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84" r:id="rId3"/>
    <p:sldId id="380" r:id="rId4"/>
    <p:sldId id="345" r:id="rId5"/>
    <p:sldId id="355" r:id="rId6"/>
    <p:sldId id="381" r:id="rId7"/>
    <p:sldId id="382" r:id="rId8"/>
    <p:sldId id="383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7">
          <p15:clr>
            <a:srgbClr val="A4A3A4"/>
          </p15:clr>
        </p15:guide>
        <p15:guide id="2" orient="horz" pos="805">
          <p15:clr>
            <a:srgbClr val="A4A3A4"/>
          </p15:clr>
        </p15:guide>
        <p15:guide id="3" orient="horz" pos="4146">
          <p15:clr>
            <a:srgbClr val="A4A3A4"/>
          </p15:clr>
        </p15:guide>
        <p15:guide id="4" orient="horz" pos="4319">
          <p15:clr>
            <a:srgbClr val="A4A3A4"/>
          </p15:clr>
        </p15:guide>
        <p15:guide id="5" pos="2880">
          <p15:clr>
            <a:srgbClr val="A4A3A4"/>
          </p15:clr>
        </p15:guide>
        <p15:guide id="6" pos="159">
          <p15:clr>
            <a:srgbClr val="A4A3A4"/>
          </p15:clr>
        </p15:guide>
        <p15:guide id="7" pos="5602">
          <p15:clr>
            <a:srgbClr val="A4A3A4"/>
          </p15:clr>
        </p15:guide>
        <p15:guide id="8" pos="662">
          <p15:clr>
            <a:srgbClr val="A4A3A4"/>
          </p15:clr>
        </p15:guide>
        <p15:guide id="9" pos="22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D3DA"/>
    <a:srgbClr val="F5F7FA"/>
    <a:srgbClr val="406C96"/>
    <a:srgbClr val="E5E7EB"/>
    <a:srgbClr val="B0B5C0"/>
    <a:srgbClr val="949DAA"/>
    <a:srgbClr val="86CD69"/>
    <a:srgbClr val="1F8548"/>
    <a:srgbClr val="444C56"/>
    <a:srgbClr val="7F8A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633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200" y="-96"/>
      </p:cViewPr>
      <p:guideLst>
        <p:guide orient="horz" pos="2147"/>
        <p:guide orient="horz" pos="805"/>
        <p:guide orient="horz" pos="4146"/>
        <p:guide orient="horz" pos="4319"/>
        <p:guide pos="2880"/>
        <p:guide pos="159"/>
        <p:guide pos="5602"/>
        <p:guide pos="662"/>
        <p:guide pos="22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>
        <c:manualLayout>
          <c:layoutTarget val="inner"/>
          <c:xMode val="edge"/>
          <c:yMode val="edge"/>
          <c:x val="0.16683620575516939"/>
          <c:y val="0.31009198611260286"/>
          <c:w val="0.67901810833519582"/>
          <c:h val="0.6852447025111401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0"/>
            <c:explosion val="1"/>
            <c:spPr>
              <a:solidFill>
                <a:srgbClr val="406C96"/>
              </a:solidFill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1"/>
            <c:spPr>
              <a:solidFill>
                <a:srgbClr val="86CD69"/>
              </a:soli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chemeClr val="bg1"/>
                        </a:solidFill>
                        <a:latin typeface="Arial" pitchFamily="34" charset="0"/>
                      </a:rPr>
                      <a:t>61%</a:t>
                    </a:r>
                    <a:endParaRPr lang="ru-RU" sz="2000" b="1" dirty="0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c:rich>
              </c:tx>
              <c:dLblPos val="ctr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003157623887998"/>
                  <c:y val="-0.108114344345419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32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dLblPos val="ctr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Пользуются ВКонтакте</c:v>
                </c:pt>
                <c:pt idx="1">
                  <c:v>Используют Интернет, но не пользуются ВКонтакте</c:v>
                </c:pt>
                <c:pt idx="2">
                  <c:v>Не используют Интернет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25939.599999999977</c:v>
                </c:pt>
                <c:pt idx="1">
                  <c:v>2997.8000000000029</c:v>
                </c:pt>
                <c:pt idx="2">
                  <c:v>13418.900000000001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1219702139459165E-2"/>
          <c:y val="3.3585078176211251E-2"/>
          <c:w val="0.93131665529318985"/>
          <c:h val="0.7965021934427775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12-17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3.5</c:v>
                </c:pt>
                <c:pt idx="1">
                  <c:v>7.7</c:v>
                </c:pt>
                <c:pt idx="2">
                  <c:v>7.3</c:v>
                </c:pt>
                <c:pt idx="3">
                  <c:v>5</c:v>
                </c:pt>
                <c:pt idx="4">
                  <c:v>3.2</c:v>
                </c:pt>
              </c:numCache>
            </c:numRef>
          </c:val>
        </c:ser>
        <c:dLbls/>
        <c:gapWidth val="54"/>
        <c:overlap val="18"/>
        <c:axId val="117129984"/>
        <c:axId val="117131520"/>
      </c:barChart>
      <c:catAx>
        <c:axId val="117129984"/>
        <c:scaling>
          <c:orientation val="minMax"/>
        </c:scaling>
        <c:axPos val="b"/>
        <c:numFmt formatCode="General" sourceLinked="0"/>
        <c:tickLblPos val="nextTo"/>
        <c:crossAx val="117131520"/>
        <c:crosses val="autoZero"/>
        <c:auto val="1"/>
        <c:lblAlgn val="ctr"/>
        <c:lblOffset val="100"/>
      </c:catAx>
      <c:valAx>
        <c:axId val="117131520"/>
        <c:scaling>
          <c:orientation val="minMax"/>
        </c:scaling>
        <c:delete val="1"/>
        <c:axPos val="l"/>
        <c:numFmt formatCode="General" sourceLinked="1"/>
        <c:tickLblPos val="none"/>
        <c:crossAx val="1171299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0.82234</cdr:x>
      <cdr:y>0.57764</cdr:y>
    </cdr:from>
    <cdr:to>
      <cdr:x>0.91676</cdr:x>
      <cdr:y>0.7126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45239" y="1337685"/>
          <a:ext cx="384095" cy="312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</a:rPr>
            <a:t>12%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0.63667</cdr:x>
      <cdr:y>0.4341</cdr:y>
    </cdr:from>
    <cdr:to>
      <cdr:x>0.73109</cdr:x>
      <cdr:y>0.57655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589936" y="1005287"/>
          <a:ext cx="384095" cy="329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</a:rPr>
            <a:t>19%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0.45015</cdr:x>
      <cdr:y>0.25086</cdr:y>
    </cdr:from>
    <cdr:to>
      <cdr:x>0.54457</cdr:x>
      <cdr:y>0.44319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31171" y="580936"/>
          <a:ext cx="384095" cy="445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</a:rPr>
            <a:t>27%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0.26382</cdr:x>
      <cdr:y>0.21738</cdr:y>
    </cdr:from>
    <cdr:to>
      <cdr:x>0.35824</cdr:x>
      <cdr:y>0.35682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073185" y="503400"/>
          <a:ext cx="384096" cy="322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</a:rPr>
            <a:t>29%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0.07359</cdr:x>
      <cdr:y>0.55166</cdr:y>
    </cdr:from>
    <cdr:to>
      <cdr:x>0.16801</cdr:x>
      <cdr:y>0.69203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99360" y="1277530"/>
          <a:ext cx="384095" cy="325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</a:rPr>
            <a:t>13%</a:t>
          </a:r>
          <a:endParaRPr lang="ru-RU" sz="16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8F168-94D9-461F-BE07-AA105AF5CD2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91D76-1512-4BEE-8101-54AE523892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52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1D76-1512-4BEE-8101-54AE5238921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828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0D3DA"/>
          </a:solidFill>
          <a:ln>
            <a:solidFill>
              <a:srgbClr val="D0D3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678251" y="-11345"/>
            <a:ext cx="6465749" cy="50369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373923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2444886" y="0"/>
            <a:ext cx="45719" cy="4797152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31000">
                <a:srgbClr val="C00000"/>
              </a:gs>
              <a:gs pos="73000">
                <a:srgbClr val="D0D3DA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69827" y="1088596"/>
            <a:ext cx="3221854" cy="3939533"/>
          </a:xfrm>
          <a:prstGeom prst="rect">
            <a:avLst/>
          </a:prstGeom>
        </p:spPr>
      </p:pic>
      <p:sp>
        <p:nvSpPr>
          <p:cNvPr id="17" name="Полилиния 16"/>
          <p:cNvSpPr/>
          <p:nvPr userDrawn="1"/>
        </p:nvSpPr>
        <p:spPr>
          <a:xfrm>
            <a:off x="2705929" y="1325096"/>
            <a:ext cx="6390559" cy="3418354"/>
          </a:xfrm>
          <a:custGeom>
            <a:avLst/>
            <a:gdLst>
              <a:gd name="connsiteX0" fmla="*/ 47625 w 5857875"/>
              <a:gd name="connsiteY0" fmla="*/ 1600200 h 3248025"/>
              <a:gd name="connsiteX1" fmla="*/ 47625 w 5857875"/>
              <a:gd name="connsiteY1" fmla="*/ 1600200 h 3248025"/>
              <a:gd name="connsiteX2" fmla="*/ 38100 w 5857875"/>
              <a:gd name="connsiteY2" fmla="*/ 1038225 h 3248025"/>
              <a:gd name="connsiteX3" fmla="*/ 742950 w 5857875"/>
              <a:gd name="connsiteY3" fmla="*/ 19050 h 3248025"/>
              <a:gd name="connsiteX4" fmla="*/ 5857875 w 5857875"/>
              <a:gd name="connsiteY4" fmla="*/ 0 h 3248025"/>
              <a:gd name="connsiteX5" fmla="*/ 5838825 w 5857875"/>
              <a:gd name="connsiteY5" fmla="*/ 3248025 h 3248025"/>
              <a:gd name="connsiteX6" fmla="*/ 171450 w 5857875"/>
              <a:gd name="connsiteY6" fmla="*/ 3190875 h 3248025"/>
              <a:gd name="connsiteX7" fmla="*/ 0 w 5857875"/>
              <a:gd name="connsiteY7" fmla="*/ 3162300 h 3248025"/>
              <a:gd name="connsiteX8" fmla="*/ 47625 w 5857875"/>
              <a:gd name="connsiteY8" fmla="*/ 1600200 h 3248025"/>
              <a:gd name="connsiteX0" fmla="*/ 136716 w 5946966"/>
              <a:gd name="connsiteY0" fmla="*/ 1600200 h 3248025"/>
              <a:gd name="connsiteX1" fmla="*/ 136716 w 5946966"/>
              <a:gd name="connsiteY1" fmla="*/ 1600200 h 3248025"/>
              <a:gd name="connsiteX2" fmla="*/ 0 w 5946966"/>
              <a:gd name="connsiteY2" fmla="*/ 1050925 h 3248025"/>
              <a:gd name="connsiteX3" fmla="*/ 832041 w 5946966"/>
              <a:gd name="connsiteY3" fmla="*/ 19050 h 3248025"/>
              <a:gd name="connsiteX4" fmla="*/ 5946966 w 5946966"/>
              <a:gd name="connsiteY4" fmla="*/ 0 h 3248025"/>
              <a:gd name="connsiteX5" fmla="*/ 5927916 w 5946966"/>
              <a:gd name="connsiteY5" fmla="*/ 3248025 h 3248025"/>
              <a:gd name="connsiteX6" fmla="*/ 260541 w 5946966"/>
              <a:gd name="connsiteY6" fmla="*/ 3190875 h 3248025"/>
              <a:gd name="connsiteX7" fmla="*/ 89091 w 5946966"/>
              <a:gd name="connsiteY7" fmla="*/ 3162300 h 3248025"/>
              <a:gd name="connsiteX8" fmla="*/ 136716 w 5946966"/>
              <a:gd name="connsiteY8" fmla="*/ 1600200 h 3248025"/>
              <a:gd name="connsiteX0" fmla="*/ 22244 w 5946966"/>
              <a:gd name="connsiteY0" fmla="*/ 1600200 h 3248025"/>
              <a:gd name="connsiteX1" fmla="*/ 136716 w 5946966"/>
              <a:gd name="connsiteY1" fmla="*/ 1600200 h 3248025"/>
              <a:gd name="connsiteX2" fmla="*/ 0 w 5946966"/>
              <a:gd name="connsiteY2" fmla="*/ 1050925 h 3248025"/>
              <a:gd name="connsiteX3" fmla="*/ 832041 w 5946966"/>
              <a:gd name="connsiteY3" fmla="*/ 19050 h 3248025"/>
              <a:gd name="connsiteX4" fmla="*/ 5946966 w 5946966"/>
              <a:gd name="connsiteY4" fmla="*/ 0 h 3248025"/>
              <a:gd name="connsiteX5" fmla="*/ 5927916 w 5946966"/>
              <a:gd name="connsiteY5" fmla="*/ 3248025 h 3248025"/>
              <a:gd name="connsiteX6" fmla="*/ 260541 w 5946966"/>
              <a:gd name="connsiteY6" fmla="*/ 3190875 h 3248025"/>
              <a:gd name="connsiteX7" fmla="*/ 89091 w 5946966"/>
              <a:gd name="connsiteY7" fmla="*/ 3162300 h 3248025"/>
              <a:gd name="connsiteX8" fmla="*/ 22244 w 5946966"/>
              <a:gd name="connsiteY8" fmla="*/ 1600200 h 3248025"/>
              <a:gd name="connsiteX0" fmla="*/ 34906 w 5959628"/>
              <a:gd name="connsiteY0" fmla="*/ 1600200 h 3248025"/>
              <a:gd name="connsiteX1" fmla="*/ 149378 w 5959628"/>
              <a:gd name="connsiteY1" fmla="*/ 1600200 h 3248025"/>
              <a:gd name="connsiteX2" fmla="*/ 12662 w 5959628"/>
              <a:gd name="connsiteY2" fmla="*/ 1050925 h 3248025"/>
              <a:gd name="connsiteX3" fmla="*/ 844703 w 5959628"/>
              <a:gd name="connsiteY3" fmla="*/ 19050 h 3248025"/>
              <a:gd name="connsiteX4" fmla="*/ 5959628 w 5959628"/>
              <a:gd name="connsiteY4" fmla="*/ 0 h 3248025"/>
              <a:gd name="connsiteX5" fmla="*/ 5940578 w 5959628"/>
              <a:gd name="connsiteY5" fmla="*/ 3248025 h 3248025"/>
              <a:gd name="connsiteX6" fmla="*/ 273203 w 5959628"/>
              <a:gd name="connsiteY6" fmla="*/ 3190875 h 3248025"/>
              <a:gd name="connsiteX7" fmla="*/ 0 w 5959628"/>
              <a:gd name="connsiteY7" fmla="*/ 3162300 h 3248025"/>
              <a:gd name="connsiteX8" fmla="*/ 34906 w 5959628"/>
              <a:gd name="connsiteY8" fmla="*/ 1600200 h 3248025"/>
              <a:gd name="connsiteX0" fmla="*/ 451173 w 6375895"/>
              <a:gd name="connsiteY0" fmla="*/ 1600200 h 3248025"/>
              <a:gd name="connsiteX1" fmla="*/ 21 w 6375895"/>
              <a:gd name="connsiteY1" fmla="*/ 1358153 h 3248025"/>
              <a:gd name="connsiteX2" fmla="*/ 428929 w 6375895"/>
              <a:gd name="connsiteY2" fmla="*/ 1050925 h 3248025"/>
              <a:gd name="connsiteX3" fmla="*/ 1260970 w 6375895"/>
              <a:gd name="connsiteY3" fmla="*/ 19050 h 3248025"/>
              <a:gd name="connsiteX4" fmla="*/ 6375895 w 6375895"/>
              <a:gd name="connsiteY4" fmla="*/ 0 h 3248025"/>
              <a:gd name="connsiteX5" fmla="*/ 6356845 w 6375895"/>
              <a:gd name="connsiteY5" fmla="*/ 3248025 h 3248025"/>
              <a:gd name="connsiteX6" fmla="*/ 689470 w 6375895"/>
              <a:gd name="connsiteY6" fmla="*/ 3190875 h 3248025"/>
              <a:gd name="connsiteX7" fmla="*/ 416267 w 6375895"/>
              <a:gd name="connsiteY7" fmla="*/ 3162300 h 3248025"/>
              <a:gd name="connsiteX8" fmla="*/ 451173 w 6375895"/>
              <a:gd name="connsiteY8" fmla="*/ 1600200 h 3248025"/>
              <a:gd name="connsiteX0" fmla="*/ 904 w 6410447"/>
              <a:gd name="connsiteY0" fmla="*/ 1931894 h 3248025"/>
              <a:gd name="connsiteX1" fmla="*/ 34573 w 6410447"/>
              <a:gd name="connsiteY1" fmla="*/ 1358153 h 3248025"/>
              <a:gd name="connsiteX2" fmla="*/ 463481 w 6410447"/>
              <a:gd name="connsiteY2" fmla="*/ 1050925 h 3248025"/>
              <a:gd name="connsiteX3" fmla="*/ 1295522 w 6410447"/>
              <a:gd name="connsiteY3" fmla="*/ 19050 h 3248025"/>
              <a:gd name="connsiteX4" fmla="*/ 6410447 w 6410447"/>
              <a:gd name="connsiteY4" fmla="*/ 0 h 3248025"/>
              <a:gd name="connsiteX5" fmla="*/ 6391397 w 6410447"/>
              <a:gd name="connsiteY5" fmla="*/ 3248025 h 3248025"/>
              <a:gd name="connsiteX6" fmla="*/ 724022 w 6410447"/>
              <a:gd name="connsiteY6" fmla="*/ 3190875 h 3248025"/>
              <a:gd name="connsiteX7" fmla="*/ 450819 w 6410447"/>
              <a:gd name="connsiteY7" fmla="*/ 3162300 h 3248025"/>
              <a:gd name="connsiteX8" fmla="*/ 904 w 6410447"/>
              <a:gd name="connsiteY8" fmla="*/ 1931894 h 3248025"/>
              <a:gd name="connsiteX0" fmla="*/ 904 w 6410447"/>
              <a:gd name="connsiteY0" fmla="*/ 1931894 h 3248025"/>
              <a:gd name="connsiteX1" fmla="*/ 34573 w 6410447"/>
              <a:gd name="connsiteY1" fmla="*/ 1358153 h 3248025"/>
              <a:gd name="connsiteX2" fmla="*/ 463481 w 6410447"/>
              <a:gd name="connsiteY2" fmla="*/ 1050925 h 3248025"/>
              <a:gd name="connsiteX3" fmla="*/ 1295522 w 6410447"/>
              <a:gd name="connsiteY3" fmla="*/ 19050 h 3248025"/>
              <a:gd name="connsiteX4" fmla="*/ 6410447 w 6410447"/>
              <a:gd name="connsiteY4" fmla="*/ 0 h 3248025"/>
              <a:gd name="connsiteX5" fmla="*/ 6391397 w 6410447"/>
              <a:gd name="connsiteY5" fmla="*/ 3248025 h 3248025"/>
              <a:gd name="connsiteX6" fmla="*/ 724022 w 6410447"/>
              <a:gd name="connsiteY6" fmla="*/ 3190875 h 3248025"/>
              <a:gd name="connsiteX7" fmla="*/ 450819 w 6410447"/>
              <a:gd name="connsiteY7" fmla="*/ 3162300 h 3248025"/>
              <a:gd name="connsiteX8" fmla="*/ 904 w 6410447"/>
              <a:gd name="connsiteY8" fmla="*/ 1931894 h 3248025"/>
              <a:gd name="connsiteX0" fmla="*/ 904 w 6410447"/>
              <a:gd name="connsiteY0" fmla="*/ 1931894 h 3248025"/>
              <a:gd name="connsiteX1" fmla="*/ 34573 w 6410447"/>
              <a:gd name="connsiteY1" fmla="*/ 1358153 h 3248025"/>
              <a:gd name="connsiteX2" fmla="*/ 463481 w 6410447"/>
              <a:gd name="connsiteY2" fmla="*/ 1050925 h 3248025"/>
              <a:gd name="connsiteX3" fmla="*/ 1295522 w 6410447"/>
              <a:gd name="connsiteY3" fmla="*/ 19050 h 3248025"/>
              <a:gd name="connsiteX4" fmla="*/ 6410447 w 6410447"/>
              <a:gd name="connsiteY4" fmla="*/ 0 h 3248025"/>
              <a:gd name="connsiteX5" fmla="*/ 6391397 w 6410447"/>
              <a:gd name="connsiteY5" fmla="*/ 3248025 h 3248025"/>
              <a:gd name="connsiteX6" fmla="*/ 724022 w 6410447"/>
              <a:gd name="connsiteY6" fmla="*/ 3190875 h 3248025"/>
              <a:gd name="connsiteX7" fmla="*/ 450819 w 6410447"/>
              <a:gd name="connsiteY7" fmla="*/ 3162300 h 3248025"/>
              <a:gd name="connsiteX8" fmla="*/ 904 w 6410447"/>
              <a:gd name="connsiteY8" fmla="*/ 1931894 h 3248025"/>
              <a:gd name="connsiteX0" fmla="*/ 904 w 6410447"/>
              <a:gd name="connsiteY0" fmla="*/ 1931894 h 3248025"/>
              <a:gd name="connsiteX1" fmla="*/ 34573 w 6410447"/>
              <a:gd name="connsiteY1" fmla="*/ 1358153 h 3248025"/>
              <a:gd name="connsiteX2" fmla="*/ 463481 w 6410447"/>
              <a:gd name="connsiteY2" fmla="*/ 1050925 h 3248025"/>
              <a:gd name="connsiteX3" fmla="*/ 1295522 w 6410447"/>
              <a:gd name="connsiteY3" fmla="*/ 19050 h 3248025"/>
              <a:gd name="connsiteX4" fmla="*/ 6410447 w 6410447"/>
              <a:gd name="connsiteY4" fmla="*/ 0 h 3248025"/>
              <a:gd name="connsiteX5" fmla="*/ 6391397 w 6410447"/>
              <a:gd name="connsiteY5" fmla="*/ 3248025 h 3248025"/>
              <a:gd name="connsiteX6" fmla="*/ 724022 w 6410447"/>
              <a:gd name="connsiteY6" fmla="*/ 3190875 h 3248025"/>
              <a:gd name="connsiteX7" fmla="*/ 450819 w 6410447"/>
              <a:gd name="connsiteY7" fmla="*/ 3162300 h 3248025"/>
              <a:gd name="connsiteX8" fmla="*/ 904 w 6410447"/>
              <a:gd name="connsiteY8" fmla="*/ 1931894 h 3248025"/>
              <a:gd name="connsiteX0" fmla="*/ 904 w 6410447"/>
              <a:gd name="connsiteY0" fmla="*/ 1931894 h 3248025"/>
              <a:gd name="connsiteX1" fmla="*/ 34573 w 6410447"/>
              <a:gd name="connsiteY1" fmla="*/ 1358153 h 3248025"/>
              <a:gd name="connsiteX2" fmla="*/ 463481 w 6410447"/>
              <a:gd name="connsiteY2" fmla="*/ 1050925 h 3248025"/>
              <a:gd name="connsiteX3" fmla="*/ 1295522 w 6410447"/>
              <a:gd name="connsiteY3" fmla="*/ 19050 h 3248025"/>
              <a:gd name="connsiteX4" fmla="*/ 6410447 w 6410447"/>
              <a:gd name="connsiteY4" fmla="*/ 0 h 3248025"/>
              <a:gd name="connsiteX5" fmla="*/ 6391397 w 6410447"/>
              <a:gd name="connsiteY5" fmla="*/ 3248025 h 3248025"/>
              <a:gd name="connsiteX6" fmla="*/ 724022 w 6410447"/>
              <a:gd name="connsiteY6" fmla="*/ 3190875 h 3248025"/>
              <a:gd name="connsiteX7" fmla="*/ 450819 w 6410447"/>
              <a:gd name="connsiteY7" fmla="*/ 3162300 h 3248025"/>
              <a:gd name="connsiteX8" fmla="*/ 342331 w 6410447"/>
              <a:gd name="connsiteY8" fmla="*/ 2162175 h 3248025"/>
              <a:gd name="connsiteX9" fmla="*/ 904 w 6410447"/>
              <a:gd name="connsiteY9" fmla="*/ 1931894 h 3248025"/>
              <a:gd name="connsiteX0" fmla="*/ 904 w 6410447"/>
              <a:gd name="connsiteY0" fmla="*/ 1931894 h 3248025"/>
              <a:gd name="connsiteX1" fmla="*/ 34573 w 6410447"/>
              <a:gd name="connsiteY1" fmla="*/ 1358153 h 3248025"/>
              <a:gd name="connsiteX2" fmla="*/ 463481 w 6410447"/>
              <a:gd name="connsiteY2" fmla="*/ 1050925 h 3248025"/>
              <a:gd name="connsiteX3" fmla="*/ 1295522 w 6410447"/>
              <a:gd name="connsiteY3" fmla="*/ 19050 h 3248025"/>
              <a:gd name="connsiteX4" fmla="*/ 6410447 w 6410447"/>
              <a:gd name="connsiteY4" fmla="*/ 0 h 3248025"/>
              <a:gd name="connsiteX5" fmla="*/ 6391397 w 6410447"/>
              <a:gd name="connsiteY5" fmla="*/ 3248025 h 3248025"/>
              <a:gd name="connsiteX6" fmla="*/ 724022 w 6410447"/>
              <a:gd name="connsiteY6" fmla="*/ 3190875 h 3248025"/>
              <a:gd name="connsiteX7" fmla="*/ 450819 w 6410447"/>
              <a:gd name="connsiteY7" fmla="*/ 3162300 h 3248025"/>
              <a:gd name="connsiteX8" fmla="*/ 503938 w 6410447"/>
              <a:gd name="connsiteY8" fmla="*/ 2090457 h 3248025"/>
              <a:gd name="connsiteX9" fmla="*/ 904 w 6410447"/>
              <a:gd name="connsiteY9" fmla="*/ 1931894 h 3248025"/>
              <a:gd name="connsiteX0" fmla="*/ 0 w 6409543"/>
              <a:gd name="connsiteY0" fmla="*/ 1931894 h 3248025"/>
              <a:gd name="connsiteX1" fmla="*/ 33669 w 6409543"/>
              <a:gd name="connsiteY1" fmla="*/ 1358153 h 3248025"/>
              <a:gd name="connsiteX2" fmla="*/ 381774 w 6409543"/>
              <a:gd name="connsiteY2" fmla="*/ 925419 h 3248025"/>
              <a:gd name="connsiteX3" fmla="*/ 1294618 w 6409543"/>
              <a:gd name="connsiteY3" fmla="*/ 19050 h 3248025"/>
              <a:gd name="connsiteX4" fmla="*/ 6409543 w 6409543"/>
              <a:gd name="connsiteY4" fmla="*/ 0 h 3248025"/>
              <a:gd name="connsiteX5" fmla="*/ 6390493 w 6409543"/>
              <a:gd name="connsiteY5" fmla="*/ 3248025 h 3248025"/>
              <a:gd name="connsiteX6" fmla="*/ 723118 w 6409543"/>
              <a:gd name="connsiteY6" fmla="*/ 3190875 h 3248025"/>
              <a:gd name="connsiteX7" fmla="*/ 449915 w 6409543"/>
              <a:gd name="connsiteY7" fmla="*/ 3162300 h 3248025"/>
              <a:gd name="connsiteX8" fmla="*/ 503034 w 6409543"/>
              <a:gd name="connsiteY8" fmla="*/ 2090457 h 3248025"/>
              <a:gd name="connsiteX9" fmla="*/ 0 w 6409543"/>
              <a:gd name="connsiteY9" fmla="*/ 1931894 h 3248025"/>
              <a:gd name="connsiteX0" fmla="*/ 0 w 6409543"/>
              <a:gd name="connsiteY0" fmla="*/ 2110068 h 3426199"/>
              <a:gd name="connsiteX1" fmla="*/ 33669 w 6409543"/>
              <a:gd name="connsiteY1" fmla="*/ 1536327 h 3426199"/>
              <a:gd name="connsiteX2" fmla="*/ 381774 w 6409543"/>
              <a:gd name="connsiteY2" fmla="*/ 1103593 h 3426199"/>
              <a:gd name="connsiteX3" fmla="*/ 917534 w 6409543"/>
              <a:gd name="connsiteY3" fmla="*/ 0 h 3426199"/>
              <a:gd name="connsiteX4" fmla="*/ 6409543 w 6409543"/>
              <a:gd name="connsiteY4" fmla="*/ 178174 h 3426199"/>
              <a:gd name="connsiteX5" fmla="*/ 6390493 w 6409543"/>
              <a:gd name="connsiteY5" fmla="*/ 3426199 h 3426199"/>
              <a:gd name="connsiteX6" fmla="*/ 723118 w 6409543"/>
              <a:gd name="connsiteY6" fmla="*/ 3369049 h 3426199"/>
              <a:gd name="connsiteX7" fmla="*/ 449915 w 6409543"/>
              <a:gd name="connsiteY7" fmla="*/ 3340474 h 3426199"/>
              <a:gd name="connsiteX8" fmla="*/ 503034 w 6409543"/>
              <a:gd name="connsiteY8" fmla="*/ 2268631 h 3426199"/>
              <a:gd name="connsiteX9" fmla="*/ 0 w 6409543"/>
              <a:gd name="connsiteY9" fmla="*/ 2110068 h 3426199"/>
              <a:gd name="connsiteX0" fmla="*/ 0 w 6409543"/>
              <a:gd name="connsiteY0" fmla="*/ 2011456 h 3327587"/>
              <a:gd name="connsiteX1" fmla="*/ 33669 w 6409543"/>
              <a:gd name="connsiteY1" fmla="*/ 1437715 h 3327587"/>
              <a:gd name="connsiteX2" fmla="*/ 381774 w 6409543"/>
              <a:gd name="connsiteY2" fmla="*/ 1004981 h 3327587"/>
              <a:gd name="connsiteX3" fmla="*/ 935491 w 6409543"/>
              <a:gd name="connsiteY3" fmla="*/ 0 h 3327587"/>
              <a:gd name="connsiteX4" fmla="*/ 6409543 w 6409543"/>
              <a:gd name="connsiteY4" fmla="*/ 79562 h 3327587"/>
              <a:gd name="connsiteX5" fmla="*/ 6390493 w 6409543"/>
              <a:gd name="connsiteY5" fmla="*/ 3327587 h 3327587"/>
              <a:gd name="connsiteX6" fmla="*/ 723118 w 6409543"/>
              <a:gd name="connsiteY6" fmla="*/ 3270437 h 3327587"/>
              <a:gd name="connsiteX7" fmla="*/ 449915 w 6409543"/>
              <a:gd name="connsiteY7" fmla="*/ 3241862 h 3327587"/>
              <a:gd name="connsiteX8" fmla="*/ 503034 w 6409543"/>
              <a:gd name="connsiteY8" fmla="*/ 2170019 h 3327587"/>
              <a:gd name="connsiteX9" fmla="*/ 0 w 6409543"/>
              <a:gd name="connsiteY9" fmla="*/ 2011456 h 3327587"/>
              <a:gd name="connsiteX0" fmla="*/ 0 w 6418521"/>
              <a:gd name="connsiteY0" fmla="*/ 2102223 h 3418354"/>
              <a:gd name="connsiteX1" fmla="*/ 33669 w 6418521"/>
              <a:gd name="connsiteY1" fmla="*/ 1528482 h 3418354"/>
              <a:gd name="connsiteX2" fmla="*/ 381774 w 6418521"/>
              <a:gd name="connsiteY2" fmla="*/ 1095748 h 3418354"/>
              <a:gd name="connsiteX3" fmla="*/ 935491 w 6418521"/>
              <a:gd name="connsiteY3" fmla="*/ 90767 h 3418354"/>
              <a:gd name="connsiteX4" fmla="*/ 6418521 w 6418521"/>
              <a:gd name="connsiteY4" fmla="*/ 0 h 3418354"/>
              <a:gd name="connsiteX5" fmla="*/ 6390493 w 6418521"/>
              <a:gd name="connsiteY5" fmla="*/ 3418354 h 3418354"/>
              <a:gd name="connsiteX6" fmla="*/ 723118 w 6418521"/>
              <a:gd name="connsiteY6" fmla="*/ 3361204 h 3418354"/>
              <a:gd name="connsiteX7" fmla="*/ 449915 w 6418521"/>
              <a:gd name="connsiteY7" fmla="*/ 3332629 h 3418354"/>
              <a:gd name="connsiteX8" fmla="*/ 503034 w 6418521"/>
              <a:gd name="connsiteY8" fmla="*/ 2260786 h 3418354"/>
              <a:gd name="connsiteX9" fmla="*/ 0 w 6418521"/>
              <a:gd name="connsiteY9" fmla="*/ 2102223 h 3418354"/>
              <a:gd name="connsiteX0" fmla="*/ 0 w 6418521"/>
              <a:gd name="connsiteY0" fmla="*/ 2102223 h 3418354"/>
              <a:gd name="connsiteX1" fmla="*/ 33669 w 6418521"/>
              <a:gd name="connsiteY1" fmla="*/ 1528482 h 3418354"/>
              <a:gd name="connsiteX2" fmla="*/ 381774 w 6418521"/>
              <a:gd name="connsiteY2" fmla="*/ 1095748 h 3418354"/>
              <a:gd name="connsiteX3" fmla="*/ 935491 w 6418521"/>
              <a:gd name="connsiteY3" fmla="*/ 90767 h 3418354"/>
              <a:gd name="connsiteX4" fmla="*/ 6418521 w 6418521"/>
              <a:gd name="connsiteY4" fmla="*/ 0 h 3418354"/>
              <a:gd name="connsiteX5" fmla="*/ 6390493 w 6418521"/>
              <a:gd name="connsiteY5" fmla="*/ 3418354 h 3418354"/>
              <a:gd name="connsiteX6" fmla="*/ 723118 w 6418521"/>
              <a:gd name="connsiteY6" fmla="*/ 3361204 h 3418354"/>
              <a:gd name="connsiteX7" fmla="*/ 449915 w 6418521"/>
              <a:gd name="connsiteY7" fmla="*/ 3332629 h 3418354"/>
              <a:gd name="connsiteX8" fmla="*/ 607966 w 6418521"/>
              <a:gd name="connsiteY8" fmla="*/ 2203636 h 3418354"/>
              <a:gd name="connsiteX9" fmla="*/ 0 w 6418521"/>
              <a:gd name="connsiteY9" fmla="*/ 2102223 h 3418354"/>
              <a:gd name="connsiteX0" fmla="*/ 0 w 6418521"/>
              <a:gd name="connsiteY0" fmla="*/ 2102223 h 3418354"/>
              <a:gd name="connsiteX1" fmla="*/ 33669 w 6418521"/>
              <a:gd name="connsiteY1" fmla="*/ 1528482 h 3418354"/>
              <a:gd name="connsiteX2" fmla="*/ 381774 w 6418521"/>
              <a:gd name="connsiteY2" fmla="*/ 1095748 h 3418354"/>
              <a:gd name="connsiteX3" fmla="*/ 935491 w 6418521"/>
              <a:gd name="connsiteY3" fmla="*/ 90767 h 3418354"/>
              <a:gd name="connsiteX4" fmla="*/ 6418521 w 6418521"/>
              <a:gd name="connsiteY4" fmla="*/ 0 h 3418354"/>
              <a:gd name="connsiteX5" fmla="*/ 6390493 w 6418521"/>
              <a:gd name="connsiteY5" fmla="*/ 3418354 h 3418354"/>
              <a:gd name="connsiteX6" fmla="*/ 723118 w 6418521"/>
              <a:gd name="connsiteY6" fmla="*/ 3361204 h 3418354"/>
              <a:gd name="connsiteX7" fmla="*/ 449915 w 6418521"/>
              <a:gd name="connsiteY7" fmla="*/ 3332629 h 3418354"/>
              <a:gd name="connsiteX8" fmla="*/ 516389 w 6418521"/>
              <a:gd name="connsiteY8" fmla="*/ 2203636 h 3418354"/>
              <a:gd name="connsiteX9" fmla="*/ 0 w 6418521"/>
              <a:gd name="connsiteY9" fmla="*/ 2102223 h 3418354"/>
              <a:gd name="connsiteX0" fmla="*/ 0 w 6418521"/>
              <a:gd name="connsiteY0" fmla="*/ 2102223 h 3418354"/>
              <a:gd name="connsiteX1" fmla="*/ 33669 w 6418521"/>
              <a:gd name="connsiteY1" fmla="*/ 1528482 h 3418354"/>
              <a:gd name="connsiteX2" fmla="*/ 381774 w 6418521"/>
              <a:gd name="connsiteY2" fmla="*/ 1095748 h 3418354"/>
              <a:gd name="connsiteX3" fmla="*/ 935491 w 6418521"/>
              <a:gd name="connsiteY3" fmla="*/ 90767 h 3418354"/>
              <a:gd name="connsiteX4" fmla="*/ 6418521 w 6418521"/>
              <a:gd name="connsiteY4" fmla="*/ 0 h 3418354"/>
              <a:gd name="connsiteX5" fmla="*/ 6390493 w 6418521"/>
              <a:gd name="connsiteY5" fmla="*/ 3418354 h 3418354"/>
              <a:gd name="connsiteX6" fmla="*/ 723118 w 6418521"/>
              <a:gd name="connsiteY6" fmla="*/ 3361204 h 3418354"/>
              <a:gd name="connsiteX7" fmla="*/ 449915 w 6418521"/>
              <a:gd name="connsiteY7" fmla="*/ 3332629 h 3418354"/>
              <a:gd name="connsiteX8" fmla="*/ 516389 w 6418521"/>
              <a:gd name="connsiteY8" fmla="*/ 2203636 h 3418354"/>
              <a:gd name="connsiteX9" fmla="*/ 0 w 6418521"/>
              <a:gd name="connsiteY9" fmla="*/ 2102223 h 3418354"/>
              <a:gd name="connsiteX0" fmla="*/ 35051 w 6400152"/>
              <a:gd name="connsiteY0" fmla="*/ 2094603 h 3418354"/>
              <a:gd name="connsiteX1" fmla="*/ 15300 w 6400152"/>
              <a:gd name="connsiteY1" fmla="*/ 1528482 h 3418354"/>
              <a:gd name="connsiteX2" fmla="*/ 363405 w 6400152"/>
              <a:gd name="connsiteY2" fmla="*/ 1095748 h 3418354"/>
              <a:gd name="connsiteX3" fmla="*/ 917122 w 6400152"/>
              <a:gd name="connsiteY3" fmla="*/ 90767 h 3418354"/>
              <a:gd name="connsiteX4" fmla="*/ 6400152 w 6400152"/>
              <a:gd name="connsiteY4" fmla="*/ 0 h 3418354"/>
              <a:gd name="connsiteX5" fmla="*/ 6372124 w 6400152"/>
              <a:gd name="connsiteY5" fmla="*/ 3418354 h 3418354"/>
              <a:gd name="connsiteX6" fmla="*/ 704749 w 6400152"/>
              <a:gd name="connsiteY6" fmla="*/ 3361204 h 3418354"/>
              <a:gd name="connsiteX7" fmla="*/ 431546 w 6400152"/>
              <a:gd name="connsiteY7" fmla="*/ 3332629 h 3418354"/>
              <a:gd name="connsiteX8" fmla="*/ 498020 w 6400152"/>
              <a:gd name="connsiteY8" fmla="*/ 2203636 h 3418354"/>
              <a:gd name="connsiteX9" fmla="*/ 35051 w 6400152"/>
              <a:gd name="connsiteY9" fmla="*/ 2094603 h 341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00152" h="3418354">
                <a:moveTo>
                  <a:pt x="35051" y="2094603"/>
                </a:moveTo>
                <a:cubicBezTo>
                  <a:pt x="73208" y="2094603"/>
                  <a:pt x="-39426" y="1694958"/>
                  <a:pt x="15300" y="1528482"/>
                </a:cubicBezTo>
                <a:cubicBezTo>
                  <a:pt x="70026" y="1362006"/>
                  <a:pt x="408977" y="1278840"/>
                  <a:pt x="363405" y="1095748"/>
                </a:cubicBezTo>
                <a:lnTo>
                  <a:pt x="917122" y="90767"/>
                </a:lnTo>
                <a:lnTo>
                  <a:pt x="6400152" y="0"/>
                </a:lnTo>
                <a:lnTo>
                  <a:pt x="6372124" y="3418354"/>
                </a:lnTo>
                <a:lnTo>
                  <a:pt x="704749" y="3361204"/>
                </a:lnTo>
                <a:lnTo>
                  <a:pt x="431546" y="3332629"/>
                </a:lnTo>
                <a:cubicBezTo>
                  <a:pt x="367931" y="3161179"/>
                  <a:pt x="564102" y="2409974"/>
                  <a:pt x="498020" y="2203636"/>
                </a:cubicBezTo>
                <a:cubicBezTo>
                  <a:pt x="431938" y="1997298"/>
                  <a:pt x="86344" y="2228607"/>
                  <a:pt x="35051" y="20946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 userDrawn="1"/>
        </p:nvSpPr>
        <p:spPr>
          <a:xfrm>
            <a:off x="2669827" y="-11345"/>
            <a:ext cx="818485" cy="1138378"/>
          </a:xfrm>
          <a:custGeom>
            <a:avLst/>
            <a:gdLst>
              <a:gd name="connsiteX0" fmla="*/ 1048871 w 1048871"/>
              <a:gd name="connsiteY0" fmla="*/ 1093694 h 1111623"/>
              <a:gd name="connsiteX1" fmla="*/ 1039906 w 1048871"/>
              <a:gd name="connsiteY1" fmla="*/ 573741 h 1111623"/>
              <a:gd name="connsiteX2" fmla="*/ 995082 w 1048871"/>
              <a:gd name="connsiteY2" fmla="*/ 233082 h 1111623"/>
              <a:gd name="connsiteX3" fmla="*/ 878541 w 1048871"/>
              <a:gd name="connsiteY3" fmla="*/ 0 h 1111623"/>
              <a:gd name="connsiteX4" fmla="*/ 0 w 1048871"/>
              <a:gd name="connsiteY4" fmla="*/ 8964 h 1111623"/>
              <a:gd name="connsiteX5" fmla="*/ 0 w 1048871"/>
              <a:gd name="connsiteY5" fmla="*/ 1111623 h 1111623"/>
              <a:gd name="connsiteX6" fmla="*/ 1048871 w 1048871"/>
              <a:gd name="connsiteY6" fmla="*/ 1093694 h 1111623"/>
              <a:gd name="connsiteX0" fmla="*/ 1053633 w 1053633"/>
              <a:gd name="connsiteY0" fmla="*/ 1112744 h 1112744"/>
              <a:gd name="connsiteX1" fmla="*/ 1039906 w 1053633"/>
              <a:gd name="connsiteY1" fmla="*/ 573741 h 1112744"/>
              <a:gd name="connsiteX2" fmla="*/ 995082 w 1053633"/>
              <a:gd name="connsiteY2" fmla="*/ 233082 h 1112744"/>
              <a:gd name="connsiteX3" fmla="*/ 878541 w 1053633"/>
              <a:gd name="connsiteY3" fmla="*/ 0 h 1112744"/>
              <a:gd name="connsiteX4" fmla="*/ 0 w 1053633"/>
              <a:gd name="connsiteY4" fmla="*/ 8964 h 1112744"/>
              <a:gd name="connsiteX5" fmla="*/ 0 w 1053633"/>
              <a:gd name="connsiteY5" fmla="*/ 1111623 h 1112744"/>
              <a:gd name="connsiteX6" fmla="*/ 1053633 w 1053633"/>
              <a:gd name="connsiteY6" fmla="*/ 1112744 h 1112744"/>
              <a:gd name="connsiteX0" fmla="*/ 1053633 w 1053633"/>
              <a:gd name="connsiteY0" fmla="*/ 1112744 h 1112744"/>
              <a:gd name="connsiteX1" fmla="*/ 1039906 w 1053633"/>
              <a:gd name="connsiteY1" fmla="*/ 573741 h 1112744"/>
              <a:gd name="connsiteX2" fmla="*/ 995082 w 1053633"/>
              <a:gd name="connsiteY2" fmla="*/ 233082 h 1112744"/>
              <a:gd name="connsiteX3" fmla="*/ 878541 w 1053633"/>
              <a:gd name="connsiteY3" fmla="*/ 0 h 1112744"/>
              <a:gd name="connsiteX4" fmla="*/ 0 w 1053633"/>
              <a:gd name="connsiteY4" fmla="*/ 8964 h 1112744"/>
              <a:gd name="connsiteX5" fmla="*/ 0 w 1053633"/>
              <a:gd name="connsiteY5" fmla="*/ 1111623 h 1112744"/>
              <a:gd name="connsiteX6" fmla="*/ 1053633 w 1053633"/>
              <a:gd name="connsiteY6" fmla="*/ 1112744 h 1112744"/>
              <a:gd name="connsiteX0" fmla="*/ 1053633 w 1053633"/>
              <a:gd name="connsiteY0" fmla="*/ 1112744 h 1112744"/>
              <a:gd name="connsiteX1" fmla="*/ 1039906 w 1053633"/>
              <a:gd name="connsiteY1" fmla="*/ 573741 h 1112744"/>
              <a:gd name="connsiteX2" fmla="*/ 995082 w 1053633"/>
              <a:gd name="connsiteY2" fmla="*/ 233082 h 1112744"/>
              <a:gd name="connsiteX3" fmla="*/ 878541 w 1053633"/>
              <a:gd name="connsiteY3" fmla="*/ 0 h 1112744"/>
              <a:gd name="connsiteX4" fmla="*/ 0 w 1053633"/>
              <a:gd name="connsiteY4" fmla="*/ 8964 h 1112744"/>
              <a:gd name="connsiteX5" fmla="*/ 0 w 1053633"/>
              <a:gd name="connsiteY5" fmla="*/ 1111623 h 1112744"/>
              <a:gd name="connsiteX6" fmla="*/ 1053633 w 1053633"/>
              <a:gd name="connsiteY6" fmla="*/ 1112744 h 1112744"/>
              <a:gd name="connsiteX0" fmla="*/ 1053633 w 1053633"/>
              <a:gd name="connsiteY0" fmla="*/ 1112744 h 1112744"/>
              <a:gd name="connsiteX1" fmla="*/ 1039906 w 1053633"/>
              <a:gd name="connsiteY1" fmla="*/ 573741 h 1112744"/>
              <a:gd name="connsiteX2" fmla="*/ 878541 w 1053633"/>
              <a:gd name="connsiteY2" fmla="*/ 0 h 1112744"/>
              <a:gd name="connsiteX3" fmla="*/ 0 w 1053633"/>
              <a:gd name="connsiteY3" fmla="*/ 8964 h 1112744"/>
              <a:gd name="connsiteX4" fmla="*/ 0 w 1053633"/>
              <a:gd name="connsiteY4" fmla="*/ 1111623 h 1112744"/>
              <a:gd name="connsiteX5" fmla="*/ 1053633 w 1053633"/>
              <a:gd name="connsiteY5" fmla="*/ 1112744 h 1112744"/>
              <a:gd name="connsiteX0" fmla="*/ 1053633 w 1053633"/>
              <a:gd name="connsiteY0" fmla="*/ 1112744 h 1112744"/>
              <a:gd name="connsiteX1" fmla="*/ 1052606 w 1053633"/>
              <a:gd name="connsiteY1" fmla="*/ 703916 h 1112744"/>
              <a:gd name="connsiteX2" fmla="*/ 878541 w 1053633"/>
              <a:gd name="connsiteY2" fmla="*/ 0 h 1112744"/>
              <a:gd name="connsiteX3" fmla="*/ 0 w 1053633"/>
              <a:gd name="connsiteY3" fmla="*/ 8964 h 1112744"/>
              <a:gd name="connsiteX4" fmla="*/ 0 w 1053633"/>
              <a:gd name="connsiteY4" fmla="*/ 1111623 h 1112744"/>
              <a:gd name="connsiteX5" fmla="*/ 1053633 w 1053633"/>
              <a:gd name="connsiteY5" fmla="*/ 1112744 h 1112744"/>
              <a:gd name="connsiteX0" fmla="*/ 1069508 w 1069508"/>
              <a:gd name="connsiteY0" fmla="*/ 1112744 h 1112744"/>
              <a:gd name="connsiteX1" fmla="*/ 1052606 w 1069508"/>
              <a:gd name="connsiteY1" fmla="*/ 703916 h 1112744"/>
              <a:gd name="connsiteX2" fmla="*/ 878541 w 1069508"/>
              <a:gd name="connsiteY2" fmla="*/ 0 h 1112744"/>
              <a:gd name="connsiteX3" fmla="*/ 0 w 1069508"/>
              <a:gd name="connsiteY3" fmla="*/ 8964 h 1112744"/>
              <a:gd name="connsiteX4" fmla="*/ 0 w 1069508"/>
              <a:gd name="connsiteY4" fmla="*/ 1111623 h 1112744"/>
              <a:gd name="connsiteX5" fmla="*/ 1069508 w 1069508"/>
              <a:gd name="connsiteY5" fmla="*/ 1112744 h 1112744"/>
              <a:gd name="connsiteX0" fmla="*/ 1059983 w 1059983"/>
              <a:gd name="connsiteY0" fmla="*/ 1115919 h 1115919"/>
              <a:gd name="connsiteX1" fmla="*/ 1052606 w 1059983"/>
              <a:gd name="connsiteY1" fmla="*/ 703916 h 1115919"/>
              <a:gd name="connsiteX2" fmla="*/ 878541 w 1059983"/>
              <a:gd name="connsiteY2" fmla="*/ 0 h 1115919"/>
              <a:gd name="connsiteX3" fmla="*/ 0 w 1059983"/>
              <a:gd name="connsiteY3" fmla="*/ 8964 h 1115919"/>
              <a:gd name="connsiteX4" fmla="*/ 0 w 1059983"/>
              <a:gd name="connsiteY4" fmla="*/ 1111623 h 1115919"/>
              <a:gd name="connsiteX5" fmla="*/ 1059983 w 1059983"/>
              <a:gd name="connsiteY5" fmla="*/ 1115919 h 1115919"/>
              <a:gd name="connsiteX0" fmla="*/ 1059983 w 1059983"/>
              <a:gd name="connsiteY0" fmla="*/ 1106955 h 1106955"/>
              <a:gd name="connsiteX1" fmla="*/ 1052606 w 1059983"/>
              <a:gd name="connsiteY1" fmla="*/ 694952 h 1106955"/>
              <a:gd name="connsiteX2" fmla="*/ 843616 w 1059983"/>
              <a:gd name="connsiteY2" fmla="*/ 3736 h 1106955"/>
              <a:gd name="connsiteX3" fmla="*/ 0 w 1059983"/>
              <a:gd name="connsiteY3" fmla="*/ 0 h 1106955"/>
              <a:gd name="connsiteX4" fmla="*/ 0 w 1059983"/>
              <a:gd name="connsiteY4" fmla="*/ 1102659 h 1106955"/>
              <a:gd name="connsiteX5" fmla="*/ 1059983 w 1059983"/>
              <a:gd name="connsiteY5" fmla="*/ 1106955 h 1106955"/>
              <a:gd name="connsiteX0" fmla="*/ 1059983 w 1059983"/>
              <a:gd name="connsiteY0" fmla="*/ 1106955 h 1106955"/>
              <a:gd name="connsiteX1" fmla="*/ 1052606 w 1059983"/>
              <a:gd name="connsiteY1" fmla="*/ 694952 h 1106955"/>
              <a:gd name="connsiteX2" fmla="*/ 843616 w 1059983"/>
              <a:gd name="connsiteY2" fmla="*/ 3736 h 1106955"/>
              <a:gd name="connsiteX3" fmla="*/ 0 w 1059983"/>
              <a:gd name="connsiteY3" fmla="*/ 0 h 1106955"/>
              <a:gd name="connsiteX4" fmla="*/ 0 w 1059983"/>
              <a:gd name="connsiteY4" fmla="*/ 1102659 h 1106955"/>
              <a:gd name="connsiteX5" fmla="*/ 1059983 w 1059983"/>
              <a:gd name="connsiteY5" fmla="*/ 1106955 h 1106955"/>
              <a:gd name="connsiteX0" fmla="*/ 1059983 w 1110336"/>
              <a:gd name="connsiteY0" fmla="*/ 1106955 h 1106955"/>
              <a:gd name="connsiteX1" fmla="*/ 843616 w 1110336"/>
              <a:gd name="connsiteY1" fmla="*/ 3736 h 1106955"/>
              <a:gd name="connsiteX2" fmla="*/ 0 w 1110336"/>
              <a:gd name="connsiteY2" fmla="*/ 0 h 1106955"/>
              <a:gd name="connsiteX3" fmla="*/ 0 w 1110336"/>
              <a:gd name="connsiteY3" fmla="*/ 1102659 h 1106955"/>
              <a:gd name="connsiteX4" fmla="*/ 1059983 w 1110336"/>
              <a:gd name="connsiteY4" fmla="*/ 1106955 h 1106955"/>
              <a:gd name="connsiteX0" fmla="*/ 1059983 w 1062798"/>
              <a:gd name="connsiteY0" fmla="*/ 1106955 h 1106955"/>
              <a:gd name="connsiteX1" fmla="*/ 843616 w 1062798"/>
              <a:gd name="connsiteY1" fmla="*/ 3736 h 1106955"/>
              <a:gd name="connsiteX2" fmla="*/ 0 w 1062798"/>
              <a:gd name="connsiteY2" fmla="*/ 0 h 1106955"/>
              <a:gd name="connsiteX3" fmla="*/ 0 w 1062798"/>
              <a:gd name="connsiteY3" fmla="*/ 1102659 h 1106955"/>
              <a:gd name="connsiteX4" fmla="*/ 1059983 w 1062798"/>
              <a:gd name="connsiteY4" fmla="*/ 1106955 h 1106955"/>
              <a:gd name="connsiteX0" fmla="*/ 1059983 w 1061183"/>
              <a:gd name="connsiteY0" fmla="*/ 1107982 h 1107982"/>
              <a:gd name="connsiteX1" fmla="*/ 738328 w 1061183"/>
              <a:gd name="connsiteY1" fmla="*/ 0 h 1107982"/>
              <a:gd name="connsiteX2" fmla="*/ 0 w 1061183"/>
              <a:gd name="connsiteY2" fmla="*/ 1027 h 1107982"/>
              <a:gd name="connsiteX3" fmla="*/ 0 w 1061183"/>
              <a:gd name="connsiteY3" fmla="*/ 1103686 h 1107982"/>
              <a:gd name="connsiteX4" fmla="*/ 1059983 w 1061183"/>
              <a:gd name="connsiteY4" fmla="*/ 1107982 h 1107982"/>
              <a:gd name="connsiteX0" fmla="*/ 1059983 w 1061034"/>
              <a:gd name="connsiteY0" fmla="*/ 1107982 h 1107982"/>
              <a:gd name="connsiteX1" fmla="*/ 738328 w 1061034"/>
              <a:gd name="connsiteY1" fmla="*/ 0 h 1107982"/>
              <a:gd name="connsiteX2" fmla="*/ 0 w 1061034"/>
              <a:gd name="connsiteY2" fmla="*/ 1027 h 1107982"/>
              <a:gd name="connsiteX3" fmla="*/ 0 w 1061034"/>
              <a:gd name="connsiteY3" fmla="*/ 1103686 h 1107982"/>
              <a:gd name="connsiteX4" fmla="*/ 1059983 w 1061034"/>
              <a:gd name="connsiteY4" fmla="*/ 1107982 h 1107982"/>
              <a:gd name="connsiteX0" fmla="*/ 1059983 w 1068456"/>
              <a:gd name="connsiteY0" fmla="*/ 1107982 h 1107982"/>
              <a:gd name="connsiteX1" fmla="*/ 738328 w 1068456"/>
              <a:gd name="connsiteY1" fmla="*/ 0 h 1107982"/>
              <a:gd name="connsiteX2" fmla="*/ 0 w 1068456"/>
              <a:gd name="connsiteY2" fmla="*/ 1027 h 1107982"/>
              <a:gd name="connsiteX3" fmla="*/ 0 w 1068456"/>
              <a:gd name="connsiteY3" fmla="*/ 1103686 h 1107982"/>
              <a:gd name="connsiteX4" fmla="*/ 1059983 w 1068456"/>
              <a:gd name="connsiteY4" fmla="*/ 1107982 h 1107982"/>
              <a:gd name="connsiteX0" fmla="*/ 1064769 w 1073242"/>
              <a:gd name="connsiteY0" fmla="*/ 1107982 h 1137024"/>
              <a:gd name="connsiteX1" fmla="*/ 743114 w 1073242"/>
              <a:gd name="connsiteY1" fmla="*/ 0 h 1137024"/>
              <a:gd name="connsiteX2" fmla="*/ 4786 w 1073242"/>
              <a:gd name="connsiteY2" fmla="*/ 1027 h 1137024"/>
              <a:gd name="connsiteX3" fmla="*/ 0 w 1073242"/>
              <a:gd name="connsiteY3" fmla="*/ 1137024 h 1137024"/>
              <a:gd name="connsiteX4" fmla="*/ 1064769 w 1073242"/>
              <a:gd name="connsiteY4" fmla="*/ 1107982 h 1137024"/>
              <a:gd name="connsiteX0" fmla="*/ 1064769 w 1068564"/>
              <a:gd name="connsiteY0" fmla="*/ 1107982 h 1137024"/>
              <a:gd name="connsiteX1" fmla="*/ 743114 w 1068564"/>
              <a:gd name="connsiteY1" fmla="*/ 0 h 1137024"/>
              <a:gd name="connsiteX2" fmla="*/ 4786 w 1068564"/>
              <a:gd name="connsiteY2" fmla="*/ 1027 h 1137024"/>
              <a:gd name="connsiteX3" fmla="*/ 0 w 1068564"/>
              <a:gd name="connsiteY3" fmla="*/ 1137024 h 1137024"/>
              <a:gd name="connsiteX4" fmla="*/ 1064769 w 1068564"/>
              <a:gd name="connsiteY4" fmla="*/ 1107982 h 1137024"/>
              <a:gd name="connsiteX0" fmla="*/ 1069567 w 1073362"/>
              <a:gd name="connsiteY0" fmla="*/ 1109336 h 1138378"/>
              <a:gd name="connsiteX1" fmla="*/ 747912 w 1073362"/>
              <a:gd name="connsiteY1" fmla="*/ 1354 h 1138378"/>
              <a:gd name="connsiteX2" fmla="*/ 216 w 1073362"/>
              <a:gd name="connsiteY2" fmla="*/ 0 h 1138378"/>
              <a:gd name="connsiteX3" fmla="*/ 4798 w 1073362"/>
              <a:gd name="connsiteY3" fmla="*/ 1138378 h 1138378"/>
              <a:gd name="connsiteX4" fmla="*/ 1069567 w 1073362"/>
              <a:gd name="connsiteY4" fmla="*/ 1109336 h 113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362" h="1138378">
                <a:moveTo>
                  <a:pt x="1069567" y="1109336"/>
                </a:moveTo>
                <a:cubicBezTo>
                  <a:pt x="1103813" y="903957"/>
                  <a:pt x="899052" y="198547"/>
                  <a:pt x="747912" y="1354"/>
                </a:cubicBezTo>
                <a:lnTo>
                  <a:pt x="216" y="0"/>
                </a:lnTo>
                <a:cubicBezTo>
                  <a:pt x="-1379" y="378666"/>
                  <a:pt x="6393" y="759712"/>
                  <a:pt x="4798" y="1138378"/>
                </a:cubicBezTo>
                <a:lnTo>
                  <a:pt x="1069567" y="11093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678251" y="5036935"/>
            <a:ext cx="6465749" cy="182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 flipV="1">
            <a:off x="2561568" y="2060848"/>
            <a:ext cx="45719" cy="4797152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31000">
                <a:srgbClr val="C00000"/>
              </a:gs>
              <a:gs pos="73000">
                <a:srgbClr val="D0D3DA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115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6CC6-277A-480D-AD88-0D4F51DED062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2C83-D83A-45C7-B74D-6CDAAA093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54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6CC6-277A-480D-AD88-0D4F51DED062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2C83-D83A-45C7-B74D-6CDAAA093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5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0D3DA"/>
          </a:solidFill>
          <a:ln>
            <a:solidFill>
              <a:srgbClr val="D0D3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196131"/>
          </a:xfrm>
        </p:spPr>
        <p:txBody>
          <a:bodyPr/>
          <a:lstStyle>
            <a:lvl1pPr>
              <a:defRPr sz="1000"/>
            </a:lvl1pPr>
          </a:lstStyle>
          <a:p>
            <a:fld id="{F9276CC6-277A-480D-AD88-0D4F51DED062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196131"/>
          </a:xfrm>
        </p:spPr>
        <p:txBody>
          <a:bodyPr/>
          <a:lstStyle>
            <a:lvl1pPr>
              <a:defRPr sz="1000"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196131"/>
          </a:xfrm>
        </p:spPr>
        <p:txBody>
          <a:bodyPr/>
          <a:lstStyle>
            <a:lvl1pPr>
              <a:defRPr sz="1000"/>
            </a:lvl1pPr>
          </a:lstStyle>
          <a:p>
            <a:fld id="{67752C83-D83A-45C7-B74D-6CDAAA0939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92414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834976"/>
            <a:ext cx="5076056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37000">
                <a:srgbClr val="C00000"/>
              </a:gs>
              <a:gs pos="93000">
                <a:srgbClr val="D0D3D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666"/>
            <a:ext cx="8229600" cy="49384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960483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 flipH="1">
            <a:off x="4067944" y="80196"/>
            <a:ext cx="5076056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37000">
                <a:srgbClr val="C00000"/>
              </a:gs>
              <a:gs pos="93000">
                <a:srgbClr val="D0D3D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808691" y="6653924"/>
            <a:ext cx="4108497" cy="16927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 algn="r"/>
            <a:r>
              <a:rPr lang="en-US" sz="1100" dirty="0" smtClean="0">
                <a:solidFill>
                  <a:srgbClr val="444C56"/>
                </a:solidFill>
                <a:effectLst/>
              </a:rPr>
              <a:t>© </a:t>
            </a:r>
            <a:r>
              <a:rPr lang="ru-RU" sz="1100" dirty="0" smtClean="0">
                <a:solidFill>
                  <a:srgbClr val="444C56"/>
                </a:solidFill>
                <a:effectLst/>
              </a:rPr>
              <a:t>Надежда</a:t>
            </a:r>
            <a:r>
              <a:rPr lang="ru-RU" sz="1100" baseline="0" dirty="0" smtClean="0">
                <a:solidFill>
                  <a:srgbClr val="444C56"/>
                </a:solidFill>
                <a:effectLst/>
              </a:rPr>
              <a:t> Ивера. </a:t>
            </a:r>
            <a:r>
              <a:rPr lang="ru-RU" sz="1100" dirty="0" smtClean="0">
                <a:solidFill>
                  <a:srgbClr val="444C56"/>
                </a:solidFill>
                <a:effectLst/>
              </a:rPr>
              <a:t>Лаборатория интернет-маркетинга </a:t>
            </a:r>
            <a:r>
              <a:rPr lang="en-US" sz="1100" dirty="0" smtClean="0">
                <a:solidFill>
                  <a:srgbClr val="444C56"/>
                </a:solidFill>
                <a:effectLst/>
              </a:rPr>
              <a:t>2oborota.ru </a:t>
            </a:r>
            <a:endParaRPr lang="ru-RU" sz="1100" dirty="0">
              <a:solidFill>
                <a:srgbClr val="444C5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99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6CC6-277A-480D-AD88-0D4F51DED062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2C83-D83A-45C7-B74D-6CDAAA093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8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6CC6-277A-480D-AD88-0D4F51DED062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2C83-D83A-45C7-B74D-6CDAAA093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838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6CC6-277A-480D-AD88-0D4F51DED062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2C83-D83A-45C7-B74D-6CDAAA093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9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6CC6-277A-480D-AD88-0D4F51DED062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2C83-D83A-45C7-B74D-6CDAAA093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922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6CC6-277A-480D-AD88-0D4F51DED062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2C83-D83A-45C7-B74D-6CDAAA093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575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6CC6-277A-480D-AD88-0D4F51DED062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2C83-D83A-45C7-B74D-6CDAAA093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30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6CC6-277A-480D-AD88-0D4F51DED062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2C83-D83A-45C7-B74D-6CDAAA093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05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76CC6-277A-480D-AD88-0D4F51DED062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52C83-D83A-45C7-B74D-6CDAAA093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52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kretar145@yandex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ournal\Downloads\video-21-03-19-10-21.mo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63888" y="1085786"/>
            <a:ext cx="5580112" cy="2769989"/>
          </a:xfrm>
        </p:spPr>
        <p:txBody>
          <a:bodyPr wrap="square">
            <a:spAutoFit/>
          </a:bodyPr>
          <a:lstStyle/>
          <a:p>
            <a:pPr algn="l"/>
            <a:r>
              <a:rPr lang="ru-RU" sz="5600" b="1" dirty="0" smtClean="0">
                <a:solidFill>
                  <a:schemeClr val="bg1"/>
                </a:solidFill>
              </a:rPr>
              <a:t>Таргетированн</a:t>
            </a:r>
            <a:r>
              <a:rPr lang="ru-RU" sz="5600" b="1" dirty="0">
                <a:solidFill>
                  <a:schemeClr val="bg1"/>
                </a:solidFill>
              </a:rPr>
              <a:t>а</a:t>
            </a:r>
            <a:r>
              <a:rPr lang="ru-RU" sz="5600" b="1" dirty="0" smtClean="0">
                <a:solidFill>
                  <a:schemeClr val="bg1"/>
                </a:solidFill>
              </a:rPr>
              <a:t>я реклама ВКонтакте</a:t>
            </a:r>
            <a:endParaRPr lang="ru-RU" sz="56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63888" y="5341858"/>
            <a:ext cx="5364088" cy="12003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/>
              <a:t>Быстро. Качественно. ДЕШЕВО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6738" y="1859807"/>
            <a:ext cx="8631238" cy="24391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100"/>
              </a:lnSpc>
            </a:pP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Инструменты создания блога «</a:t>
            </a:r>
            <a:r>
              <a:rPr lang="ru-RU" sz="6000" b="1" dirty="0" err="1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6100"/>
              </a:lnSpc>
            </a:pPr>
            <a:endParaRPr lang="ru-RU" sz="5600" b="1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64736"/>
            <a:ext cx="5076056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37000">
                <a:srgbClr val="C00000"/>
              </a:gs>
              <a:gs pos="9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4067944" y="80196"/>
            <a:ext cx="5076056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37000">
                <a:srgbClr val="C00000"/>
              </a:gs>
              <a:gs pos="9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50554" y="6653924"/>
            <a:ext cx="2266646" cy="16927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 algn="r"/>
            <a:r>
              <a:rPr lang="en-US" sz="1100" dirty="0" smtClean="0">
                <a:solidFill>
                  <a:srgbClr val="444C56"/>
                </a:solidFill>
                <a:effectLst/>
              </a:rPr>
              <a:t>©</a:t>
            </a:r>
            <a:r>
              <a:rPr lang="ru-RU" sz="1100" dirty="0" smtClean="0">
                <a:solidFill>
                  <a:srgbClr val="444C56"/>
                </a:solidFill>
                <a:effectLst/>
              </a:rPr>
              <a:t> </a:t>
            </a:r>
            <a:r>
              <a:rPr lang="ru-RU" sz="1100" dirty="0" err="1" smtClean="0">
                <a:solidFill>
                  <a:srgbClr val="444C56"/>
                </a:solidFill>
                <a:effectLst/>
              </a:rPr>
              <a:t>Собачкина</a:t>
            </a:r>
            <a:r>
              <a:rPr lang="ru-RU" sz="1100" dirty="0" smtClean="0">
                <a:solidFill>
                  <a:srgbClr val="444C56"/>
                </a:solidFill>
                <a:effectLst/>
              </a:rPr>
              <a:t> Наталья Александровна</a:t>
            </a:r>
            <a:endParaRPr lang="ru-RU" sz="1100" dirty="0">
              <a:solidFill>
                <a:srgbClr val="444C56"/>
              </a:solidFill>
              <a:effectLst/>
            </a:endParaRPr>
          </a:p>
        </p:txBody>
      </p:sp>
      <p:pic>
        <p:nvPicPr>
          <p:cNvPr id="13" name="Picture 3" descr="C:\Documents and Settings\Admin\Рабочий стол\ДЕВ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249" y="3541712"/>
            <a:ext cx="2677255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41612" y="3663337"/>
            <a:ext cx="4851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Составитель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учитель экономики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Собачкина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Наталья Александровна</a:t>
            </a: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0115882"/>
              </p:ext>
            </p:extLst>
          </p:nvPr>
        </p:nvGraphicFramePr>
        <p:xfrm>
          <a:off x="296738" y="427247"/>
          <a:ext cx="8593672" cy="1432560"/>
        </p:xfrm>
        <a:graphic>
          <a:graphicData uri="http://schemas.openxmlformats.org/drawingml/2006/table">
            <a:tbl>
              <a:tblPr/>
              <a:tblGrid>
                <a:gridCol w="2201450"/>
                <a:gridCol w="6392222"/>
              </a:tblGrid>
              <a:tr h="14319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26" marR="4812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автономное общеобразовательное учреждение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«Средняя общеобразовательная школа № 145 с углубленным изучением экономики, английского языка, математики, информатики»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«Экономическая школа»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Пермь, ул. Карпинского 87а, тел./факс: (342) 224-04-68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E-mail: </a:t>
                      </a:r>
                      <a:r>
                        <a:rPr kumimoji="0" lang="en-US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sekretar145@yandex.ru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126" marR="4812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" name="Рисунок 6" descr="Рисунок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251193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0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851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102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568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5575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3542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9914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0831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603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317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41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259457"/>
            <a:ext cx="9144000" cy="48667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пожалуй, самый успешный интернет-ресурс в большинстве русскоязычных стран.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Запущенная 10 октября 2006 года, социальная сеть была предназначена, прежде всего, для общения между людьми и поиска в глобальной сети одноклассников, знакомых, родственников и коллег.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7058" y="3608602"/>
            <a:ext cx="4019908" cy="3249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05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9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260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eo-21-03-19-10-21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66093" y="0"/>
            <a:ext cx="66118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1" y="1277938"/>
            <a:ext cx="9566031" cy="5580061"/>
          </a:xfrm>
          <a:prstGeom prst="rect">
            <a:avLst/>
          </a:prstGeom>
          <a:solidFill>
            <a:schemeClr val="bg1"/>
          </a:solidFill>
          <a:ln w="3175">
            <a:solidFill>
              <a:srgbClr val="406C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2304000" bIns="108000" rtlCol="0" anchor="ctr" anchorCtr="0"/>
          <a:lstStyle/>
          <a:p>
            <a:pPr marL="342900" indent="-342900">
              <a:spcBef>
                <a:spcPts val="600"/>
              </a:spcBef>
              <a:buClr>
                <a:srgbClr val="1F8548"/>
              </a:buClr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сегодняшний день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более 85% населения России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имеет свою страницу в социальной сети</a:t>
            </a:r>
          </a:p>
          <a:p>
            <a:pPr marL="342900" indent="-342900">
              <a:spcBef>
                <a:spcPts val="600"/>
              </a:spcBef>
              <a:buClr>
                <a:srgbClr val="1F8548"/>
              </a:buClr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социальных сетях пользователи проводят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 своего времени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которое они проводят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целом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интернете</a:t>
            </a:r>
          </a:p>
          <a:p>
            <a:pPr marL="342900" indent="-342900">
              <a:spcBef>
                <a:spcPts val="600"/>
              </a:spcBef>
              <a:buClr>
                <a:srgbClr val="1F8548"/>
              </a:buClr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Около 80% пользователей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посещают страницы социальных сетей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минимум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 раз в месяц.</a:t>
            </a:r>
          </a:p>
          <a:p>
            <a:pPr marL="342900" indent="-342900">
              <a:spcBef>
                <a:spcPts val="600"/>
              </a:spcBef>
              <a:buClr>
                <a:srgbClr val="1F8548"/>
              </a:buClr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Около 20%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потребителей образовательной услуги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используют ресурсы социальных сетей как главный источник информации</a:t>
            </a:r>
          </a:p>
          <a:p>
            <a:pPr marL="342900" indent="-342900">
              <a:spcBef>
                <a:spcPts val="600"/>
              </a:spcBef>
              <a:buClr>
                <a:srgbClr val="1F8548"/>
              </a:buClr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19" y="197666"/>
            <a:ext cx="8229600" cy="49384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406C96"/>
                </a:solidFill>
                <a:latin typeface="Times New Roman" pitchFamily="18" charset="0"/>
                <a:cs typeface="Times New Roman" pitchFamily="18" charset="0"/>
              </a:rPr>
              <a:t>Почему информация из </a:t>
            </a:r>
            <a:r>
              <a:rPr lang="ru-RU" sz="2800" i="1" dirty="0" smtClean="0">
                <a:solidFill>
                  <a:srgbClr val="406C96"/>
                </a:solidFill>
                <a:latin typeface="Times New Roman" pitchFamily="18" charset="0"/>
                <a:cs typeface="Times New Roman" pitchFamily="18" charset="0"/>
              </a:rPr>
              <a:t>социальных сетей так важна</a:t>
            </a:r>
            <a:r>
              <a:rPr lang="ru-RU" sz="2800" dirty="0" smtClean="0">
                <a:solidFill>
                  <a:srgbClr val="406C9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406C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9097" y="5943623"/>
            <a:ext cx="1431537" cy="576888"/>
          </a:xfrm>
          <a:prstGeom prst="roundRect">
            <a:avLst>
              <a:gd name="adj" fmla="val 26885"/>
            </a:avLst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0235" y="3560759"/>
            <a:ext cx="1548615" cy="5162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4942" y="4900833"/>
            <a:ext cx="1829058" cy="89092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6610" y="2816168"/>
            <a:ext cx="939048" cy="6686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1387" y="6007388"/>
            <a:ext cx="1740905" cy="384356"/>
          </a:xfrm>
          <a:prstGeom prst="round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2630" y="2224562"/>
            <a:ext cx="1361370" cy="6686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256" y="3982329"/>
            <a:ext cx="1491575" cy="8763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0623" y="1460454"/>
            <a:ext cx="773377" cy="77337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873"/>
          <a:stretch/>
        </p:blipFill>
        <p:spPr>
          <a:xfrm>
            <a:off x="6293315" y="1176100"/>
            <a:ext cx="1211397" cy="53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17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45448" y="1985210"/>
            <a:ext cx="5689526" cy="4872789"/>
          </a:xfrm>
          <a:prstGeom prst="rect">
            <a:avLst/>
          </a:prstGeom>
          <a:solidFill>
            <a:schemeClr val="bg1"/>
          </a:solidFill>
          <a:ln w="3175">
            <a:solidFill>
              <a:srgbClr val="406C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marL="342900" indent="-342900">
              <a:spcBef>
                <a:spcPts val="600"/>
              </a:spcBef>
              <a:buClr>
                <a:srgbClr val="1F8548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Более </a:t>
            </a:r>
            <a:r>
              <a:rPr lang="ru-RU" sz="2400" b="1" dirty="0" smtClean="0">
                <a:solidFill>
                  <a:schemeClr val="tx1"/>
                </a:solidFill>
              </a:rPr>
              <a:t>111 000 000 </a:t>
            </a:r>
            <a:r>
              <a:rPr lang="ru-RU" sz="2400" dirty="0" smtClean="0">
                <a:solidFill>
                  <a:schemeClr val="tx1"/>
                </a:solidFill>
              </a:rPr>
              <a:t>пользователей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(более 80 000 000 жители РФ) </a:t>
            </a:r>
          </a:p>
          <a:p>
            <a:pPr marL="342900" indent="-342900">
              <a:spcBef>
                <a:spcPts val="600"/>
              </a:spcBef>
              <a:buClr>
                <a:srgbClr val="1F8548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Более </a:t>
            </a:r>
            <a:r>
              <a:rPr lang="ru-RU" sz="2400" b="1" dirty="0" smtClean="0">
                <a:solidFill>
                  <a:schemeClr val="tx1"/>
                </a:solidFill>
              </a:rPr>
              <a:t>40 000 000 </a:t>
            </a:r>
            <a:r>
              <a:rPr lang="ru-RU" sz="2400" dirty="0" smtClean="0">
                <a:solidFill>
                  <a:schemeClr val="tx1"/>
                </a:solidFill>
              </a:rPr>
              <a:t>сообщений </a:t>
            </a:r>
            <a:r>
              <a:rPr lang="ru-RU" sz="2400" b="1" dirty="0" smtClean="0">
                <a:solidFill>
                  <a:schemeClr val="tx1"/>
                </a:solidFill>
              </a:rPr>
              <a:t>ежедневно</a:t>
            </a:r>
          </a:p>
          <a:p>
            <a:pPr marL="342900" indent="-342900">
              <a:spcBef>
                <a:spcPts val="600"/>
              </a:spcBef>
              <a:buClr>
                <a:srgbClr val="1F8548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Самый большой </a:t>
            </a:r>
            <a:r>
              <a:rPr lang="ru-RU" sz="2400" b="1" dirty="0" smtClean="0">
                <a:solidFill>
                  <a:schemeClr val="tx1"/>
                </a:solidFill>
              </a:rPr>
              <a:t>фото</a:t>
            </a:r>
            <a:r>
              <a:rPr lang="ru-RU" sz="2400" dirty="0" smtClean="0">
                <a:solidFill>
                  <a:schemeClr val="tx1"/>
                </a:solidFill>
              </a:rPr>
              <a:t>-, </a:t>
            </a:r>
            <a:r>
              <a:rPr lang="ru-RU" sz="2400" b="1" dirty="0" smtClean="0">
                <a:solidFill>
                  <a:schemeClr val="tx1"/>
                </a:solidFill>
              </a:rPr>
              <a:t>видео</a:t>
            </a:r>
            <a:r>
              <a:rPr lang="ru-RU" sz="2400" dirty="0" smtClean="0">
                <a:solidFill>
                  <a:schemeClr val="tx1"/>
                </a:solidFill>
              </a:rPr>
              <a:t>- и </a:t>
            </a:r>
            <a:r>
              <a:rPr lang="ru-RU" sz="2400" b="1" dirty="0" err="1" smtClean="0">
                <a:solidFill>
                  <a:schemeClr val="tx1"/>
                </a:solidFill>
              </a:rPr>
              <a:t>аудиохостинг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 Рунете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1F8548"/>
              </a:buCl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2 100 000 000 </a:t>
            </a:r>
            <a:r>
              <a:rPr lang="ru-RU" sz="2400" dirty="0" smtClean="0">
                <a:solidFill>
                  <a:schemeClr val="tx1"/>
                </a:solidFill>
              </a:rPr>
              <a:t>просматриваемых </a:t>
            </a:r>
            <a:r>
              <a:rPr lang="ru-RU" sz="2400" b="1" dirty="0" smtClean="0">
                <a:solidFill>
                  <a:schemeClr val="tx1"/>
                </a:solidFill>
              </a:rPr>
              <a:t>страниц ежедневно</a:t>
            </a:r>
          </a:p>
          <a:p>
            <a:pPr marL="342900" indent="-342900">
              <a:spcBef>
                <a:spcPts val="600"/>
              </a:spcBef>
              <a:buClr>
                <a:srgbClr val="1F8548"/>
              </a:buCl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Самая крупная база данных о потенциальных русскоязычных клиентах  для любого бизнеса</a:t>
            </a:r>
          </a:p>
        </p:txBody>
      </p:sp>
      <p:pic>
        <p:nvPicPr>
          <p:cNvPr id="4" name="Содержимое 3" descr="Chto-napisat-v-interesah-v-kontak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94" t="24393" r="2244" b="42520"/>
          <a:stretch>
            <a:fillRect/>
          </a:stretch>
        </p:blipFill>
        <p:spPr>
          <a:xfrm>
            <a:off x="4305300" y="274663"/>
            <a:ext cx="1609725" cy="4215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19" y="197666"/>
            <a:ext cx="8229600" cy="4938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406C96"/>
                </a:solidFill>
              </a:rPr>
              <a:t>Рекламные возможности </a:t>
            </a:r>
            <a:endParaRPr lang="ru-RU" sz="2800" dirty="0">
              <a:solidFill>
                <a:srgbClr val="406C9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449" y="1277939"/>
            <a:ext cx="8647726" cy="619442"/>
          </a:xfrm>
          <a:prstGeom prst="rect">
            <a:avLst/>
          </a:prstGeom>
          <a:solidFill>
            <a:srgbClr val="406C96"/>
          </a:solidFill>
          <a:ln w="3175">
            <a:solidFill>
              <a:srgbClr val="406C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ВКонтакте — самый популярный вид  общения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в России и СНГ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43600" y="1985210"/>
            <a:ext cx="2949574" cy="4872789"/>
          </a:xfrm>
          <a:prstGeom prst="rect">
            <a:avLst/>
          </a:prstGeom>
          <a:solidFill>
            <a:schemeClr val="bg1"/>
          </a:solidFill>
          <a:ln w="3175">
            <a:solidFill>
              <a:srgbClr val="406C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spcBef>
                <a:spcPts val="600"/>
              </a:spcBef>
              <a:buFont typeface="Wingdings" pitchFamily="2" charset="2"/>
              <a:buChar char="ü"/>
            </a:pPr>
            <a:endParaRPr lang="ru-RU" sz="2400" dirty="0" smtClean="0">
              <a:solidFill>
                <a:schemeClr val="tx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51226" y="3405185"/>
            <a:ext cx="2534320" cy="1900741"/>
            <a:chOff x="6479923" y="3453313"/>
            <a:chExt cx="2213811" cy="1660359"/>
          </a:xfrm>
        </p:grpSpPr>
        <p:pic>
          <p:nvPicPr>
            <p:cNvPr id="13" name="Рисунок 12" descr="adv_vk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9923" y="3453313"/>
              <a:ext cx="2213811" cy="166035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743825" y="4895850"/>
              <a:ext cx="942975" cy="209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4074" y="2097733"/>
            <a:ext cx="1106906" cy="11658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1979" y="5342020"/>
            <a:ext cx="1092814" cy="114299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3698" y="2129589"/>
            <a:ext cx="1379149" cy="1052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flipH="1">
            <a:off x="245448" y="1277938"/>
            <a:ext cx="4291650" cy="5580062"/>
          </a:xfrm>
          <a:prstGeom prst="rect">
            <a:avLst/>
          </a:prstGeom>
          <a:solidFill>
            <a:schemeClr val="bg1"/>
          </a:solidFill>
          <a:ln w="3175">
            <a:solidFill>
              <a:srgbClr val="406C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ctr">
              <a:lnSpc>
                <a:spcPts val="2600"/>
              </a:lnSpc>
              <a:buClr>
                <a:srgbClr val="1F8548"/>
              </a:buClr>
            </a:pPr>
            <a:r>
              <a:rPr lang="ru-RU" sz="2600" b="1" dirty="0" smtClean="0">
                <a:solidFill>
                  <a:srgbClr val="C00000"/>
                </a:solidFill>
              </a:rPr>
              <a:t>61% населения России</a:t>
            </a:r>
            <a:br>
              <a:rPr lang="ru-RU" sz="2600" b="1" dirty="0" smtClean="0">
                <a:solidFill>
                  <a:srgbClr val="C00000"/>
                </a:solidFill>
              </a:rPr>
            </a:br>
            <a:r>
              <a:rPr lang="ru-RU" sz="2600" b="1" dirty="0" smtClean="0">
                <a:solidFill>
                  <a:srgbClr val="C00000"/>
                </a:solidFill>
              </a:rPr>
              <a:t>пользуются ВКонтакте*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2" name="Блок-схема: ручное управление 31"/>
          <p:cNvSpPr/>
          <p:nvPr/>
        </p:nvSpPr>
        <p:spPr>
          <a:xfrm rot="5400000">
            <a:off x="1587285" y="3319660"/>
            <a:ext cx="5055962" cy="9725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6448"/>
              <a:gd name="connsiteX1" fmla="*/ 10000 w 10000"/>
              <a:gd name="connsiteY1" fmla="*/ 0 h 16448"/>
              <a:gd name="connsiteX2" fmla="*/ 6905 w 10000"/>
              <a:gd name="connsiteY2" fmla="*/ 16448 h 16448"/>
              <a:gd name="connsiteX3" fmla="*/ 2000 w 10000"/>
              <a:gd name="connsiteY3" fmla="*/ 10000 h 16448"/>
              <a:gd name="connsiteX4" fmla="*/ 0 w 10000"/>
              <a:gd name="connsiteY4" fmla="*/ 0 h 16448"/>
              <a:gd name="connsiteX0" fmla="*/ 0 w 10000"/>
              <a:gd name="connsiteY0" fmla="*/ 0 h 16448"/>
              <a:gd name="connsiteX1" fmla="*/ 10000 w 10000"/>
              <a:gd name="connsiteY1" fmla="*/ 0 h 16448"/>
              <a:gd name="connsiteX2" fmla="*/ 6905 w 10000"/>
              <a:gd name="connsiteY2" fmla="*/ 16448 h 16448"/>
              <a:gd name="connsiteX3" fmla="*/ 3475 w 10000"/>
              <a:gd name="connsiteY3" fmla="*/ 15121 h 16448"/>
              <a:gd name="connsiteX4" fmla="*/ 0 w 10000"/>
              <a:gd name="connsiteY4" fmla="*/ 0 h 16448"/>
              <a:gd name="connsiteX0" fmla="*/ 0 w 10000"/>
              <a:gd name="connsiteY0" fmla="*/ 0 h 16448"/>
              <a:gd name="connsiteX1" fmla="*/ 10000 w 10000"/>
              <a:gd name="connsiteY1" fmla="*/ 0 h 16448"/>
              <a:gd name="connsiteX2" fmla="*/ 6905 w 10000"/>
              <a:gd name="connsiteY2" fmla="*/ 16448 h 16448"/>
              <a:gd name="connsiteX3" fmla="*/ 4775 w 10000"/>
              <a:gd name="connsiteY3" fmla="*/ 7389 h 16448"/>
              <a:gd name="connsiteX4" fmla="*/ 0 w 10000"/>
              <a:gd name="connsiteY4" fmla="*/ 0 h 16448"/>
              <a:gd name="connsiteX0" fmla="*/ 0 w 10000"/>
              <a:gd name="connsiteY0" fmla="*/ 0 h 7665"/>
              <a:gd name="connsiteX1" fmla="*/ 10000 w 10000"/>
              <a:gd name="connsiteY1" fmla="*/ 0 h 7665"/>
              <a:gd name="connsiteX2" fmla="*/ 5831 w 10000"/>
              <a:gd name="connsiteY2" fmla="*/ 7665 h 7665"/>
              <a:gd name="connsiteX3" fmla="*/ 4775 w 10000"/>
              <a:gd name="connsiteY3" fmla="*/ 7389 h 7665"/>
              <a:gd name="connsiteX4" fmla="*/ 0 w 10000"/>
              <a:gd name="connsiteY4" fmla="*/ 0 h 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7665">
                <a:moveTo>
                  <a:pt x="0" y="0"/>
                </a:moveTo>
                <a:lnTo>
                  <a:pt x="10000" y="0"/>
                </a:lnTo>
                <a:lnTo>
                  <a:pt x="5831" y="7665"/>
                </a:lnTo>
                <a:lnTo>
                  <a:pt x="4775" y="7389"/>
                </a:lnTo>
                <a:lnTo>
                  <a:pt x="0" y="0"/>
                </a:lnTo>
                <a:close/>
              </a:path>
            </a:pathLst>
          </a:custGeom>
          <a:solidFill>
            <a:srgbClr val="406C9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601524" y="1277938"/>
            <a:ext cx="4291650" cy="5580062"/>
          </a:xfrm>
          <a:prstGeom prst="rect">
            <a:avLst/>
          </a:prstGeom>
          <a:solidFill>
            <a:schemeClr val="bg1"/>
          </a:solidFill>
          <a:ln w="3175">
            <a:solidFill>
              <a:srgbClr val="406C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algn="ctr">
              <a:lnSpc>
                <a:spcPts val="2600"/>
              </a:lnSpc>
              <a:buClr>
                <a:srgbClr val="1F8548"/>
              </a:buClr>
            </a:pPr>
            <a:r>
              <a:rPr lang="ru-RU" sz="2600" b="1" dirty="0" smtClean="0">
                <a:solidFill>
                  <a:srgbClr val="C00000"/>
                </a:solidFill>
              </a:rPr>
              <a:t>56% пользователей</a:t>
            </a:r>
            <a:br>
              <a:rPr lang="ru-RU" sz="2600" b="1" dirty="0" smtClean="0">
                <a:solidFill>
                  <a:srgbClr val="C00000"/>
                </a:solidFill>
              </a:rPr>
            </a:br>
            <a:r>
              <a:rPr lang="ru-RU" sz="2600" b="1" dirty="0" smtClean="0">
                <a:solidFill>
                  <a:srgbClr val="C00000"/>
                </a:solidFill>
              </a:rPr>
              <a:t>от 18 до 34 лет*</a:t>
            </a:r>
          </a:p>
          <a:p>
            <a:pPr algn="ctr">
              <a:lnSpc>
                <a:spcPts val="2600"/>
              </a:lnSpc>
              <a:buClr>
                <a:srgbClr val="1F8548"/>
              </a:buClr>
            </a:pPr>
            <a:endParaRPr lang="ru-RU" b="1" i="1" dirty="0">
              <a:solidFill>
                <a:srgbClr val="1F8548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60648"/>
            <a:ext cx="87849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ru-RU" sz="2800" b="1" dirty="0" smtClean="0">
                <a:solidFill>
                  <a:srgbClr val="406C96"/>
                </a:solidFill>
              </a:rPr>
              <a:t>Аудитория ВКонтакте</a:t>
            </a:r>
            <a:endParaRPr lang="ru-RU" sz="2800" b="1" dirty="0">
              <a:solidFill>
                <a:srgbClr val="406C96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928662962"/>
              </p:ext>
            </p:extLst>
          </p:nvPr>
        </p:nvGraphicFramePr>
        <p:xfrm>
          <a:off x="389768" y="1437339"/>
          <a:ext cx="4003010" cy="419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1596" y="2306464"/>
            <a:ext cx="173637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b="1" dirty="0" smtClean="0">
                <a:latin typeface="Arial" pitchFamily="34" charset="0"/>
              </a:rPr>
              <a:t>Не используют</a:t>
            </a:r>
          </a:p>
          <a:p>
            <a:r>
              <a:rPr lang="ru-RU" b="1" dirty="0" smtClean="0">
                <a:latin typeface="Arial" pitchFamily="34" charset="0"/>
              </a:rPr>
              <a:t>Интернет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980" y="5628189"/>
            <a:ext cx="329468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b="1" dirty="0" smtClean="0">
                <a:latin typeface="Arial" pitchFamily="34" charset="0"/>
              </a:rPr>
              <a:t>Используют Интернет,</a:t>
            </a:r>
            <a:br>
              <a:rPr lang="ru-RU" b="1" dirty="0" smtClean="0">
                <a:latin typeface="Arial" pitchFamily="34" charset="0"/>
              </a:rPr>
            </a:br>
            <a:r>
              <a:rPr lang="ru-RU" b="1" dirty="0" smtClean="0">
                <a:latin typeface="Arial" pitchFamily="34" charset="0"/>
              </a:rPr>
              <a:t>но не пользуются ВКонтакте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1007604" y="5080000"/>
            <a:ext cx="268340" cy="49606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48242" y="2934519"/>
            <a:ext cx="255405" cy="20644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91146" y="2306464"/>
            <a:ext cx="138903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u-RU" b="1" dirty="0" smtClean="0">
                <a:latin typeface="Arial" pitchFamily="34" charset="0"/>
              </a:rPr>
              <a:t>Аудитория</a:t>
            </a:r>
          </a:p>
          <a:p>
            <a:r>
              <a:rPr lang="ru-RU" b="1" dirty="0" smtClean="0">
                <a:latin typeface="Arial" pitchFamily="34" charset="0"/>
              </a:rPr>
              <a:t>ВКОНТАКТЕ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3505200" y="2934519"/>
            <a:ext cx="180464" cy="20644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трелка вправо 32"/>
          <p:cNvSpPr/>
          <p:nvPr/>
        </p:nvSpPr>
        <p:spPr>
          <a:xfrm>
            <a:off x="3800475" y="3846526"/>
            <a:ext cx="639866" cy="37081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74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635151" y="5643578"/>
            <a:ext cx="4224396" cy="646315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/>
          <a:p>
            <a:r>
              <a:rPr lang="ru-RU" b="1" dirty="0" smtClean="0">
                <a:latin typeface="Arial" pitchFamily="34" charset="0"/>
              </a:rPr>
              <a:t>Примерно одинаковое количество </a:t>
            </a:r>
            <a:br>
              <a:rPr lang="ru-RU" b="1" dirty="0" smtClean="0">
                <a:latin typeface="Arial" pitchFamily="34" charset="0"/>
              </a:rPr>
            </a:br>
            <a:r>
              <a:rPr lang="ru-RU" b="1" dirty="0" smtClean="0">
                <a:latin typeface="Arial" pitchFamily="34" charset="0"/>
              </a:rPr>
              <a:t>пользователей мужчин и женщин*</a:t>
            </a:r>
            <a:endParaRPr lang="ru-RU" b="1" dirty="0">
              <a:latin typeface="Arial" pitchFamily="34" charset="0"/>
            </a:endParaRPr>
          </a:p>
        </p:txBody>
      </p:sp>
      <p:pic>
        <p:nvPicPr>
          <p:cNvPr id="17" name="Рисунок 16" descr="man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3316" y="4148154"/>
            <a:ext cx="438150" cy="1476375"/>
          </a:xfrm>
          <a:prstGeom prst="rect">
            <a:avLst/>
          </a:prstGeom>
        </p:spPr>
      </p:pic>
      <p:pic>
        <p:nvPicPr>
          <p:cNvPr id="18" name="Рисунок 17" descr="woman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6901" y="4176729"/>
            <a:ext cx="590550" cy="1447800"/>
          </a:xfrm>
          <a:prstGeom prst="rect">
            <a:avLst/>
          </a:prstGeom>
        </p:spPr>
      </p:pic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xmlns="" val="4215041107"/>
              </p:ext>
            </p:extLst>
          </p:nvPr>
        </p:nvGraphicFramePr>
        <p:xfrm>
          <a:off x="4713377" y="1702566"/>
          <a:ext cx="4067944" cy="231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921466" y="5255213"/>
            <a:ext cx="646300" cy="369316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/>
          <a:p>
            <a:r>
              <a:rPr lang="ru-RU" b="1" dirty="0" smtClean="0">
                <a:latin typeface="Arial" pitchFamily="34" charset="0"/>
              </a:rPr>
              <a:t>49%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97451" y="5255213"/>
            <a:ext cx="646300" cy="369316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</a:rPr>
              <a:t>51%</a:t>
            </a:r>
            <a:endParaRPr lang="ru-RU" b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73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83347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Маленькая школа- для большого будущего!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Контакты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Яркова Александра,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Собачкина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Наталья Александровна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странице есть возможность увидеть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геопозицию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школы и перейти на официальный сайт,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инстаграм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школы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Станица имеет: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528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подписчиков 21.03.2019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10.12.2018 -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493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подписчика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145 экономическая на страница ВК</a:t>
            </a:r>
            <a:endParaRPr lang="ru-RU" sz="2800" dirty="0"/>
          </a:p>
        </p:txBody>
      </p:sp>
      <p:pic>
        <p:nvPicPr>
          <p:cNvPr id="1026" name="Picture 2" descr="C:\Program Files\Microsoft Office\MEDIA\CAGCAT10\j028700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2050" y="3974560"/>
            <a:ext cx="1679674" cy="28834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64966" y="6340415"/>
            <a:ext cx="4779034" cy="517585"/>
          </a:xfrm>
          <a:prstGeom prst="rect">
            <a:avLst/>
          </a:prstGeom>
          <a:solidFill>
            <a:srgbClr val="D0D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64966" y="6340415"/>
            <a:ext cx="4779034" cy="517585"/>
          </a:xfrm>
          <a:prstGeom prst="rect">
            <a:avLst/>
          </a:prstGeom>
          <a:solidFill>
            <a:srgbClr val="D0D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64966" y="6340415"/>
            <a:ext cx="4779034" cy="517585"/>
          </a:xfrm>
          <a:prstGeom prst="rect">
            <a:avLst/>
          </a:prstGeom>
          <a:solidFill>
            <a:srgbClr val="D0D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Какие возможности на даёт  социальная сеть ВК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42204"/>
            <a:ext cx="8686800" cy="4883959"/>
          </a:xfrm>
          <a:prstGeom prst="rect">
            <a:avLst/>
          </a:prstGeom>
          <a:solidFill>
            <a:srgbClr val="D0D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Выставлять самые главные и важные новости школы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Собирать лайки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Делать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репосты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записей (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Репост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"снова, еще раз",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"сообщать, объявлять о чем-л.") — 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 повторная публикация какого-либо сообщения в пределах одного ресурса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Устраивать голосования, опросы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Выборы Президента школы 2018- 2,5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Делиться фото, видео,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звуковые,текстовыми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файлами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Обратная связь</a:t>
            </a:r>
          </a:p>
          <a:p>
            <a:pPr>
              <a:buFont typeface="Wingdings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64966" y="6340415"/>
            <a:ext cx="4779034" cy="517585"/>
          </a:xfrm>
          <a:prstGeom prst="rect">
            <a:avLst/>
          </a:prstGeom>
          <a:solidFill>
            <a:srgbClr val="D0D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рдце 5"/>
          <p:cNvSpPr/>
          <p:nvPr/>
        </p:nvSpPr>
        <p:spPr>
          <a:xfrm>
            <a:off x="3359793" y="1633979"/>
            <a:ext cx="569342" cy="46582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Способами с помощью которых можно воспользоваться, чтобы оживить свою группу: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Публикация качественных постов с яркими и красивыми изображениями.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Периодическое размещение акций, викторин, розыгрышей с реальными призами для победителей.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Оформление профессионального дизайна сообщества.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Регулярный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Комментирование от лица группы. Пользователи должны видеть активность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админов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801858" y="0"/>
            <a:ext cx="10508566" cy="7455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Чем заинтересовать в группе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вконтак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4966" y="6340415"/>
            <a:ext cx="4779034" cy="517585"/>
          </a:xfrm>
          <a:prstGeom prst="rect">
            <a:avLst/>
          </a:prstGeom>
          <a:solidFill>
            <a:srgbClr val="D0D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35813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314</Words>
  <Application>Microsoft Office PowerPoint</Application>
  <PresentationFormat>Экран (4:3)</PresentationFormat>
  <Paragraphs>70</Paragraphs>
  <Slides>23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Таргетированная реклама ВКонтакте</vt:lpstr>
      <vt:lpstr>ВКонтакте</vt:lpstr>
      <vt:lpstr>Почему информация из социальных сетей так важна?</vt:lpstr>
      <vt:lpstr>Рекламные возможности </vt:lpstr>
      <vt:lpstr>Слайд 5</vt:lpstr>
      <vt:lpstr>145 экономическая на страница ВК</vt:lpstr>
      <vt:lpstr>Какие возможности на даёт  социальная сеть ВК</vt:lpstr>
      <vt:lpstr>Чем заинтересовать в группе вконтакте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Таргетировання реклама в Vkontakte</dc:title>
  <dc:creator>Admin</dc:creator>
  <cp:lastModifiedBy>journal</cp:lastModifiedBy>
  <cp:revision>140</cp:revision>
  <dcterms:created xsi:type="dcterms:W3CDTF">2012-03-10T14:17:18Z</dcterms:created>
  <dcterms:modified xsi:type="dcterms:W3CDTF">2019-03-21T05:33:00Z</dcterms:modified>
</cp:coreProperties>
</file>