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Default Extension="doc" ContentType="application/msword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65" r:id="rId2"/>
    <p:sldId id="274" r:id="rId3"/>
    <p:sldId id="285" r:id="rId4"/>
    <p:sldId id="290" r:id="rId5"/>
    <p:sldId id="286" r:id="rId6"/>
    <p:sldId id="287" r:id="rId7"/>
    <p:sldId id="288" r:id="rId8"/>
    <p:sldId id="289" r:id="rId9"/>
    <p:sldId id="293" r:id="rId10"/>
    <p:sldId id="294" r:id="rId11"/>
    <p:sldId id="262" r:id="rId12"/>
    <p:sldId id="260" r:id="rId13"/>
    <p:sldId id="284" r:id="rId14"/>
    <p:sldId id="269" r:id="rId15"/>
    <p:sldId id="257" r:id="rId16"/>
    <p:sldId id="270" r:id="rId17"/>
    <p:sldId id="271" r:id="rId18"/>
    <p:sldId id="295" r:id="rId19"/>
    <p:sldId id="258" r:id="rId20"/>
    <p:sldId id="273" r:id="rId21"/>
    <p:sldId id="259" r:id="rId22"/>
    <p:sldId id="263" r:id="rId23"/>
    <p:sldId id="296" r:id="rId24"/>
    <p:sldId id="275" r:id="rId25"/>
    <p:sldId id="283" r:id="rId26"/>
    <p:sldId id="278" r:id="rId27"/>
    <p:sldId id="298" r:id="rId28"/>
    <p:sldId id="279" r:id="rId29"/>
    <p:sldId id="280" r:id="rId30"/>
    <p:sldId id="281" r:id="rId31"/>
    <p:sldId id="282" r:id="rId32"/>
    <p:sldId id="297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50" d="100"/>
          <a:sy n="50" d="100"/>
        </p:scale>
        <p:origin x="-1650" y="-4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1"/>
  <c:style val="34"/>
  <c:chart>
    <c:autoTitleDeleted val="1"/>
    <c:view3D>
      <c:rotX val="30"/>
      <c:rAngAx val="1"/>
    </c:view3D>
    <c:plotArea>
      <c:layout>
        <c:manualLayout>
          <c:layoutTarget val="inner"/>
          <c:xMode val="edge"/>
          <c:yMode val="edge"/>
          <c:x val="0"/>
          <c:y val="0.14176574803149633"/>
          <c:w val="0.65504444154112484"/>
          <c:h val="0.8207342519685045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вакансии</c:v>
                </c:pt>
              </c:strCache>
            </c:strRef>
          </c:tx>
          <c:dPt>
            <c:idx val="0"/>
            <c:explosion val="19"/>
          </c:dPt>
          <c:dPt>
            <c:idx val="1"/>
            <c:explosion val="9"/>
            <c:spPr>
              <a:solidFill>
                <a:srgbClr val="7030A0"/>
              </a:solidFill>
            </c:spPr>
          </c:dPt>
          <c:dPt>
            <c:idx val="2"/>
            <c:explosion val="38"/>
            <c:spPr>
              <a:solidFill>
                <a:srgbClr val="00B050"/>
              </a:solidFill>
            </c:spPr>
          </c:dPt>
          <c:dPt>
            <c:idx val="3"/>
            <c:explosion val="31"/>
          </c:dPt>
          <c:cat>
            <c:strRef>
              <c:f>Лист1!$A$2:$A$5</c:f>
              <c:strCache>
                <c:ptCount val="4"/>
                <c:pt idx="0">
                  <c:v>социально-гуманитарное</c:v>
                </c:pt>
                <c:pt idx="1">
                  <c:v>естественно-научное</c:v>
                </c:pt>
                <c:pt idx="2">
                  <c:v>техническое</c:v>
                </c:pt>
                <c:pt idx="3">
                  <c:v>без профилизации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0.23</c:v>
                </c:pt>
                <c:pt idx="1">
                  <c:v>0.16000000000000028</c:v>
                </c:pt>
                <c:pt idx="2">
                  <c:v>0.38000000000000056</c:v>
                </c:pt>
                <c:pt idx="3">
                  <c:v>0.23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62870717731926062"/>
          <c:y val="0.17336318897637809"/>
          <c:w val="0.36141634859754085"/>
          <c:h val="0.76378937007874093"/>
        </c:manualLayout>
      </c:layout>
      <c:overlay val="1"/>
      <c:txPr>
        <a:bodyPr/>
        <a:lstStyle/>
        <a:p>
          <a:pPr>
            <a:defRPr sz="2400"/>
          </a:pPr>
          <a:endParaRPr lang="ru-RU"/>
        </a:p>
      </c:txPr>
    </c:legend>
    <c:plotVisOnly val="1"/>
    <c:dispBlanksAs val="zero"/>
    <c:showDLblsOverMax val="1"/>
  </c:chart>
  <c:txPr>
    <a:bodyPr/>
    <a:lstStyle/>
    <a:p>
      <a:pPr>
        <a:defRPr sz="1800"/>
      </a:pPr>
      <a:endParaRPr lang="ru-RU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5B106E36-FD25-4E2D-B0AA-010F637433A0}" type="datetimeFigureOut">
              <a:rPr lang="ru-RU" smtClean="0"/>
              <a:pPr/>
              <a:t>18.02.2019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Прямоугольник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Прямоугольник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Равнобедренный треугольник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Прямая соединительная линия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Прямая соединительная линия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Равнобедренный треугольник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ааааа\54345612_38119378_1231872993_10979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3407" y="260648"/>
            <a:ext cx="8572559" cy="4572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978159" y="4819711"/>
            <a:ext cx="691573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ru-RU" sz="36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Любой путь - лишь </a:t>
            </a:r>
            <a:r>
              <a:rPr lang="ru-RU" sz="3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один</a:t>
            </a:r>
          </a:p>
          <a:p>
            <a:pPr algn="r"/>
            <a:r>
              <a:rPr lang="ru-RU" sz="3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36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из миллиона возможных путей</a:t>
            </a:r>
            <a:r>
              <a:rPr lang="ru-RU" sz="3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</a:t>
            </a:r>
          </a:p>
          <a:p>
            <a:pPr algn="r"/>
            <a:r>
              <a:rPr lang="ru-RU" sz="3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32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(Карлос </a:t>
            </a:r>
            <a:r>
              <a:rPr lang="ru-RU" sz="32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Кастанеда</a:t>
            </a:r>
            <a:r>
              <a:rPr lang="ru-RU" sz="32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294" t="14594" r="15372" b="11907"/>
          <a:stretch/>
        </p:blipFill>
        <p:spPr bwMode="auto">
          <a:xfrm>
            <a:off x="0" y="0"/>
            <a:ext cx="9144000" cy="686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50496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="" xmlns:p14="http://schemas.microsoft.com/office/powerpoint/2010/main" val="991575813"/>
              </p:ext>
            </p:extLst>
          </p:nvPr>
        </p:nvGraphicFramePr>
        <p:xfrm>
          <a:off x="571472" y="1988840"/>
          <a:ext cx="8032976" cy="4440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63293" y="620688"/>
            <a:ext cx="81439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</a:rPr>
              <a:t>Вакансии на рынке труда</a:t>
            </a:r>
          </a:p>
          <a:p>
            <a:pPr algn="ctr"/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3200" b="1" dirty="0" err="1" smtClean="0">
                <a:solidFill>
                  <a:schemeClr val="bg2">
                    <a:lumMod val="25000"/>
                  </a:schemeClr>
                </a:solidFill>
              </a:rPr>
              <a:t>Добрянского</a:t>
            </a:r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</a:rPr>
              <a:t> района</a:t>
            </a:r>
            <a:endParaRPr lang="ru-RU" sz="32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14612" y="714356"/>
            <a:ext cx="355738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66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Техника</a:t>
            </a:r>
            <a:endParaRPr lang="ru-RU" sz="66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4348" y="2643182"/>
            <a:ext cx="81439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ru-RU" sz="3600" dirty="0" smtClean="0"/>
              <a:t>  совокупность средств труда, знаний и деятельности, служащих для создания материальных ценностей.</a:t>
            </a:r>
          </a:p>
          <a:p>
            <a:r>
              <a:rPr lang="ru-RU" sz="3600" dirty="0" smtClean="0"/>
              <a:t>                    </a:t>
            </a:r>
            <a:r>
              <a:rPr lang="ru-RU" sz="2800" dirty="0" smtClean="0"/>
              <a:t>( С.И. Ожегов. Словарь русского языка)</a:t>
            </a:r>
            <a:endParaRPr lang="ru-RU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8" y="5286388"/>
            <a:ext cx="1828800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571480"/>
            <a:ext cx="1329526" cy="2085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Что общего у этого класса профессий?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Работа с электрическим током, так как вся техника энергозависима.</a:t>
            </a:r>
          </a:p>
          <a:p>
            <a:r>
              <a:rPr lang="ru-RU" sz="2800" dirty="0" smtClean="0"/>
              <a:t>Работа с измерительными приборами, знание шкал,  единиц измерения.</a:t>
            </a:r>
          </a:p>
          <a:p>
            <a:r>
              <a:rPr lang="ru-RU" sz="2800" dirty="0" smtClean="0"/>
              <a:t>Выполнение различных расчётов, а значит знание законов, лежащих в основе расчётов.</a:t>
            </a:r>
          </a:p>
          <a:p>
            <a:r>
              <a:rPr lang="ru-RU" sz="2800" dirty="0" smtClean="0"/>
              <a:t>Различные манипуляции с техникой, как с предметом труда: обслуживание, ремонт, эксплуатация и пр.</a:t>
            </a:r>
          </a:p>
          <a:p>
            <a:r>
              <a:rPr lang="ru-RU" sz="2800" dirty="0" smtClean="0"/>
              <a:t>Управление людьми в процессе производства </a:t>
            </a:r>
            <a:endParaRPr lang="ru-RU" sz="2800" dirty="0"/>
          </a:p>
        </p:txBody>
      </p:sp>
    </p:spTree>
    <p:extLst>
      <p:ext uri="{BB962C8B-B14F-4D97-AF65-F5344CB8AC3E}">
        <p14:creationId xmlns="" xmlns:p14="http://schemas.microsoft.com/office/powerpoint/2010/main" val="1885798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571472" y="1397000"/>
          <a:ext cx="8143932" cy="488952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4572032"/>
                <a:gridCol w="3571900"/>
              </a:tblGrid>
              <a:tr h="814920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/>
                        <a:t>Вид  деятельности</a:t>
                      </a:r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/>
                        <a:t>Предмет   труда</a:t>
                      </a:r>
                      <a:endParaRPr lang="ru-RU" sz="3600" dirty="0"/>
                    </a:p>
                  </a:txBody>
                  <a:tcPr/>
                </a:tc>
              </a:tr>
              <a:tr h="814920"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Практический </a:t>
                      </a:r>
                      <a:r>
                        <a:rPr lang="ru-RU" dirty="0" smtClean="0"/>
                        <a:t>(Изменение свойств или характеристик реального объекта)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Техника </a:t>
                      </a:r>
                      <a:endParaRPr lang="ru-RU" sz="3200" dirty="0"/>
                    </a:p>
                  </a:txBody>
                  <a:tcPr/>
                </a:tc>
              </a:tr>
              <a:tr h="814920"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Предпринимательский</a:t>
                      </a:r>
                      <a:r>
                        <a:rPr lang="ru-RU" dirty="0" smtClean="0"/>
                        <a:t> (управление людьми)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Человек </a:t>
                      </a:r>
                      <a:endParaRPr lang="ru-RU" sz="3200" dirty="0"/>
                    </a:p>
                  </a:txBody>
                  <a:tcPr/>
                </a:tc>
              </a:tr>
              <a:tr h="814920"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Конвенциональный</a:t>
                      </a:r>
                      <a:r>
                        <a:rPr lang="ru-RU" dirty="0" smtClean="0"/>
                        <a:t> (достижение результата на основе инструкции)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Знак </a:t>
                      </a:r>
                      <a:endParaRPr lang="ru-RU" sz="3200" dirty="0"/>
                    </a:p>
                  </a:txBody>
                  <a:tcPr/>
                </a:tc>
              </a:tr>
              <a:tr h="814920">
                <a:tc rowSpan="2">
                  <a:txBody>
                    <a:bodyPr/>
                    <a:lstStyle/>
                    <a:p>
                      <a:r>
                        <a:rPr lang="ru-RU" sz="2800" dirty="0" smtClean="0"/>
                        <a:t>Интеллектуальный </a:t>
                      </a:r>
                      <a:r>
                        <a:rPr lang="ru-RU" dirty="0" smtClean="0"/>
                        <a:t>(создание новых материальных и духовных ценностей)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Знак</a:t>
                      </a:r>
                      <a:endParaRPr lang="ru-RU" sz="3200" dirty="0"/>
                    </a:p>
                  </a:txBody>
                  <a:tcPr/>
                </a:tc>
              </a:tr>
              <a:tr h="81492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Техника </a:t>
                      </a:r>
                      <a:endParaRPr lang="ru-RU" sz="3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67634" y="314335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Выбирая профессию, мы выбираем вид деятельности и предмет  </a:t>
            </a:r>
            <a:r>
              <a:rPr lang="ru-RU" b="1" dirty="0" smtClean="0"/>
              <a:t>труда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Профессии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214422"/>
            <a:ext cx="8229600" cy="528641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Математик</a:t>
            </a:r>
          </a:p>
          <a:p>
            <a:r>
              <a:rPr lang="ru-RU" sz="2800" dirty="0" smtClean="0"/>
              <a:t>Архитектор</a:t>
            </a:r>
          </a:p>
          <a:p>
            <a:r>
              <a:rPr lang="ru-RU" sz="2800" dirty="0" smtClean="0"/>
              <a:t>Инженер по надзору за строительством</a:t>
            </a:r>
          </a:p>
          <a:p>
            <a:r>
              <a:rPr lang="ru-RU" sz="2800" dirty="0" smtClean="0"/>
              <a:t>Инженер – проектировщик</a:t>
            </a:r>
          </a:p>
          <a:p>
            <a:r>
              <a:rPr lang="ru-RU" sz="2800" dirty="0" smtClean="0"/>
              <a:t>Инженер – электрик</a:t>
            </a:r>
          </a:p>
          <a:p>
            <a:r>
              <a:rPr lang="ru-RU" sz="2800" dirty="0" smtClean="0"/>
              <a:t>Инженер – энергетик</a:t>
            </a:r>
          </a:p>
          <a:p>
            <a:r>
              <a:rPr lang="ru-RU" sz="2800" dirty="0" smtClean="0"/>
              <a:t>Инженер - электроник</a:t>
            </a:r>
          </a:p>
          <a:p>
            <a:r>
              <a:rPr lang="ru-RU" sz="2800" dirty="0" smtClean="0"/>
              <a:t>Инженер связи и приборостроения</a:t>
            </a:r>
          </a:p>
          <a:p>
            <a:r>
              <a:rPr lang="ru-RU" sz="2800" dirty="0" smtClean="0"/>
              <a:t>Инженер – конструктор</a:t>
            </a:r>
          </a:p>
          <a:p>
            <a:endParaRPr lang="ru-RU" dirty="0"/>
          </a:p>
        </p:txBody>
      </p:sp>
      <p:pic>
        <p:nvPicPr>
          <p:cNvPr id="2050" name="Picture 2" descr="F:\ааааа\570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4" y="428604"/>
            <a:ext cx="2493715" cy="1869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F:\ааааа\isc23_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6858015" y="3964074"/>
            <a:ext cx="1571636" cy="2341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F:\ааааа\priborostroeni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9322" y="2643182"/>
            <a:ext cx="2004884" cy="1338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Профессии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2800" dirty="0" smtClean="0"/>
              <a:t>Инженер по техническому обслуживанию авиационной техники</a:t>
            </a:r>
          </a:p>
          <a:p>
            <a:r>
              <a:rPr lang="ru-RU" sz="2800" dirty="0" smtClean="0"/>
              <a:t>Инженер по транспорту</a:t>
            </a:r>
          </a:p>
          <a:p>
            <a:r>
              <a:rPr lang="ru-RU" sz="2800" dirty="0" smtClean="0"/>
              <a:t>Инженер по автоматизированным</a:t>
            </a:r>
          </a:p>
          <a:p>
            <a:pPr>
              <a:buNone/>
            </a:pPr>
            <a:r>
              <a:rPr lang="ru-RU" sz="2800" dirty="0" smtClean="0"/>
              <a:t> системам управления производством</a:t>
            </a:r>
          </a:p>
          <a:p>
            <a:r>
              <a:rPr lang="ru-RU" sz="2800" dirty="0" smtClean="0"/>
              <a:t>Программисты</a:t>
            </a:r>
          </a:p>
          <a:p>
            <a:r>
              <a:rPr lang="ru-RU" sz="2800" dirty="0" smtClean="0"/>
              <a:t>Оператор ЭВМ</a:t>
            </a:r>
          </a:p>
          <a:p>
            <a:r>
              <a:rPr lang="ru-RU" sz="2800" dirty="0" smtClean="0"/>
              <a:t>Специалисты по компьютерам</a:t>
            </a:r>
          </a:p>
          <a:p>
            <a:r>
              <a:rPr lang="ru-RU" sz="2800" dirty="0" smtClean="0"/>
              <a:t>Техники – электроники</a:t>
            </a:r>
          </a:p>
          <a:p>
            <a:r>
              <a:rPr lang="ru-RU" sz="2800" dirty="0" smtClean="0"/>
              <a:t>Техник по коммуникационным </a:t>
            </a:r>
          </a:p>
          <a:p>
            <a:pPr>
              <a:buNone/>
            </a:pPr>
            <a:r>
              <a:rPr lang="ru-RU" sz="2800" dirty="0" smtClean="0"/>
              <a:t>системам и д.р.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57818" y="4714884"/>
            <a:ext cx="2763058" cy="1676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0760" y="2500306"/>
            <a:ext cx="2572364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 l="19742" r="30498"/>
          <a:stretch>
            <a:fillRect/>
          </a:stretch>
        </p:blipFill>
        <p:spPr bwMode="auto">
          <a:xfrm>
            <a:off x="7150958" y="357166"/>
            <a:ext cx="1493008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3200"/>
              <a:t>Естествено-научному направлению профилизации соответствуют профессии:</a:t>
            </a:r>
          </a:p>
        </p:txBody>
      </p:sp>
      <p:sp>
        <p:nvSpPr>
          <p:cNvPr id="11267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1142976" y="1600200"/>
            <a:ext cx="3352824" cy="2057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400" dirty="0" smtClean="0"/>
              <a:t>Инженер по бурению скважин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dirty="0" smtClean="0"/>
              <a:t>Инженер по креплению скважин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dirty="0" smtClean="0"/>
              <a:t>Техник по бурению</a:t>
            </a:r>
          </a:p>
        </p:txBody>
      </p:sp>
      <p:sp>
        <p:nvSpPr>
          <p:cNvPr id="11268" name="Rectangle 6"/>
          <p:cNvSpPr>
            <a:spLocks noGrp="1" noChangeArrowheads="1"/>
          </p:cNvSpPr>
          <p:nvPr>
            <p:ph sz="half" idx="2"/>
          </p:nvPr>
        </p:nvSpPr>
        <p:spPr>
          <a:xfrm>
            <a:off x="5105400" y="4876800"/>
            <a:ext cx="4038600" cy="1981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400" smtClean="0"/>
              <a:t>Инженер по эксплуатации нефтегазопроводов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smtClean="0"/>
              <a:t>Техник по добыче нефти и газа</a:t>
            </a:r>
          </a:p>
        </p:txBody>
      </p:sp>
      <p:pic>
        <p:nvPicPr>
          <p:cNvPr id="11269" name="Picture 7" descr="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657600"/>
            <a:ext cx="1217613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8" descr="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4419600"/>
            <a:ext cx="1150938" cy="212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9" descr="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2800" y="3733800"/>
            <a:ext cx="1349375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Picture 10" descr="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3000" y="1600200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Picture 11" descr="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39000" y="1676400"/>
            <a:ext cx="1657350" cy="124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4" name="Picture 12" descr="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96000" y="3124200"/>
            <a:ext cx="1828800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8582414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263" t="17995" r="18392" b="58600"/>
          <a:stretch/>
        </p:blipFill>
        <p:spPr bwMode="auto">
          <a:xfrm>
            <a:off x="5652120" y="4654700"/>
            <a:ext cx="3168352" cy="142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Профессиограмма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«Инженер – механик»</a:t>
            </a:r>
            <a:endParaRPr lang="ru-RU" dirty="0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377" t="16425" r="52578" b="10260"/>
          <a:stretch/>
        </p:blipFill>
        <p:spPr bwMode="auto">
          <a:xfrm>
            <a:off x="5652120" y="235916"/>
            <a:ext cx="3112167" cy="4418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982" t="40437" r="18017" b="44713"/>
          <a:stretch/>
        </p:blipFill>
        <p:spPr bwMode="auto">
          <a:xfrm>
            <a:off x="195335" y="1556792"/>
            <a:ext cx="7040961" cy="904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983" t="67878" r="18190" b="6681"/>
          <a:stretch/>
        </p:blipFill>
        <p:spPr bwMode="auto">
          <a:xfrm>
            <a:off x="195335" y="2852936"/>
            <a:ext cx="7012868" cy="1548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983" t="28621" r="18017" b="45325"/>
          <a:stretch/>
        </p:blipFill>
        <p:spPr bwMode="auto">
          <a:xfrm>
            <a:off x="195336" y="4654700"/>
            <a:ext cx="7012868" cy="1581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12084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    </a:t>
            </a:r>
            <a:r>
              <a:rPr lang="ru-RU" sz="3600" dirty="0" smtClean="0"/>
              <a:t>Профильные предметы для технического направления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714488"/>
            <a:ext cx="8229600" cy="4442472"/>
          </a:xfrm>
        </p:spPr>
        <p:txBody>
          <a:bodyPr>
            <a:normAutofit/>
          </a:bodyPr>
          <a:lstStyle/>
          <a:p>
            <a:r>
              <a:rPr lang="ru-RU" sz="4400" i="1" dirty="0" smtClean="0"/>
              <a:t>Математика</a:t>
            </a:r>
          </a:p>
          <a:p>
            <a:r>
              <a:rPr lang="ru-RU" sz="4400" i="1" dirty="0" smtClean="0"/>
              <a:t>Физика</a:t>
            </a:r>
          </a:p>
          <a:p>
            <a:r>
              <a:rPr lang="ru-RU" sz="4400" i="1" dirty="0" smtClean="0"/>
              <a:t>Информатика</a:t>
            </a:r>
            <a:endParaRPr lang="ru-RU" sz="4400" i="1" dirty="0"/>
          </a:p>
        </p:txBody>
      </p:sp>
      <p:pic>
        <p:nvPicPr>
          <p:cNvPr id="6" name="Picture 2" descr="F:\ааааа\PB1509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3643314"/>
            <a:ext cx="2952746" cy="2214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3570" y="1643050"/>
            <a:ext cx="2428892" cy="1920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85852" y="4286256"/>
            <a:ext cx="2762269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2498" y="1124744"/>
            <a:ext cx="8517076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Профильные пробы </a:t>
            </a:r>
          </a:p>
          <a:p>
            <a:pPr algn="ctr"/>
            <a:r>
              <a:rPr lang="ru-RU" sz="7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 9-ом классе</a:t>
            </a:r>
            <a:endParaRPr lang="ru-RU" sz="7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76056" y="4005064"/>
            <a:ext cx="37673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/>
              <a:t>Рожкова Евгения Павловна</a:t>
            </a:r>
          </a:p>
          <a:p>
            <a:r>
              <a:rPr lang="ru-RU" sz="2400" i="1" dirty="0" smtClean="0"/>
              <a:t>Учитель физики,</a:t>
            </a:r>
          </a:p>
          <a:p>
            <a:r>
              <a:rPr lang="ru-RU" sz="2400" i="1" dirty="0" smtClean="0"/>
              <a:t>Высшая квалификационная категория</a:t>
            </a:r>
          </a:p>
          <a:p>
            <a:r>
              <a:rPr lang="ru-RU" sz="2400" i="1" dirty="0" smtClean="0"/>
              <a:t>МБОУ «ДСОШ № 3»</a:t>
            </a:r>
            <a:endParaRPr lang="ru-RU" sz="2400" i="1" dirty="0"/>
          </a:p>
        </p:txBody>
      </p:sp>
      <p:pic>
        <p:nvPicPr>
          <p:cNvPr id="1026" name="Picture 2" descr="D:\ФОТОАЛЬБОМ\Я в школе\DSC008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48" y="3819127"/>
            <a:ext cx="3357595" cy="25181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8675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-99392"/>
            <a:ext cx="7658096" cy="2285992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Schoolbook" pitchFamily="18" charset="0"/>
              </a:rPr>
              <a:t>Профильные предметы для естественно - научного направления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entury Schoolbook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1188640" y="2276872"/>
            <a:ext cx="7472386" cy="3883064"/>
          </a:xfrm>
        </p:spPr>
        <p:txBody>
          <a:bodyPr>
            <a:normAutofit/>
          </a:bodyPr>
          <a:lstStyle/>
          <a:p>
            <a:pPr algn="ctr">
              <a:buFont typeface="Wingdings" pitchFamily="2" charset="2"/>
              <a:buChar char="ü"/>
            </a:pPr>
            <a:r>
              <a:rPr lang="ru-RU" sz="5400" dirty="0" smtClean="0">
                <a:solidFill>
                  <a:srgbClr val="002060"/>
                </a:solidFill>
                <a:latin typeface="Monotype Corsiva" pitchFamily="66" charset="0"/>
              </a:rPr>
              <a:t>Математика</a:t>
            </a:r>
          </a:p>
          <a:p>
            <a:pPr algn="ctr">
              <a:buFont typeface="Wingdings" pitchFamily="2" charset="2"/>
              <a:buChar char="ü"/>
            </a:pPr>
            <a:r>
              <a:rPr lang="ru-RU" sz="5400" dirty="0" smtClean="0">
                <a:solidFill>
                  <a:srgbClr val="002060"/>
                </a:solidFill>
                <a:latin typeface="Monotype Corsiva" pitchFamily="66" charset="0"/>
              </a:rPr>
              <a:t>Химия</a:t>
            </a:r>
          </a:p>
          <a:p>
            <a:pPr algn="ctr">
              <a:buFont typeface="Wingdings" pitchFamily="2" charset="2"/>
              <a:buChar char="ü"/>
            </a:pPr>
            <a:r>
              <a:rPr lang="ru-RU" sz="5400" dirty="0" smtClean="0">
                <a:solidFill>
                  <a:srgbClr val="002060"/>
                </a:solidFill>
                <a:latin typeface="Monotype Corsiva" pitchFamily="66" charset="0"/>
              </a:rPr>
              <a:t>Биология</a:t>
            </a:r>
          </a:p>
          <a:p>
            <a:pPr algn="ctr">
              <a:buFont typeface="Wingdings" pitchFamily="2" charset="2"/>
              <a:buChar char="ü"/>
            </a:pPr>
            <a:r>
              <a:rPr lang="ru-RU" sz="5400" dirty="0" smtClean="0">
                <a:solidFill>
                  <a:srgbClr val="002060"/>
                </a:solidFill>
                <a:latin typeface="Monotype Corsiva" pitchFamily="66" charset="0"/>
              </a:rPr>
              <a:t>Физика</a:t>
            </a:r>
            <a:endParaRPr lang="ru-RU" sz="5400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4" name="Picture 7" descr="s04_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9992" y="4005064"/>
            <a:ext cx="2899598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инж тех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14298" y="2276872"/>
            <a:ext cx="260379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561238906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29600" cy="990600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/>
              <a:t>Изучение предметов технического направления</a:t>
            </a:r>
            <a:endParaRPr lang="ru-RU" b="1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="" xmlns:p14="http://schemas.microsoft.com/office/powerpoint/2010/main" val="1695124332"/>
              </p:ext>
            </p:extLst>
          </p:nvPr>
        </p:nvGraphicFramePr>
        <p:xfrm>
          <a:off x="428596" y="2285992"/>
          <a:ext cx="7929620" cy="3686188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679375"/>
                <a:gridCol w="1887965"/>
                <a:gridCol w="1800200"/>
                <a:gridCol w="1152128"/>
                <a:gridCol w="1409952"/>
              </a:tblGrid>
              <a:tr h="921547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Предмет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Углублённый -1 уровень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Углублённый -2 уровень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Базовый уровень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Элективные курсы</a:t>
                      </a:r>
                      <a:endParaRPr lang="ru-RU" sz="1800" dirty="0"/>
                    </a:p>
                  </a:txBody>
                  <a:tcPr/>
                </a:tc>
              </a:tr>
              <a:tr h="921547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Математика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7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dirty="0" smtClean="0"/>
                        <a:t>6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5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*</a:t>
                      </a:r>
                      <a:endParaRPr lang="ru-RU" sz="2400" dirty="0"/>
                    </a:p>
                  </a:txBody>
                  <a:tcPr/>
                </a:tc>
              </a:tr>
              <a:tr h="921547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Физика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5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dirty="0" smtClean="0"/>
                        <a:t>3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2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*</a:t>
                      </a:r>
                      <a:endParaRPr lang="ru-RU" sz="2400" dirty="0"/>
                    </a:p>
                  </a:txBody>
                  <a:tcPr/>
                </a:tc>
              </a:tr>
              <a:tr h="921547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Информатика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4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dirty="0" smtClean="0"/>
                        <a:t>2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1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*</a:t>
                      </a:r>
                      <a:endParaRPr lang="ru-RU" sz="24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/>
              <a:t>Элективные курсы</a:t>
            </a:r>
            <a:endParaRPr lang="ru-RU" sz="36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Выход из лабиринта формул</a:t>
            </a:r>
          </a:p>
          <a:p>
            <a:r>
              <a:rPr lang="ru-RU" sz="3200" dirty="0"/>
              <a:t>З</a:t>
            </a:r>
            <a:r>
              <a:rPr lang="ru-RU" sz="3200" dirty="0" smtClean="0"/>
              <a:t>адача – путь к пониманию физики</a:t>
            </a:r>
          </a:p>
          <a:p>
            <a:r>
              <a:rPr lang="ru-RU" sz="3200" dirty="0" smtClean="0"/>
              <a:t>Часто простое кажется сложным</a:t>
            </a:r>
          </a:p>
          <a:p>
            <a:r>
              <a:rPr lang="ru-RU" sz="3200" dirty="0" smtClean="0"/>
              <a:t>Механика управляет тобой</a:t>
            </a:r>
          </a:p>
          <a:p>
            <a:r>
              <a:rPr lang="ru-RU" sz="3200" dirty="0" smtClean="0"/>
              <a:t>Азы физического эксперимента</a:t>
            </a:r>
            <a:endParaRPr lang="ru-RU" sz="3200" dirty="0"/>
          </a:p>
        </p:txBody>
      </p:sp>
      <p:pic>
        <p:nvPicPr>
          <p:cNvPr id="4" name="Picture 18" descr="AG00488_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0496" y="4714884"/>
            <a:ext cx="1714512" cy="1696058"/>
          </a:xfrm>
          <a:prstGeom prst="rect">
            <a:avLst/>
          </a:prstGeom>
          <a:noFill/>
        </p:spPr>
      </p:pic>
      <p:pic>
        <p:nvPicPr>
          <p:cNvPr id="5" name="Picture 8" descr="aluno0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72330" y="1000108"/>
            <a:ext cx="1157288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lh3.googleusercontent.com/Pb6_F-Fn3LFWAaTg-fgukexzl-ZuLnla62AyCwQSQmSdCqSTyl_3yYY4QtQiE6cz7voKXQUI9vNiT8wFCE38B-g4NMHikbgG96RlHGAvpAEZNhZxHzDwwxDm5hOJOr5vb94-tTnw3O5yKDP53uyhQE8mPfkutE_PwsP7R7M3eTMGo4LiKR_7vBG4-axWOud7o4YEeSkIovHcoO2NPq6rj-3dzB899QwCdX4fmS6UdYP0GaNVLmfom-2bX1mDfC0OgzdNb4TxLgXNVeSfflgn-tk1zxXv0B1dlc0j-KnZkYMkeJe1sB-BjL8JlhS9mbnuNilN-0B0MMWWv7Z_oXHNhLjemJrYfbGnsK2eOmKaIZ6zx11oFOoQFE0L3sqnG5wHW5Va_hukPV7ZXJXbhOZCLJTkwOlb_xQYUywwAHeDTehO7SwV1n-wpu5CENxyZJBmBLCe53SediMzCFKEyBnVLCv6Rm7bQC-MjLTi6zRN8Bf5UH3HYYp-pcw-NDlZhBuC-nA-PpxhXi_F85WnIzEgvgnxYxA0g67mgaFdvtd6J3sZGqGVvg3DxPdri7cB6p9eC3e6SDO26IYrUsYJzFxzSidQouuXOFpaUW2iQKkMzrfc2YxkfEENOkNSsEvBHapUuB-6XLD06gQ0g-JhoxQQIw8BH-rAPfM=w1292-h969-n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52736"/>
            <a:ext cx="3096344" cy="23222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lh3.googleusercontent.com/BrJ11-4e5o9xa4_XH9fgf6Y7Fe8l2cUN1tz9pgy4PwQj0id2sfHjgTUbIRqbFlvYTFR1jwtcpu85CwOgo6bt00P1RO0P0vPr3qjMbf3KWP_HZqg2ppOG8Hd3sIQYQK3JgQjUqvWi6OZPiaY6BcYZ1jia6D4oOGfM58PFR-NLvE4uO4m-BZjKC03EHaj0mzt1xPrborNPsJp8sHKNjervWLUOwYe0TzNdhqJebqNQDaMG6FWp8eWs1CToat5LeMdtUrtlllNTom8TkMvjk1AtpmFulfBVpMtHkiQ0gA_5GXtpdsx4GFB5bddAznS8IRE6HqrVWJz8aytTu4Rye60Twf_fJGWCe5oy7k6WSOeHNmdhbrgBA7qE054VJltB9rY5JiCZvTBLbIZeQXZCt7T1EF4L2BaMWSnq4ND-5N6XMZb1tZU77H_FLYhiGcmuDosfdcQvQqODpEtrvDMY72ikPtmJK9JhMbI1T5pqzighFoH5Pmr3-cf9BFnsrJVzDv6anyXJIRcnuYWOFLsdpePjJ_k2sBkjSGhHiOQPT_n_p-K2t5QCpJmFuzxSIZjUK2AmjcWy4_RDt-2JKZ7jB8GvUqTeov2zoHGCF19OinouJaihq7Qr-jtBty7eIPuFcp90TKgGMpB1l5Fg9mDZ4KRy24dVmo060HU=w1292-h969-n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933056"/>
            <a:ext cx="3168351" cy="23762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440" y="2528138"/>
            <a:ext cx="3649760" cy="205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97466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044" r="10280"/>
          <a:stretch/>
        </p:blipFill>
        <p:spPr bwMode="auto">
          <a:xfrm>
            <a:off x="899592" y="1340768"/>
            <a:ext cx="7383832" cy="5085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Термины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88109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2135"/>
          <a:stretch/>
        </p:blipFill>
        <p:spPr bwMode="auto">
          <a:xfrm>
            <a:off x="4627521" y="3861047"/>
            <a:ext cx="4348229" cy="286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31" y="3861048"/>
            <a:ext cx="4304506" cy="286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875" y="404664"/>
            <a:ext cx="4607875" cy="3060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28600"/>
            <a:ext cx="4018637" cy="1472208"/>
          </a:xfrm>
        </p:spPr>
        <p:txBody>
          <a:bodyPr>
            <a:normAutofit/>
          </a:bodyPr>
          <a:lstStyle/>
          <a:p>
            <a:r>
              <a:rPr lang="ru-RU" dirty="0" smtClean="0"/>
              <a:t>Измерительные приборы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58199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076" t="8030" r="12815" b="4051"/>
          <a:stretch/>
        </p:blipFill>
        <p:spPr bwMode="auto">
          <a:xfrm>
            <a:off x="683568" y="1292751"/>
            <a:ext cx="7741119" cy="5165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Наблюдение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13229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649" t="7113" r="16918" b="4702"/>
          <a:stretch/>
        </p:blipFill>
        <p:spPr bwMode="auto">
          <a:xfrm>
            <a:off x="467544" y="332656"/>
            <a:ext cx="8293778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031532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389" t="8216" r="17496" b="5735"/>
          <a:stretch/>
        </p:blipFill>
        <p:spPr bwMode="auto">
          <a:xfrm>
            <a:off x="1043608" y="1126851"/>
            <a:ext cx="7344816" cy="5459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Исследование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89302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714" t="7783" r="12710" b="4829"/>
          <a:stretch/>
        </p:blipFill>
        <p:spPr bwMode="auto">
          <a:xfrm>
            <a:off x="492499" y="1115544"/>
            <a:ext cx="8136904" cy="5363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Задача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01674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294" t="14594" r="15372" b="11907"/>
          <a:stretch/>
        </p:blipFill>
        <p:spPr bwMode="auto">
          <a:xfrm>
            <a:off x="0" y="0"/>
            <a:ext cx="9144000" cy="686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1952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314" t="8309" r="17612" b="4660"/>
          <a:stretch/>
        </p:blipFill>
        <p:spPr bwMode="auto">
          <a:xfrm>
            <a:off x="2411760" y="1124744"/>
            <a:ext cx="4032448" cy="3033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002" t="6827" r="17326" b="5213"/>
          <a:stretch/>
        </p:blipFill>
        <p:spPr bwMode="auto">
          <a:xfrm>
            <a:off x="294286" y="3573016"/>
            <a:ext cx="4032448" cy="303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990" t="7734" r="17413" b="5765"/>
          <a:stretch/>
        </p:blipFill>
        <p:spPr bwMode="auto">
          <a:xfrm>
            <a:off x="4830002" y="3573016"/>
            <a:ext cx="4064657" cy="3014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Творческая задача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11849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Picture 5" descr="C:\Users\Учитель\Downloads\origin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27109"/>
            <a:ext cx="9144000" cy="593089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Рефлексия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571472" y="928670"/>
            <a:ext cx="8229600" cy="4937760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b="1" i="1" dirty="0">
                <a:solidFill>
                  <a:srgbClr val="C00000"/>
                </a:solidFill>
              </a:rPr>
              <a:t>Физика.</a:t>
            </a:r>
          </a:p>
          <a:p>
            <a:pPr marL="0" indent="0" algn="ctr">
              <a:buNone/>
            </a:pPr>
            <a:r>
              <a:rPr lang="ru-RU" sz="4000" b="1" i="1" dirty="0">
                <a:solidFill>
                  <a:srgbClr val="C00000"/>
                </a:solidFill>
              </a:rPr>
              <a:t>Строгая, увлекательная</a:t>
            </a:r>
          </a:p>
          <a:p>
            <a:pPr marL="0" indent="0" algn="ctr">
              <a:buNone/>
            </a:pPr>
            <a:r>
              <a:rPr lang="ru-RU" sz="4000" b="1" i="1" dirty="0">
                <a:solidFill>
                  <a:srgbClr val="C00000"/>
                </a:solidFill>
              </a:rPr>
              <a:t>Решаешь, исследуешь, творишь.</a:t>
            </a:r>
          </a:p>
          <a:p>
            <a:pPr marL="0" indent="0" algn="ctr">
              <a:buNone/>
            </a:pPr>
            <a:r>
              <a:rPr lang="ru-RU" sz="4000" b="1" i="1" dirty="0">
                <a:solidFill>
                  <a:srgbClr val="C00000"/>
                </a:solidFill>
              </a:rPr>
              <a:t>Много тайн хранит Природа!</a:t>
            </a:r>
          </a:p>
          <a:p>
            <a:pPr marL="0" indent="0" algn="ctr">
              <a:buNone/>
            </a:pPr>
            <a:r>
              <a:rPr lang="ru-RU" sz="4000" b="1" i="1" dirty="0">
                <a:solidFill>
                  <a:srgbClr val="C00000"/>
                </a:solidFill>
              </a:rPr>
              <a:t>Открытие!</a:t>
            </a:r>
          </a:p>
          <a:p>
            <a:endParaRPr lang="ru-RU" dirty="0"/>
          </a:p>
        </p:txBody>
      </p:sp>
      <p:sp>
        <p:nvSpPr>
          <p:cNvPr id="24578" name="AutoShape 2" descr="https://www.memotest.ru/ImageUpload/ebdab758-68e0-46fa-9e28-ca7f2df4acef/origina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80" name="AutoShape 4" descr="https://www.memotest.ru/ImageUpload/ebdab758-68e0-46fa-9e28-ca7f2df4acef/origina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20378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20"/>
                            </p:stCondLst>
                            <p:childTnLst>
                              <p:par>
                                <p:cTn id="1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00"/>
                            </p:stCondLst>
                            <p:childTnLst>
                              <p:par>
                                <p:cTn id="2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820"/>
                            </p:stCondLst>
                            <p:childTnLst>
                              <p:par>
                                <p:cTn id="27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80"/>
                            </p:stCondLst>
                            <p:childTnLst>
                              <p:par>
                                <p:cTn id="33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2" descr="https://www.memotest.ru/ImageUpload/ebdab758-68e0-46fa-9e28-ca7f2df4acef/origina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0720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vc-n.ru/images/kartinki/profstandar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384" t="5757" r="8195" b="5503"/>
          <a:stretch/>
        </p:blipFill>
        <p:spPr bwMode="auto">
          <a:xfrm>
            <a:off x="1691680" y="332656"/>
            <a:ext cx="5297580" cy="41764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5847" y="4498278"/>
            <a:ext cx="88569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	Изучение </a:t>
            </a:r>
            <a:r>
              <a:rPr lang="ru-RU" sz="2800" dirty="0"/>
              <a:t>предметов на профильном уровне  предполагает дифференциацию и индивидуализацию обучения, позволяет более полно учитывать интересы, склонности и способности обучающегося.</a:t>
            </a:r>
          </a:p>
        </p:txBody>
      </p:sp>
    </p:spTree>
    <p:extLst>
      <p:ext uri="{BB962C8B-B14F-4D97-AF65-F5344CB8AC3E}">
        <p14:creationId xmlns="" xmlns:p14="http://schemas.microsoft.com/office/powerpoint/2010/main" val="1346234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1412776"/>
            <a:ext cx="7704856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	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Разные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бывают люди: одни вылеплены из воска, другие высечены из камня; это вопрос не убеждений, а природы, и часто человек выбирает путь, мало соответствующий материалу, из которого он сделан. </a:t>
            </a: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b="1" i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				</a:t>
            </a:r>
          </a:p>
          <a:p>
            <a:r>
              <a:rPr lang="ru-RU" sz="3200" b="1" i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			 </a:t>
            </a:r>
            <a:r>
              <a:rPr lang="ru-RU" sz="3200" b="1" i="1" dirty="0">
                <a:latin typeface="Times New Roman" pitchFamily="18" charset="0"/>
                <a:cs typeface="Times New Roman" pitchFamily="18" charset="0"/>
              </a:rPr>
              <a:t>(Илья </a:t>
            </a:r>
            <a:r>
              <a:rPr lang="ru-RU" sz="3200" b="1" i="1" dirty="0" err="1">
                <a:latin typeface="Times New Roman" pitchFamily="18" charset="0"/>
                <a:cs typeface="Times New Roman" pitchFamily="18" charset="0"/>
              </a:rPr>
              <a:t>Эринбург</a:t>
            </a:r>
            <a:r>
              <a:rPr lang="ru-RU" sz="3200" b="1" i="1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0888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Цель профильной пробы: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556792"/>
            <a:ext cx="8229600" cy="4600168"/>
          </a:xfrm>
        </p:spPr>
        <p:txBody>
          <a:bodyPr/>
          <a:lstStyle/>
          <a:p>
            <a:r>
              <a:rPr lang="ru-RU" dirty="0"/>
              <a:t> познакомить учащегося с особенностями предмета, с которыми он встретиться, изучая </a:t>
            </a:r>
            <a:r>
              <a:rPr lang="ru-RU" dirty="0" smtClean="0"/>
              <a:t>предмет </a:t>
            </a:r>
            <a:r>
              <a:rPr lang="ru-RU" dirty="0"/>
              <a:t>на профильном </a:t>
            </a:r>
            <a:r>
              <a:rPr lang="ru-RU" dirty="0" smtClean="0"/>
              <a:t>уровне; </a:t>
            </a:r>
            <a:endParaRPr lang="ru-RU" dirty="0"/>
          </a:p>
          <a:p>
            <a:r>
              <a:rPr lang="ru-RU" dirty="0"/>
              <a:t>помочь ему самостоятельно </a:t>
            </a:r>
            <a:r>
              <a:rPr lang="ru-RU" dirty="0" smtClean="0"/>
              <a:t>определить </a:t>
            </a:r>
            <a:r>
              <a:rPr lang="ru-RU" dirty="0"/>
              <a:t>цели </a:t>
            </a:r>
            <a:r>
              <a:rPr lang="ru-RU" dirty="0" smtClean="0"/>
              <a:t> и мотивы дальнейшей познавательной деятельности</a:t>
            </a:r>
            <a:r>
              <a:rPr lang="ru-RU" dirty="0"/>
              <a:t>, ставить и формулировать новые задачи в </a:t>
            </a:r>
            <a:r>
              <a:rPr lang="ru-RU" dirty="0" smtClean="0"/>
              <a:t>учебе; </a:t>
            </a:r>
            <a:endParaRPr lang="ru-RU" dirty="0"/>
          </a:p>
          <a:p>
            <a:r>
              <a:rPr lang="ru-RU" dirty="0"/>
              <a:t>оценивать свои возможности и перспективы, соотносить свои действия с планируемыми результатами.</a:t>
            </a:r>
          </a:p>
          <a:p>
            <a:endParaRPr lang="ru-RU" dirty="0"/>
          </a:p>
        </p:txBody>
      </p:sp>
      <p:pic>
        <p:nvPicPr>
          <p:cNvPr id="4" name="Picture 2" descr="s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4941168"/>
            <a:ext cx="1353319" cy="135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21134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302" t="12464" r="36491" b="8563"/>
          <a:stretch/>
        </p:blipFill>
        <p:spPr bwMode="auto">
          <a:xfrm>
            <a:off x="4499992" y="1628800"/>
            <a:ext cx="3456384" cy="508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569" t="14100" r="33645" b="10563"/>
          <a:stretch/>
        </p:blipFill>
        <p:spPr bwMode="auto">
          <a:xfrm>
            <a:off x="1187624" y="1331199"/>
            <a:ext cx="4250539" cy="489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Расписание профильных проб (выписка из приказа)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2613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И</a:t>
            </a:r>
            <a:r>
              <a:rPr lang="ru-RU" dirty="0" smtClean="0"/>
              <a:t>нформация, представляемая на профильных пробах: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475656" y="1219200"/>
            <a:ext cx="7211144" cy="4937760"/>
          </a:xfrm>
        </p:spPr>
        <p:txBody>
          <a:bodyPr/>
          <a:lstStyle/>
          <a:p>
            <a:pPr lvl="0"/>
            <a:r>
              <a:rPr lang="ru-RU" dirty="0" smtClean="0"/>
              <a:t>количество </a:t>
            </a:r>
            <a:r>
              <a:rPr lang="ru-RU" dirty="0"/>
              <a:t>часов по предмету (общее и часов в неделю), </a:t>
            </a:r>
          </a:p>
          <a:p>
            <a:pPr lvl="0"/>
            <a:r>
              <a:rPr lang="ru-RU" dirty="0" smtClean="0"/>
              <a:t>возможные виды </a:t>
            </a:r>
            <a:r>
              <a:rPr lang="ru-RU" dirty="0"/>
              <a:t>деятельности на уроках, </a:t>
            </a:r>
          </a:p>
          <a:p>
            <a:pPr lvl="0"/>
            <a:r>
              <a:rPr lang="ru-RU" dirty="0" smtClean="0"/>
              <a:t>предлагаемые спецкурсы, </a:t>
            </a:r>
            <a:endParaRPr lang="ru-RU" dirty="0"/>
          </a:p>
          <a:p>
            <a:pPr lvl="0"/>
            <a:r>
              <a:rPr lang="ru-RU" dirty="0"/>
              <a:t>возможности проведения проектной и исследовательской деятельности, </a:t>
            </a:r>
          </a:p>
          <a:p>
            <a:pPr lvl="0"/>
            <a:r>
              <a:rPr lang="ru-RU" dirty="0"/>
              <a:t>о предприятиях, на которых есть возможность пройти профессиональные пробы.</a:t>
            </a:r>
          </a:p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298294457"/>
              </p:ext>
            </p:extLst>
          </p:nvPr>
        </p:nvGraphicFramePr>
        <p:xfrm>
          <a:off x="323528" y="4653136"/>
          <a:ext cx="2115484" cy="1935187"/>
        </p:xfrm>
        <a:graphic>
          <a:graphicData uri="http://schemas.openxmlformats.org/presentationml/2006/ole">
            <p:oleObj spid="_x0000_s3083" name="Документ" r:id="rId3" imgW="561975" imgH="514350" progId="Word.Document.8">
              <p:embed/>
            </p:oleObj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4283968" y="5013176"/>
            <a:ext cx="273630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72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5</a:t>
            </a:r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или </a:t>
            </a:r>
            <a:r>
              <a:rPr lang="ru-RU" sz="72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3</a:t>
            </a:r>
            <a:endParaRPr lang="ru-RU" sz="72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6069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6600" b="1" dirty="0" smtClean="0">
                <a:solidFill>
                  <a:schemeClr val="accent5">
                    <a:lumMod val="50000"/>
                  </a:schemeClr>
                </a:solidFill>
              </a:rPr>
              <a:t>ФИЗИКА</a:t>
            </a:r>
            <a:endParaRPr lang="ru-RU" sz="6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Профильная проба</a:t>
            </a:r>
            <a:endParaRPr lang="ru-RU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052736"/>
            <a:ext cx="4258610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84857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чальная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1253</TotalTime>
  <Words>488</Words>
  <Application>Microsoft Office PowerPoint</Application>
  <PresentationFormat>Экран (4:3)</PresentationFormat>
  <Paragraphs>126</Paragraphs>
  <Slides>32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4" baseType="lpstr">
      <vt:lpstr>Начальная</vt:lpstr>
      <vt:lpstr>Документ</vt:lpstr>
      <vt:lpstr>Слайд 1</vt:lpstr>
      <vt:lpstr>Слайд 2</vt:lpstr>
      <vt:lpstr>Слайд 3</vt:lpstr>
      <vt:lpstr>Слайд 4</vt:lpstr>
      <vt:lpstr>Слайд 5</vt:lpstr>
      <vt:lpstr>Цель профильной пробы:</vt:lpstr>
      <vt:lpstr>Расписание профильных проб (выписка из приказа)</vt:lpstr>
      <vt:lpstr>Информация, представляемая на профильных пробах:</vt:lpstr>
      <vt:lpstr>ФИЗИКА</vt:lpstr>
      <vt:lpstr>Слайд 10</vt:lpstr>
      <vt:lpstr>Слайд 11</vt:lpstr>
      <vt:lpstr>Слайд 12</vt:lpstr>
      <vt:lpstr>Что общего у этого класса профессий?</vt:lpstr>
      <vt:lpstr>Выбирая профессию, мы выбираем вид деятельности и предмет  труда</vt:lpstr>
      <vt:lpstr>Профессии</vt:lpstr>
      <vt:lpstr>Профессии</vt:lpstr>
      <vt:lpstr>Естествено-научному направлению профилизации соответствуют профессии:</vt:lpstr>
      <vt:lpstr>Профессиограмма  «Инженер – механик»</vt:lpstr>
      <vt:lpstr>     Профильные предметы для технического направления</vt:lpstr>
      <vt:lpstr>Профильные предметы для естественно - научного направления</vt:lpstr>
      <vt:lpstr>Изучение предметов технического направления</vt:lpstr>
      <vt:lpstr>Элективные курсы</vt:lpstr>
      <vt:lpstr>Слайд 23</vt:lpstr>
      <vt:lpstr>Термины</vt:lpstr>
      <vt:lpstr>Измерительные приборы</vt:lpstr>
      <vt:lpstr>Наблюдение</vt:lpstr>
      <vt:lpstr>Слайд 27</vt:lpstr>
      <vt:lpstr>Исследование</vt:lpstr>
      <vt:lpstr>Задача</vt:lpstr>
      <vt:lpstr>Творческая задача</vt:lpstr>
      <vt:lpstr>Рефлексия</vt:lpstr>
      <vt:lpstr>Слайд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pk</cp:lastModifiedBy>
  <cp:revision>83</cp:revision>
  <dcterms:modified xsi:type="dcterms:W3CDTF">2019-02-18T07:13:43Z</dcterms:modified>
</cp:coreProperties>
</file>