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257" r:id="rId4"/>
    <p:sldId id="263" r:id="rId5"/>
    <p:sldId id="261" r:id="rId6"/>
    <p:sldId id="264" r:id="rId7"/>
    <p:sldId id="259" r:id="rId8"/>
    <p:sldId id="260" r:id="rId9"/>
    <p:sldId id="266" r:id="rId10"/>
    <p:sldId id="265" r:id="rId11"/>
    <p:sldId id="269" r:id="rId12"/>
    <p:sldId id="270" r:id="rId13"/>
    <p:sldId id="271" r:id="rId14"/>
    <p:sldId id="272" r:id="rId15"/>
    <p:sldId id="268" r:id="rId16"/>
    <p:sldId id="267" r:id="rId17"/>
    <p:sldId id="273" r:id="rId18"/>
    <p:sldId id="26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F10F18-8646-4DF2-A644-3D12697A5BE3}" type="datetimeFigureOut">
              <a:rPr lang="zh-CN" altLang="en-US"/>
              <a:pPr/>
              <a:t>2019/3/15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4B965B-F610-4309-9F72-0F159A9D544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C554B-76F2-4063-A81C-A32683B589C7}" type="slidenum">
              <a:rPr lang="zh-CN" altLang="en-US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63023-F498-4683-B52C-A30E43585BE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59877-574B-438A-9E86-6B1DEF5EC21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AA7A5-17E4-449E-82EA-6B41E3CAC9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37FCD-B69C-4ED5-874D-330A15D1C9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6E3A6-5287-41D7-ACCE-46E83DA1770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C1C48-EBA5-40F0-84E2-DBE9C34C2B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8C55F-D4CF-4649-8C35-11A5A4C7BD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A42DA-1B85-4AFD-979F-1BA4E1B43E1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CE522-31FA-43CD-B68F-EFC2154055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336D6-DCBC-4133-9F7F-D3A8A3B0882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8EFFD-8001-42E1-8636-9D4262F0A2A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заголовка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2319DE02-1933-47B2-ABCE-D8D03809543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llection-zagadok.ru/zagadki-cat47.html" TargetMode="External"/><Relationship Id="rId4" Type="http://schemas.openxmlformats.org/officeDocument/2006/relationships/hyperlink" Target="http://www.minfin.ru/r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75" t="23391" r="3116"/>
          <a:stretch/>
        </p:blipFill>
        <p:spPr>
          <a:xfrm>
            <a:off x="-2367" y="0"/>
            <a:ext cx="9143985" cy="6857990"/>
          </a:xfrm>
          <a:prstGeom prst="rect">
            <a:avLst/>
          </a:prstGeom>
        </p:spPr>
      </p:pic>
      <p:sp>
        <p:nvSpPr>
          <p:cNvPr id="11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251490"/>
            <a:ext cx="9141618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внеклассного мероприятия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Интеллектуальная игра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«В мире денег»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9141618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9141618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1" y="4375773"/>
            <a:ext cx="674846" cy="899795"/>
          </a:xfrm>
          <a:prstGeom prst="rect">
            <a:avLst/>
          </a:prstGeom>
        </p:spPr>
      </p:pic>
      <p:pic>
        <p:nvPicPr>
          <p:cNvPr id="12293" name="Picture 5" descr="https://special.minfin.ru/common/upload/Druzhi_s_finansam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11" y="5340096"/>
            <a:ext cx="1679987" cy="8290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Пермский филиал федерального государственного автономного образовательного учреждения высшего образования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«Национальный исследовательский университет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«Высшая школа экономики»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Межрегиональный методический центр по финансовой грамотности системы общего и среднего профессионального образования</a:t>
            </a:r>
          </a:p>
          <a:p>
            <a:pPr algn="ctr"/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0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00166" y="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Педагогическая характеристика занятия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862180"/>
          <a:ext cx="7358114" cy="5210027"/>
        </p:xfrm>
        <a:graphic>
          <a:graphicData uri="http://schemas.openxmlformats.org/drawingml/2006/table">
            <a:tbl>
              <a:tblPr/>
              <a:tblGrid>
                <a:gridCol w="1680882"/>
                <a:gridCol w="5677232"/>
              </a:tblGrid>
              <a:tr h="59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Цели занятия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</a:rPr>
                        <a:t>формирование у обучающихся интереса к изучению вопросов финансовой грамотности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>
                          <a:latin typeface="Times New Roman"/>
                          <a:ea typeface="Times New Roman"/>
                        </a:rPr>
                        <a:t>Задачи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Воспитательные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1.Воспитание умения работать в команде, уважения к сопернику, воспитание чувства ответственности, товарищества, взаимоуважения, толерантного отношения друг другу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 Дать почувствовать, увидеть, что решая и выполняя всё более сложные задачи и упражнения, они продвигаются в своём  интеллектуальном  и волевом развитии вперед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Учебная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теоретическое повторение ранее изученного материала в увлекательной форме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Развивающие 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1. Развитие познавательного интереса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 Расширение кругозора, творческих способностей учащихся.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3. Формирование умения грамотно излагать свои мысли.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4. Формирование  навыков неформального общения.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Развитие самостоятельного мышления, речи учащихся.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973271"/>
              </p:ext>
            </p:extLst>
          </p:nvPr>
        </p:nvGraphicFramePr>
        <p:xfrm>
          <a:off x="0" y="0"/>
          <a:ext cx="9143999" cy="759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33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15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393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обучающихся</a:t>
                      </a:r>
                      <a:endParaRPr lang="ru-RU" sz="22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818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мотивации к учебной деятельности (организационный момент и мотивация)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этапа: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положительный настрой на занятие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Обозначить «правила игры»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10 минут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настраиваются на занятие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Высказывают предположения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ответа на предложенные загадки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По жребию </a:t>
                      </a:r>
                      <a:r>
                        <a:rPr lang="ru-RU" sz="2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(используя частички разрезанных купюр )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делятся на команды, придумывают названия, девизы, выбирают капитана.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Представляют свои команды, девиз и капитана.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Делают правильный выбор,  принимают правила игры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973271"/>
              </p:ext>
            </p:extLst>
          </p:nvPr>
        </p:nvGraphicFramePr>
        <p:xfrm>
          <a:off x="0" y="0"/>
          <a:ext cx="9143999" cy="671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33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15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39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обучающихся</a:t>
                      </a:r>
                      <a:endParaRPr lang="ru-RU" sz="20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Основной этап (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деятельностный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Работа в группах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Задачи этапа: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Формирование познавательной и творческой  активности,  навыков мышления, памяти, воображения, речи, оценивание своих достижений и достижений группы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(выполнение задания + проверка + объявление результатов каждого раунда, вручение монет)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Воспринимают задания,  выполняют действия: отгадывают загадки, ребусы, головоломки, решают экономические задачи, разгадывают кроссворд, устанавливают соответствие, работают  с карточками, анализируют  и сравнивают, контролируют правильность ответов; выполняют задания в  группах, анализируют  итоги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время проведения физкультминуток  выполняют движение на снятие усталости, напряжения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973271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43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41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обучающихся</a:t>
                      </a:r>
                      <a:endParaRPr lang="ru-RU" sz="2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Заключительный этап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5-10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Анализируют  итоги.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грамоты,  дипломы и призы</a:t>
                      </a:r>
                    </a:p>
                    <a:p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973271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05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41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обучающихся</a:t>
                      </a:r>
                      <a:endParaRPr lang="ru-RU" sz="2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3812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Рефлексивный этап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этапа: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навыков рефлексии у обучающихся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Высказывания участников игры</a:t>
                      </a:r>
                    </a:p>
                    <a:p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рефлексивными методиками 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71528"/>
            <a:ext cx="9144000" cy="7429528"/>
          </a:xfrm>
          <a:prstGeom prst="rect">
            <a:avLst/>
          </a:prstGeom>
          <a:noFill/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-357214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использованных документов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источников информации: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1550" marR="0" lvl="1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В.В.Чумаченко. Основы финансовой грамотности. Учебное пособие. </a:t>
            </a:r>
          </a:p>
          <a:p>
            <a:pPr marL="971550" marR="0" lvl="1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М.: Просвещение, 2018 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Финансовая грамотность: методические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для учителя. 2–4 классы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общеобразоват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орг. / Ю. Н.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Корлюгова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М.: ВИТА-ПРЕСС, 2014. — 64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Финансовая грамотность: методические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для учителя. 5–7 классы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общеобразоват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орг. / Е. А. Вигдорчик, И. В.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Липсиц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Ю. Н.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Корлюгова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— М.: ВИТА-ПРЕСС, 2015. — 64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857232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hangingPunct="0"/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Финансовая грамотность. Учебник 5–7 классы общеобразовательных организаций. Издательство «ВИТА-ПРЕСС». / Е. А. Вигдорчик, И. В.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Липсиц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Ю. Н.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Корлюгова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— М.: ВИТА-ПРЕСС, 2014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5.  Финансовая грамотность. Материалы для учащихся. 5–7 классы общеобразовательных организаций. Издательство «ВИТА-ПРЕСС». / Е. А. Вигдорчик, И. В.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Липсиц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— М.: ВИТА-ПРЕСС, 2014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lang="ru-RU" sz="3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Интернет ресурсы: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http://www.minfin.ru/ru</a:t>
            </a: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Министерство финансов РФ.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ru-RU" sz="36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http://www.collection-zagadok.ru/zagadki-cat47.html</a:t>
            </a: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Загадки и ребусы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ru-RU" sz="36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http://zanimatika.narod.ru/</a:t>
            </a: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Методическая копилка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58205"/>
            <a:ext cx="1079489" cy="899795"/>
          </a:xfrm>
          <a:prstGeom prst="rect">
            <a:avLst/>
          </a:prstGeom>
        </p:spPr>
      </p:pic>
      <p:pic>
        <p:nvPicPr>
          <p:cNvPr id="7" name="Picture 5" descr="https://special.minfin.ru/common/upload/Druzhi_s_finansa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013" y="0"/>
            <a:ext cx="1679987" cy="829056"/>
          </a:xfrm>
          <a:prstGeom prst="rect">
            <a:avLst/>
          </a:prstGeom>
          <a:noFill/>
        </p:spPr>
      </p:pic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551" b="11145"/>
          <a:stretch/>
        </p:blipFill>
        <p:spPr>
          <a:xfrm>
            <a:off x="857224" y="1571612"/>
            <a:ext cx="73830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8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Команда проекта:</a:t>
            </a:r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1428736"/>
            <a:ext cx="8072494" cy="4210064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Квач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Анатольевна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Пупышева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Николаевна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Арасланова Екатерина Михайловна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Власова Татьяна Геннадьевна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Клепикова Наталья Николаевна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Минина Елена Владимировна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Шихалеева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Татьяна Анатольевна</a:t>
            </a:r>
          </a:p>
          <a:p>
            <a:pPr algn="l" eaLnBrk="1" hangingPunct="1"/>
            <a:endParaRPr lang="zh-CN" altLang="zh-CN" dirty="0" smtClean="0">
              <a:solidFill>
                <a:schemeClr val="bg2">
                  <a:lumMod val="75000"/>
                </a:schemeClr>
              </a:solidFill>
              <a:ea typeface="宋体" charset="-122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50" y="5729084"/>
            <a:ext cx="899795" cy="899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28"/>
            <a:ext cx="9144000" cy="185738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итоговой аттестационной работы (проекта)	</a:t>
            </a:r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2428868"/>
            <a:ext cx="8215370" cy="3209932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  внеклассного мероприятия для учащихся 4-5 классов</a:t>
            </a:r>
          </a:p>
          <a:p>
            <a:endParaRPr lang="ru-RU" altLang="zh-CN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Интеллектуальная игра  </a:t>
            </a:r>
          </a:p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В мире денег»</a:t>
            </a:r>
          </a:p>
          <a:p>
            <a:endParaRPr lang="zh-CN" altLang="zh-CN" dirty="0" smtClean="0">
              <a:solidFill>
                <a:schemeClr val="bg1">
                  <a:lumMod val="50000"/>
                </a:schemeClr>
              </a:solidFill>
              <a:ea typeface="宋体" charset="-122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50" y="5729084"/>
            <a:ext cx="899795" cy="899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714356"/>
            <a:ext cx="8215370" cy="4924444"/>
          </a:xfrm>
        </p:spPr>
        <p:txBody>
          <a:bodyPr/>
          <a:lstStyle/>
          <a:p>
            <a:r>
              <a:rPr lang="ru-RU" dirty="0" smtClean="0"/>
              <a:t>Мир денег</a:t>
            </a:r>
            <a:r>
              <a:rPr lang="ru-RU" b="1" dirty="0" smtClean="0"/>
              <a:t> </a:t>
            </a:r>
            <a:r>
              <a:rPr lang="ru-RU" dirty="0" smtClean="0"/>
              <a:t>– удивительный и необычный мир, и за его внешней простотой и обыденностью скрывается невероятно много новых открытий и тайн. За время существования человечества по теории денег было написано более 30000 работ. Это говорит о том, что человечество всегда уделяло теме денег большое внимание.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zh-CN" altLang="zh-CN" dirty="0" smtClean="0">
              <a:solidFill>
                <a:schemeClr val="bg1">
                  <a:lumMod val="50000"/>
                </a:schemeClr>
              </a:solidFill>
              <a:ea typeface="宋体" charset="-122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50" y="5729084"/>
            <a:ext cx="899795" cy="899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428604"/>
            <a:ext cx="8215370" cy="5143536"/>
          </a:xfrm>
        </p:spPr>
        <p:txBody>
          <a:bodyPr/>
          <a:lstStyle/>
          <a:p>
            <a:r>
              <a:rPr lang="ru-RU" b="1" dirty="0" smtClean="0"/>
              <a:t>«…</a:t>
            </a:r>
            <a:r>
              <a:rPr lang="ru-RU" b="1" i="1" dirty="0" smtClean="0"/>
              <a:t>замечательные, блестящие уроки есть там, </a:t>
            </a:r>
            <a:br>
              <a:rPr lang="ru-RU" b="1" i="1" dirty="0" smtClean="0"/>
            </a:br>
            <a:r>
              <a:rPr lang="ru-RU" b="1" i="1" dirty="0" smtClean="0"/>
              <a:t>где имеется ещё что-то замечательное, </a:t>
            </a:r>
            <a:br>
              <a:rPr lang="ru-RU" b="1" i="1" dirty="0" smtClean="0"/>
            </a:br>
            <a:r>
              <a:rPr lang="ru-RU" b="1" i="1" dirty="0" smtClean="0"/>
              <a:t>кроме уроков, где имеются и успешно </a:t>
            </a:r>
            <a:br>
              <a:rPr lang="ru-RU" b="1" i="1" dirty="0" smtClean="0"/>
            </a:br>
            <a:r>
              <a:rPr lang="ru-RU" b="1" i="1" dirty="0" smtClean="0"/>
              <a:t>применяются самые разнообразные </a:t>
            </a:r>
            <a:br>
              <a:rPr lang="ru-RU" b="1" i="1" dirty="0" smtClean="0"/>
            </a:br>
            <a:r>
              <a:rPr lang="ru-RU" b="1" i="1" dirty="0" smtClean="0"/>
              <a:t>формы развития учащихся вне урока». </a:t>
            </a:r>
            <a:endParaRPr lang="ru-RU" dirty="0" smtClean="0"/>
          </a:p>
          <a:p>
            <a:r>
              <a:rPr lang="ru-RU" b="1" i="1" dirty="0" smtClean="0"/>
              <a:t>В.А.Сухомлинский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50" y="5729084"/>
            <a:ext cx="899795" cy="899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28"/>
            <a:ext cx="9144000" cy="2000264"/>
          </a:xfrm>
        </p:spPr>
        <p:txBody>
          <a:bodyPr/>
          <a:lstStyle/>
          <a:p>
            <a:r>
              <a:rPr lang="ru-RU" b="1" dirty="0" smtClean="0"/>
              <a:t>Интеллектуальная игра</a:t>
            </a:r>
            <a:r>
              <a:rPr lang="ru-RU" dirty="0" smtClean="0"/>
              <a:t> — это вид игры, основывающийся на применении игроками своего интеллекта или эрудиции.  </a:t>
            </a:r>
            <a:endParaRPr lang="zh-CN" altLang="zh-CN" dirty="0" smtClean="0">
              <a:solidFill>
                <a:schemeClr val="bg1">
                  <a:lumMod val="50000"/>
                </a:schemeClr>
              </a:solidFill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2928934"/>
            <a:ext cx="8215370" cy="270986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Представленная разработка поможет  учащимся закрепить ранее полученные знания, понятийный аппарат, научиться работать в команде, выработать необходимые практические навыки и умения. </a:t>
            </a:r>
          </a:p>
          <a:p>
            <a:endParaRPr lang="zh-CN" altLang="zh-CN" dirty="0" smtClean="0">
              <a:solidFill>
                <a:schemeClr val="bg1">
                  <a:lumMod val="50000"/>
                </a:schemeClr>
              </a:solidFill>
              <a:ea typeface="宋体" charset="-122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50" y="5729084"/>
            <a:ext cx="899795" cy="899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357166"/>
          <a:ext cx="7429552" cy="6016440"/>
        </p:xfrm>
        <a:graphic>
          <a:graphicData uri="http://schemas.openxmlformats.org/drawingml/2006/table">
            <a:tbl>
              <a:tblPr/>
              <a:tblGrid>
                <a:gridCol w="3429024"/>
                <a:gridCol w="4000528"/>
              </a:tblGrid>
              <a:tr h="11305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Место занятия в логике реализации курса Финансовой грамотности</a:t>
                      </a:r>
                      <a:endParaRPr lang="ru-RU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модуль «Деньги»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Тема</a:t>
                      </a:r>
                      <a:endParaRPr lang="ru-RU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«В мире денег»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5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Форма проведения воспитательного мероприятия</a:t>
                      </a:r>
                      <a:endParaRPr lang="ru-RU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интеллектуальная игра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Целевая аудитория</a:t>
                      </a:r>
                      <a:endParaRPr lang="ru-RU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обучающиеся</a:t>
                      </a:r>
                      <a:r>
                        <a:rPr lang="ru-RU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kern="12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4-5 класса</a:t>
                      </a:r>
                      <a:endParaRPr lang="ru-RU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Вид деятельности учащихся</a:t>
                      </a:r>
                      <a:endParaRPr lang="ru-RU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игра</a:t>
                      </a:r>
                      <a:r>
                        <a:rPr lang="ru-RU" sz="24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познавательная</a:t>
                      </a:r>
                      <a:r>
                        <a:rPr lang="ru-RU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свободное </a:t>
                      </a:r>
                      <a:r>
                        <a:rPr lang="ru-RU" sz="24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общение</a:t>
                      </a:r>
                      <a:endParaRPr lang="ru-RU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Тип занятия</a:t>
                      </a:r>
                      <a:endParaRPr lang="ru-RU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обобщение и систематизация полученных знаний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0"/>
          <a:ext cx="7286676" cy="6659880"/>
        </p:xfrm>
        <a:graphic>
          <a:graphicData uri="http://schemas.openxmlformats.org/drawingml/2006/table">
            <a:tbl>
              <a:tblPr/>
              <a:tblGrid>
                <a:gridCol w="2994503"/>
                <a:gridCol w="4292173"/>
              </a:tblGrid>
              <a:tr h="552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Методы, приемы, технологии</a:t>
                      </a:r>
                      <a:endParaRPr lang="ru-RU" sz="20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использование наглядного материала;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отгадывание загадок;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разгадывание ребусов;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мини-викторина;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решение экономических задач;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разгадывание кроссворда;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прием «Мозговой штурм»;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поисковый метод;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игровая технология;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технология учебного сотрудничества;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ИКТ технологии;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технология развивающего обучения;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системно-деятельностный</a:t>
                      </a: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подход;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контрольно-оценивающая деятельность;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 err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здоровьесберегающие</a:t>
                      </a:r>
                      <a:r>
                        <a:rPr lang="ru-RU" sz="20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технологии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pic>
        <p:nvPicPr>
          <p:cNvPr id="1026" name="Picture 2" descr="E:\КУРСЫ ФИНГРАМОТНОСТЬ 2019\ПРИМЕРЫ ПРОЕКТОВ\ПРОЕКТ ИНТЕЛЛЕКТУАЛЬНАЯ ИГРА В МИРЕ ДЕНЕГ\background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85728"/>
          <a:ext cx="6786610" cy="5993892"/>
        </p:xfrm>
        <a:graphic>
          <a:graphicData uri="http://schemas.openxmlformats.org/drawingml/2006/table">
            <a:tbl>
              <a:tblPr/>
              <a:tblGrid>
                <a:gridCol w="2827810"/>
                <a:gridCol w="3958800"/>
              </a:tblGrid>
              <a:tr h="39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Самостоятельная работа в команде</a:t>
                      </a:r>
                      <a:endParaRPr lang="ru-RU" sz="1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дети выбирают ответы на вопросы и предлагают свое решение, выполняют предложенные задания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Оформление зала</a:t>
                      </a:r>
                      <a:endParaRPr lang="ru-RU" sz="1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зал оформляется рисунками учащихся с конкурса «Что я знаю о финансах».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Предварительная подготовка</a:t>
                      </a:r>
                      <a:endParaRPr lang="ru-RU" sz="1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игра сопровождается компьютерной презентацией  и музыкальным сопровождением; необходима подготовка раздаточного материала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FreeSet"/>
                        </a:rPr>
                        <a:t>Оборудование</a:t>
                      </a:r>
                      <a:endParaRPr lang="ru-RU" sz="1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ноутбук, </a:t>
                      </a:r>
                      <a:r>
                        <a:rPr lang="ru-RU" sz="1800" dirty="0" err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мультимедийный</a:t>
                      </a: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проектор, микрофон, </a:t>
                      </a: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FreeSet"/>
                        </a:rPr>
                        <a:t>песочные часы (секундомер), два круглых стола, стулья, </a:t>
                      </a: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две ксерокопии денег разного достоинства, жетоны -монеты,</a:t>
                      </a: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FreeSet"/>
                        </a:rPr>
                        <a:t> раздаточный материал</a:t>
                      </a:r>
                      <a:endParaRPr lang="ru-RU" sz="18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Ход мероприятия</a:t>
                      </a:r>
                      <a:endParaRPr lang="ru-RU" sz="18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Организационный этап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Основная часть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Заключительная часть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Рефлексия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nce-template-6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finance-template-6</Template>
  <TotalTime>63</TotalTime>
  <Words>835</Words>
  <Application>Microsoft PowerPoint</Application>
  <PresentationFormat>Экран (4:3)</PresentationFormat>
  <Paragraphs>181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finance-template-6</vt:lpstr>
      <vt:lpstr>Слайд 1</vt:lpstr>
      <vt:lpstr>Команда проекта:</vt:lpstr>
      <vt:lpstr>Тема итоговой аттестационной работы (проекта) </vt:lpstr>
      <vt:lpstr>Слайд 4</vt:lpstr>
      <vt:lpstr>Слайд 5</vt:lpstr>
      <vt:lpstr>Интеллектуальная игра — это вид игры, основывающийся на применении игроками своего интеллекта или эрудиции.  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Aleksa</dc:creator>
  <dc:description>http://www.dvd-ppt-slideshow.com</dc:description>
  <cp:lastModifiedBy>Aleksa</cp:lastModifiedBy>
  <cp:revision>9</cp:revision>
  <dcterms:created xsi:type="dcterms:W3CDTF">2019-03-15T06:45:45Z</dcterms:created>
  <dcterms:modified xsi:type="dcterms:W3CDTF">2019-03-15T11:39:48Z</dcterms:modified>
</cp:coreProperties>
</file>