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60" r:id="rId3"/>
  </p:sldMasterIdLst>
  <p:notesMasterIdLst>
    <p:notesMasterId r:id="rId55"/>
  </p:notesMasterIdLst>
  <p:sldIdLst>
    <p:sldId id="269" r:id="rId4"/>
    <p:sldId id="276" r:id="rId5"/>
    <p:sldId id="271" r:id="rId6"/>
    <p:sldId id="272" r:id="rId7"/>
    <p:sldId id="273" r:id="rId8"/>
    <p:sldId id="274" r:id="rId9"/>
    <p:sldId id="275" r:id="rId10"/>
    <p:sldId id="279" r:id="rId11"/>
    <p:sldId id="278" r:id="rId12"/>
    <p:sldId id="277" r:id="rId13"/>
    <p:sldId id="280" r:id="rId14"/>
    <p:sldId id="281" r:id="rId15"/>
    <p:sldId id="282" r:id="rId16"/>
    <p:sldId id="284" r:id="rId17"/>
    <p:sldId id="283" r:id="rId18"/>
    <p:sldId id="285" r:id="rId19"/>
    <p:sldId id="317" r:id="rId20"/>
    <p:sldId id="308" r:id="rId21"/>
    <p:sldId id="318" r:id="rId22"/>
    <p:sldId id="319" r:id="rId23"/>
    <p:sldId id="320" r:id="rId24"/>
    <p:sldId id="321" r:id="rId25"/>
    <p:sldId id="288" r:id="rId26"/>
    <p:sldId id="287" r:id="rId27"/>
    <p:sldId id="286" r:id="rId28"/>
    <p:sldId id="289" r:id="rId29"/>
    <p:sldId id="306" r:id="rId30"/>
    <p:sldId id="290" r:id="rId31"/>
    <p:sldId id="291" r:id="rId32"/>
    <p:sldId id="299" r:id="rId33"/>
    <p:sldId id="300" r:id="rId34"/>
    <p:sldId id="310" r:id="rId35"/>
    <p:sldId id="322" r:id="rId36"/>
    <p:sldId id="323" r:id="rId37"/>
    <p:sldId id="301" r:id="rId38"/>
    <p:sldId id="294" r:id="rId39"/>
    <p:sldId id="297" r:id="rId40"/>
    <p:sldId id="311" r:id="rId41"/>
    <p:sldId id="298" r:id="rId42"/>
    <p:sldId id="293" r:id="rId43"/>
    <p:sldId id="295" r:id="rId44"/>
    <p:sldId id="313" r:id="rId45"/>
    <p:sldId id="312" r:id="rId46"/>
    <p:sldId id="314" r:id="rId47"/>
    <p:sldId id="296" r:id="rId48"/>
    <p:sldId id="302" r:id="rId49"/>
    <p:sldId id="303" r:id="rId50"/>
    <p:sldId id="315" r:id="rId51"/>
    <p:sldId id="316" r:id="rId52"/>
    <p:sldId id="304" r:id="rId53"/>
    <p:sldId id="305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92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034" autoAdjust="0"/>
    <p:restoredTop sz="94676" autoAdjust="0"/>
  </p:normalViewPr>
  <p:slideViewPr>
    <p:cSldViewPr>
      <p:cViewPr varScale="1">
        <p:scale>
          <a:sx n="74" d="100"/>
          <a:sy n="74" d="100"/>
        </p:scale>
        <p:origin x="1122" y="72"/>
      </p:cViewPr>
      <p:guideLst>
        <p:guide orient="horz" pos="2160"/>
        <p:guide pos="2925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7" d="100"/>
          <a:sy n="57" d="100"/>
        </p:scale>
        <p:origin x="1812" y="1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presProps" Target="presProps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4B184C-913D-43D1-BD8F-0A9FA020047B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DAA75B-FBEC-4946-AF66-2C7F342B78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4526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A75B-FBEC-4946-AF66-2C7F342B789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1873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A75B-FBEC-4946-AF66-2C7F342B7892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3925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DAA75B-FBEC-4946-AF66-2C7F342B7892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5404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microsoft.com/office/2007/relationships/hdphoto" Target="../media/hdphoto1.wdp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7"/>
          <p:cNvSpPr/>
          <p:nvPr userDrawn="1"/>
        </p:nvSpPr>
        <p:spPr>
          <a:xfrm>
            <a:off x="-32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313339 w 9144000"/>
              <a:gd name="connsiteY5" fmla="*/ 313339 h 6876000"/>
              <a:gd name="connsiteX6" fmla="*/ 313339 w 9144000"/>
              <a:gd name="connsiteY6" fmla="*/ 6562661 h 6876000"/>
              <a:gd name="connsiteX7" fmla="*/ 8830661 w 9144000"/>
              <a:gd name="connsiteY7" fmla="*/ 6562661 h 6876000"/>
              <a:gd name="connsiteX8" fmla="*/ 8830661 w 9144000"/>
              <a:gd name="connsiteY8" fmla="*/ 313339 h 6876000"/>
              <a:gd name="connsiteX9" fmla="*/ 313339 w 9144000"/>
              <a:gd name="connsiteY9" fmla="*/ 313339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313339 w 9144000"/>
              <a:gd name="connsiteY5" fmla="*/ 313339 h 6876000"/>
              <a:gd name="connsiteX6" fmla="*/ 313339 w 9144000"/>
              <a:gd name="connsiteY6" fmla="*/ 6562661 h 6876000"/>
              <a:gd name="connsiteX7" fmla="*/ 8576661 w 9144000"/>
              <a:gd name="connsiteY7" fmla="*/ 6321361 h 6876000"/>
              <a:gd name="connsiteX8" fmla="*/ 8830661 w 9144000"/>
              <a:gd name="connsiteY8" fmla="*/ 313339 h 6876000"/>
              <a:gd name="connsiteX9" fmla="*/ 313339 w 9144000"/>
              <a:gd name="connsiteY9" fmla="*/ 313339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313339" y="313339"/>
                </a:moveTo>
                <a:lnTo>
                  <a:pt x="313339" y="6562661"/>
                </a:lnTo>
                <a:lnTo>
                  <a:pt x="8576661" y="6321361"/>
                </a:lnTo>
                <a:lnTo>
                  <a:pt x="8830661" y="313339"/>
                </a:lnTo>
                <a:lnTo>
                  <a:pt x="313339" y="31333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3320203"/>
            <a:ext cx="3201186" cy="320118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632997" y="6597352"/>
            <a:ext cx="1403499" cy="20268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7958"/>
            <a:ext cx="2895600" cy="36351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7958"/>
            <a:ext cx="2895600" cy="36351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26271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8"/>
          <p:cNvSpPr>
            <a:spLocks noChangeArrowheads="1"/>
          </p:cNvSpPr>
          <p:nvPr userDrawn="1"/>
        </p:nvSpPr>
        <p:spPr bwMode="auto">
          <a:xfrm>
            <a:off x="250825" y="620713"/>
            <a:ext cx="8893175" cy="5832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90600"/>
            <a:ext cx="7772400" cy="1371600"/>
          </a:xfrm>
          <a:prstGeom prst="rect">
            <a:avLst/>
          </a:prstGeom>
        </p:spPr>
        <p:txBody>
          <a:bodyPr/>
          <a:lstStyle>
            <a:lvl1pPr>
              <a:defRPr sz="4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47800" y="3429000"/>
            <a:ext cx="7010400" cy="16002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sz="2800"/>
            </a:lvl1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EE80DA67-6540-43C3-A5E4-AA0EA3013DA6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26580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7"/>
          <p:cNvSpPr/>
          <p:nvPr userDrawn="1"/>
        </p:nvSpPr>
        <p:spPr>
          <a:xfrm>
            <a:off x="152368" y="161801"/>
            <a:ext cx="8820000" cy="6552000"/>
          </a:xfrm>
          <a:custGeom>
            <a:avLst/>
            <a:gdLst>
              <a:gd name="connsiteX0" fmla="*/ 0 w 8820000"/>
              <a:gd name="connsiteY0" fmla="*/ 0 h 6552000"/>
              <a:gd name="connsiteX1" fmla="*/ 8820000 w 8820000"/>
              <a:gd name="connsiteY1" fmla="*/ 0 h 6552000"/>
              <a:gd name="connsiteX2" fmla="*/ 8820000 w 8820000"/>
              <a:gd name="connsiteY2" fmla="*/ 6552000 h 6552000"/>
              <a:gd name="connsiteX3" fmla="*/ 0 w 8820000"/>
              <a:gd name="connsiteY3" fmla="*/ 6552000 h 6552000"/>
              <a:gd name="connsiteX4" fmla="*/ 0 w 8820000"/>
              <a:gd name="connsiteY4" fmla="*/ 0 h 6552000"/>
              <a:gd name="connsiteX5" fmla="*/ 130516 w 8820000"/>
              <a:gd name="connsiteY5" fmla="*/ 130516 h 6552000"/>
              <a:gd name="connsiteX6" fmla="*/ 130516 w 8820000"/>
              <a:gd name="connsiteY6" fmla="*/ 6421484 h 6552000"/>
              <a:gd name="connsiteX7" fmla="*/ 8689484 w 8820000"/>
              <a:gd name="connsiteY7" fmla="*/ 6421484 h 6552000"/>
              <a:gd name="connsiteX8" fmla="*/ 8689484 w 8820000"/>
              <a:gd name="connsiteY8" fmla="*/ 130516 h 6552000"/>
              <a:gd name="connsiteX9" fmla="*/ 130516 w 8820000"/>
              <a:gd name="connsiteY9" fmla="*/ 130516 h 6552000"/>
              <a:gd name="connsiteX0" fmla="*/ 0 w 8820000"/>
              <a:gd name="connsiteY0" fmla="*/ 0 h 6552000"/>
              <a:gd name="connsiteX1" fmla="*/ 8820000 w 8820000"/>
              <a:gd name="connsiteY1" fmla="*/ 0 h 6552000"/>
              <a:gd name="connsiteX2" fmla="*/ 8820000 w 8820000"/>
              <a:gd name="connsiteY2" fmla="*/ 6552000 h 6552000"/>
              <a:gd name="connsiteX3" fmla="*/ 0 w 8820000"/>
              <a:gd name="connsiteY3" fmla="*/ 6552000 h 6552000"/>
              <a:gd name="connsiteX4" fmla="*/ 0 w 8820000"/>
              <a:gd name="connsiteY4" fmla="*/ 0 h 6552000"/>
              <a:gd name="connsiteX5" fmla="*/ 130516 w 8820000"/>
              <a:gd name="connsiteY5" fmla="*/ 130516 h 6552000"/>
              <a:gd name="connsiteX6" fmla="*/ 130516 w 8820000"/>
              <a:gd name="connsiteY6" fmla="*/ 6421484 h 6552000"/>
              <a:gd name="connsiteX7" fmla="*/ 8460884 w 8820000"/>
              <a:gd name="connsiteY7" fmla="*/ 6281784 h 6552000"/>
              <a:gd name="connsiteX8" fmla="*/ 8689484 w 8820000"/>
              <a:gd name="connsiteY8" fmla="*/ 130516 h 6552000"/>
              <a:gd name="connsiteX9" fmla="*/ 130516 w 8820000"/>
              <a:gd name="connsiteY9" fmla="*/ 130516 h 65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20000" h="6552000">
                <a:moveTo>
                  <a:pt x="0" y="0"/>
                </a:moveTo>
                <a:lnTo>
                  <a:pt x="8820000" y="0"/>
                </a:lnTo>
                <a:lnTo>
                  <a:pt x="8820000" y="6552000"/>
                </a:lnTo>
                <a:lnTo>
                  <a:pt x="0" y="6552000"/>
                </a:lnTo>
                <a:lnTo>
                  <a:pt x="0" y="0"/>
                </a:lnTo>
                <a:close/>
                <a:moveTo>
                  <a:pt x="130516" y="130516"/>
                </a:moveTo>
                <a:lnTo>
                  <a:pt x="130516" y="6421484"/>
                </a:lnTo>
                <a:lnTo>
                  <a:pt x="8460884" y="6281784"/>
                </a:lnTo>
                <a:lnTo>
                  <a:pt x="8689484" y="130516"/>
                </a:lnTo>
                <a:lnTo>
                  <a:pt x="130516" y="130516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Рамка 6"/>
          <p:cNvSpPr/>
          <p:nvPr userDrawn="1"/>
        </p:nvSpPr>
        <p:spPr>
          <a:xfrm>
            <a:off x="-32" y="0"/>
            <a:ext cx="9144000" cy="6876000"/>
          </a:xfrm>
          <a:prstGeom prst="frame">
            <a:avLst>
              <a:gd name="adj1" fmla="val 1786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08304" y="6510280"/>
            <a:ext cx="1403499" cy="20268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6336" y="5332912"/>
            <a:ext cx="1096467" cy="109646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Овал 16"/>
          <p:cNvSpPr/>
          <p:nvPr userDrawn="1"/>
        </p:nvSpPr>
        <p:spPr>
          <a:xfrm>
            <a:off x="5000628" y="357166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13-8</a:t>
            </a:r>
            <a:endParaRPr lang="ru-RU" sz="3600" dirty="0"/>
          </a:p>
        </p:txBody>
      </p:sp>
      <p:sp>
        <p:nvSpPr>
          <p:cNvPr id="27" name="Овал 26"/>
          <p:cNvSpPr/>
          <p:nvPr userDrawn="1"/>
        </p:nvSpPr>
        <p:spPr>
          <a:xfrm>
            <a:off x="2857488" y="1071546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13-7</a:t>
            </a:r>
            <a:endParaRPr lang="ru-RU" sz="3600" dirty="0"/>
          </a:p>
        </p:txBody>
      </p:sp>
      <p:sp>
        <p:nvSpPr>
          <p:cNvPr id="28" name="Овал 27"/>
          <p:cNvSpPr/>
          <p:nvPr userDrawn="1"/>
        </p:nvSpPr>
        <p:spPr>
          <a:xfrm>
            <a:off x="7072330" y="2000240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3+9</a:t>
            </a:r>
            <a:endParaRPr lang="ru-RU" sz="3600" dirty="0"/>
          </a:p>
        </p:txBody>
      </p:sp>
      <p:sp>
        <p:nvSpPr>
          <p:cNvPr id="29" name="Овал 28"/>
          <p:cNvSpPr/>
          <p:nvPr userDrawn="1"/>
        </p:nvSpPr>
        <p:spPr>
          <a:xfrm>
            <a:off x="7072330" y="5286388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16-7</a:t>
            </a:r>
            <a:endParaRPr lang="ru-RU" sz="3600" dirty="0"/>
          </a:p>
        </p:txBody>
      </p:sp>
      <p:sp>
        <p:nvSpPr>
          <p:cNvPr id="30" name="Овал 29"/>
          <p:cNvSpPr/>
          <p:nvPr userDrawn="1"/>
        </p:nvSpPr>
        <p:spPr>
          <a:xfrm>
            <a:off x="5072066" y="3143248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8+5</a:t>
            </a:r>
            <a:endParaRPr lang="ru-RU" sz="3600" dirty="0"/>
          </a:p>
        </p:txBody>
      </p:sp>
      <p:sp>
        <p:nvSpPr>
          <p:cNvPr id="31" name="Овал 30"/>
          <p:cNvSpPr/>
          <p:nvPr userDrawn="1"/>
        </p:nvSpPr>
        <p:spPr>
          <a:xfrm>
            <a:off x="1214414" y="5429264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8+6</a:t>
            </a:r>
            <a:endParaRPr lang="ru-RU" sz="3600" dirty="0"/>
          </a:p>
        </p:txBody>
      </p:sp>
      <p:sp>
        <p:nvSpPr>
          <p:cNvPr id="32" name="Овал 31"/>
          <p:cNvSpPr/>
          <p:nvPr userDrawn="1"/>
        </p:nvSpPr>
        <p:spPr>
          <a:xfrm>
            <a:off x="3643306" y="4714884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14-5</a:t>
            </a:r>
            <a:endParaRPr lang="ru-RU" sz="3600" dirty="0"/>
          </a:p>
        </p:txBody>
      </p:sp>
      <p:cxnSp>
        <p:nvCxnSpPr>
          <p:cNvPr id="50" name="Скругленная соединительная линия 49"/>
          <p:cNvCxnSpPr>
            <a:stCxn id="31" idx="0"/>
          </p:cNvCxnSpPr>
          <p:nvPr userDrawn="1"/>
        </p:nvCxnSpPr>
        <p:spPr>
          <a:xfrm rot="5400000" flipH="1" flipV="1">
            <a:off x="1071538" y="3000372"/>
            <a:ext cx="3500462" cy="1357322"/>
          </a:xfrm>
          <a:prstGeom prst="curvedConnector3">
            <a:avLst>
              <a:gd name="adj1" fmla="val 50000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Скругленная соединительная линия 52"/>
          <p:cNvCxnSpPr/>
          <p:nvPr userDrawn="1"/>
        </p:nvCxnSpPr>
        <p:spPr>
          <a:xfrm>
            <a:off x="4000496" y="1928802"/>
            <a:ext cx="1714512" cy="1214446"/>
          </a:xfrm>
          <a:prstGeom prst="curvedConnector3">
            <a:avLst>
              <a:gd name="adj1" fmla="val 95021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Скругленная соединительная линия 60"/>
          <p:cNvCxnSpPr/>
          <p:nvPr userDrawn="1"/>
        </p:nvCxnSpPr>
        <p:spPr>
          <a:xfrm rot="16200000" flipV="1">
            <a:off x="5322099" y="2178835"/>
            <a:ext cx="4143404" cy="2214578"/>
          </a:xfrm>
          <a:prstGeom prst="curvedConnector3">
            <a:avLst>
              <a:gd name="adj1" fmla="val 50000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Скругленная соединительная линия 64"/>
          <p:cNvCxnSpPr>
            <a:stCxn id="17" idx="6"/>
            <a:endCxn id="28" idx="0"/>
          </p:cNvCxnSpPr>
          <p:nvPr userDrawn="1"/>
        </p:nvCxnSpPr>
        <p:spPr>
          <a:xfrm>
            <a:off x="6858016" y="785794"/>
            <a:ext cx="1143008" cy="1214446"/>
          </a:xfrm>
          <a:prstGeom prst="curvedConnector2">
            <a:avLst/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Скругленная соединительная линия 75"/>
          <p:cNvCxnSpPr/>
          <p:nvPr userDrawn="1"/>
        </p:nvCxnSpPr>
        <p:spPr>
          <a:xfrm rot="5400000">
            <a:off x="4357686" y="3857628"/>
            <a:ext cx="857256" cy="857256"/>
          </a:xfrm>
          <a:prstGeom prst="curvedConnector3">
            <a:avLst>
              <a:gd name="adj1" fmla="val -1255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0" name="Скругленная соединительная линия 99"/>
          <p:cNvCxnSpPr>
            <a:endCxn id="29" idx="2"/>
          </p:cNvCxnSpPr>
          <p:nvPr userDrawn="1"/>
        </p:nvCxnSpPr>
        <p:spPr>
          <a:xfrm>
            <a:off x="5500694" y="5143512"/>
            <a:ext cx="1571636" cy="571504"/>
          </a:xfrm>
          <a:prstGeom prst="curvedConnector3">
            <a:avLst>
              <a:gd name="adj1" fmla="val 50000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0" name="Солнце 109"/>
          <p:cNvSpPr/>
          <p:nvPr userDrawn="1"/>
        </p:nvSpPr>
        <p:spPr>
          <a:xfrm>
            <a:off x="357158" y="285728"/>
            <a:ext cx="2286016" cy="1785950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20</a:t>
            </a:r>
            <a:endParaRPr lang="ru-RU" sz="3600" dirty="0"/>
          </a:p>
        </p:txBody>
      </p:sp>
      <p:sp>
        <p:nvSpPr>
          <p:cNvPr id="111" name="Облако 110"/>
          <p:cNvSpPr/>
          <p:nvPr userDrawn="1"/>
        </p:nvSpPr>
        <p:spPr>
          <a:xfrm>
            <a:off x="285752" y="714356"/>
            <a:ext cx="2428860" cy="1428760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4" name="Рисунок 1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84" y="3267978"/>
            <a:ext cx="1714512" cy="23446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амка 7"/>
          <p:cNvSpPr/>
          <p:nvPr userDrawn="1"/>
        </p:nvSpPr>
        <p:spPr>
          <a:xfrm>
            <a:off x="-32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313339 w 9144000"/>
              <a:gd name="connsiteY5" fmla="*/ 313339 h 6876000"/>
              <a:gd name="connsiteX6" fmla="*/ 313339 w 9144000"/>
              <a:gd name="connsiteY6" fmla="*/ 6562661 h 6876000"/>
              <a:gd name="connsiteX7" fmla="*/ 8830661 w 9144000"/>
              <a:gd name="connsiteY7" fmla="*/ 6562661 h 6876000"/>
              <a:gd name="connsiteX8" fmla="*/ 8830661 w 9144000"/>
              <a:gd name="connsiteY8" fmla="*/ 313339 h 6876000"/>
              <a:gd name="connsiteX9" fmla="*/ 313339 w 9144000"/>
              <a:gd name="connsiteY9" fmla="*/ 313339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313339 w 9144000"/>
              <a:gd name="connsiteY5" fmla="*/ 313339 h 6876000"/>
              <a:gd name="connsiteX6" fmla="*/ 313339 w 9144000"/>
              <a:gd name="connsiteY6" fmla="*/ 6562661 h 6876000"/>
              <a:gd name="connsiteX7" fmla="*/ 8576661 w 9144000"/>
              <a:gd name="connsiteY7" fmla="*/ 6321361 h 6876000"/>
              <a:gd name="connsiteX8" fmla="*/ 8830661 w 9144000"/>
              <a:gd name="connsiteY8" fmla="*/ 313339 h 6876000"/>
              <a:gd name="connsiteX9" fmla="*/ 313339 w 9144000"/>
              <a:gd name="connsiteY9" fmla="*/ 313339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313339" y="313339"/>
                </a:moveTo>
                <a:lnTo>
                  <a:pt x="313339" y="6562661"/>
                </a:lnTo>
                <a:lnTo>
                  <a:pt x="8576661" y="6321361"/>
                </a:lnTo>
                <a:lnTo>
                  <a:pt x="8830661" y="313339"/>
                </a:lnTo>
                <a:lnTo>
                  <a:pt x="313339" y="313339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416973" y="6610691"/>
            <a:ext cx="1403499" cy="2026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5229200"/>
            <a:ext cx="1096467" cy="109646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Овал 16"/>
          <p:cNvSpPr/>
          <p:nvPr userDrawn="1"/>
        </p:nvSpPr>
        <p:spPr>
          <a:xfrm>
            <a:off x="5000628" y="357166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13-8</a:t>
            </a:r>
            <a:endParaRPr lang="ru-RU" sz="3600" dirty="0"/>
          </a:p>
        </p:txBody>
      </p:sp>
      <p:sp>
        <p:nvSpPr>
          <p:cNvPr id="27" name="Овал 26"/>
          <p:cNvSpPr/>
          <p:nvPr userDrawn="1"/>
        </p:nvSpPr>
        <p:spPr>
          <a:xfrm>
            <a:off x="2857488" y="1071546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13-7</a:t>
            </a:r>
            <a:endParaRPr lang="ru-RU" sz="3600" dirty="0"/>
          </a:p>
        </p:txBody>
      </p:sp>
      <p:sp>
        <p:nvSpPr>
          <p:cNvPr id="28" name="Овал 27"/>
          <p:cNvSpPr/>
          <p:nvPr userDrawn="1"/>
        </p:nvSpPr>
        <p:spPr>
          <a:xfrm>
            <a:off x="7072330" y="2000240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3+9</a:t>
            </a:r>
            <a:endParaRPr lang="ru-RU" sz="3600" dirty="0"/>
          </a:p>
        </p:txBody>
      </p:sp>
      <p:sp>
        <p:nvSpPr>
          <p:cNvPr id="29" name="Овал 28"/>
          <p:cNvSpPr/>
          <p:nvPr userDrawn="1"/>
        </p:nvSpPr>
        <p:spPr>
          <a:xfrm>
            <a:off x="7072330" y="5286388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16-7</a:t>
            </a:r>
            <a:endParaRPr lang="ru-RU" sz="3600" dirty="0"/>
          </a:p>
        </p:txBody>
      </p:sp>
      <p:sp>
        <p:nvSpPr>
          <p:cNvPr id="30" name="Овал 29"/>
          <p:cNvSpPr/>
          <p:nvPr userDrawn="1"/>
        </p:nvSpPr>
        <p:spPr>
          <a:xfrm>
            <a:off x="5072066" y="3143248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8+5</a:t>
            </a:r>
            <a:endParaRPr lang="ru-RU" sz="3600" dirty="0"/>
          </a:p>
        </p:txBody>
      </p:sp>
      <p:sp>
        <p:nvSpPr>
          <p:cNvPr id="31" name="Овал 30"/>
          <p:cNvSpPr/>
          <p:nvPr userDrawn="1"/>
        </p:nvSpPr>
        <p:spPr>
          <a:xfrm>
            <a:off x="1214414" y="5429264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8+6</a:t>
            </a:r>
            <a:endParaRPr lang="ru-RU" sz="3600" dirty="0"/>
          </a:p>
        </p:txBody>
      </p:sp>
      <p:sp>
        <p:nvSpPr>
          <p:cNvPr id="32" name="Овал 31"/>
          <p:cNvSpPr/>
          <p:nvPr userDrawn="1"/>
        </p:nvSpPr>
        <p:spPr>
          <a:xfrm>
            <a:off x="3643306" y="4714884"/>
            <a:ext cx="1857388" cy="857256"/>
          </a:xfrm>
          <a:prstGeom prst="ellipse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14-5</a:t>
            </a:r>
            <a:endParaRPr lang="ru-RU" sz="3600" dirty="0"/>
          </a:p>
        </p:txBody>
      </p:sp>
      <p:cxnSp>
        <p:nvCxnSpPr>
          <p:cNvPr id="50" name="Скругленная соединительная линия 49"/>
          <p:cNvCxnSpPr>
            <a:stCxn id="31" idx="0"/>
          </p:cNvCxnSpPr>
          <p:nvPr userDrawn="1"/>
        </p:nvCxnSpPr>
        <p:spPr>
          <a:xfrm rot="5400000" flipH="1" flipV="1">
            <a:off x="1071538" y="3000372"/>
            <a:ext cx="3500462" cy="1357322"/>
          </a:xfrm>
          <a:prstGeom prst="curvedConnector3">
            <a:avLst>
              <a:gd name="adj1" fmla="val 50000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3" name="Скругленная соединительная линия 52"/>
          <p:cNvCxnSpPr/>
          <p:nvPr userDrawn="1"/>
        </p:nvCxnSpPr>
        <p:spPr>
          <a:xfrm>
            <a:off x="4000496" y="1928802"/>
            <a:ext cx="1714512" cy="1214446"/>
          </a:xfrm>
          <a:prstGeom prst="curvedConnector3">
            <a:avLst>
              <a:gd name="adj1" fmla="val 95021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1" name="Скругленная соединительная линия 60"/>
          <p:cNvCxnSpPr/>
          <p:nvPr userDrawn="1"/>
        </p:nvCxnSpPr>
        <p:spPr>
          <a:xfrm rot="16200000" flipV="1">
            <a:off x="5322099" y="2178835"/>
            <a:ext cx="4143404" cy="2214578"/>
          </a:xfrm>
          <a:prstGeom prst="curvedConnector3">
            <a:avLst>
              <a:gd name="adj1" fmla="val 50000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65" name="Скругленная соединительная линия 64"/>
          <p:cNvCxnSpPr>
            <a:stCxn id="17" idx="6"/>
            <a:endCxn id="28" idx="0"/>
          </p:cNvCxnSpPr>
          <p:nvPr userDrawn="1"/>
        </p:nvCxnSpPr>
        <p:spPr>
          <a:xfrm>
            <a:off x="6858016" y="785794"/>
            <a:ext cx="1143008" cy="1214446"/>
          </a:xfrm>
          <a:prstGeom prst="curvedConnector2">
            <a:avLst/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76" name="Скругленная соединительная линия 75"/>
          <p:cNvCxnSpPr/>
          <p:nvPr userDrawn="1"/>
        </p:nvCxnSpPr>
        <p:spPr>
          <a:xfrm rot="5400000">
            <a:off x="4357686" y="3857628"/>
            <a:ext cx="857256" cy="857256"/>
          </a:xfrm>
          <a:prstGeom prst="curvedConnector3">
            <a:avLst>
              <a:gd name="adj1" fmla="val -1255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0" name="Скругленная соединительная линия 99"/>
          <p:cNvCxnSpPr>
            <a:endCxn id="29" idx="2"/>
          </p:cNvCxnSpPr>
          <p:nvPr userDrawn="1"/>
        </p:nvCxnSpPr>
        <p:spPr>
          <a:xfrm>
            <a:off x="5500694" y="5143512"/>
            <a:ext cx="1571636" cy="571504"/>
          </a:xfrm>
          <a:prstGeom prst="curvedConnector3">
            <a:avLst>
              <a:gd name="adj1" fmla="val 50000"/>
            </a:avLst>
          </a:prstGeom>
          <a:ln w="76200">
            <a:prstDash val="lgDash"/>
            <a:headEnd type="none" w="med" len="med"/>
            <a:tailEnd type="triangl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0" name="Солнце 109"/>
          <p:cNvSpPr/>
          <p:nvPr userDrawn="1"/>
        </p:nvSpPr>
        <p:spPr>
          <a:xfrm>
            <a:off x="357158" y="285728"/>
            <a:ext cx="2286016" cy="1785950"/>
          </a:xfrm>
          <a:prstGeom prst="su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/>
              <a:t>20</a:t>
            </a:r>
            <a:endParaRPr lang="ru-RU" sz="3600" dirty="0"/>
          </a:p>
        </p:txBody>
      </p:sp>
      <p:sp>
        <p:nvSpPr>
          <p:cNvPr id="111" name="Облако 110"/>
          <p:cNvSpPr/>
          <p:nvPr userDrawn="1"/>
        </p:nvSpPr>
        <p:spPr>
          <a:xfrm>
            <a:off x="285752" y="714356"/>
            <a:ext cx="2428860" cy="1428760"/>
          </a:xfrm>
          <a:prstGeom prst="cloud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4" name="Рисунок 12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784" y="3267978"/>
            <a:ext cx="1714512" cy="234463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Рамка 10"/>
          <p:cNvSpPr/>
          <p:nvPr userDrawn="1"/>
        </p:nvSpPr>
        <p:spPr>
          <a:xfrm>
            <a:off x="-32" y="0"/>
            <a:ext cx="9144000" cy="6876000"/>
          </a:xfrm>
          <a:custGeom>
            <a:avLst/>
            <a:gdLst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9021195 w 9144000"/>
              <a:gd name="connsiteY7" fmla="*/ 67531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  <a:gd name="connsiteX0" fmla="*/ 0 w 9144000"/>
              <a:gd name="connsiteY0" fmla="*/ 0 h 6876000"/>
              <a:gd name="connsiteX1" fmla="*/ 9144000 w 9144000"/>
              <a:gd name="connsiteY1" fmla="*/ 0 h 6876000"/>
              <a:gd name="connsiteX2" fmla="*/ 9144000 w 9144000"/>
              <a:gd name="connsiteY2" fmla="*/ 6876000 h 6876000"/>
              <a:gd name="connsiteX3" fmla="*/ 0 w 9144000"/>
              <a:gd name="connsiteY3" fmla="*/ 6876000 h 6876000"/>
              <a:gd name="connsiteX4" fmla="*/ 0 w 9144000"/>
              <a:gd name="connsiteY4" fmla="*/ 0 h 6876000"/>
              <a:gd name="connsiteX5" fmla="*/ 122805 w 9144000"/>
              <a:gd name="connsiteY5" fmla="*/ 122805 h 6876000"/>
              <a:gd name="connsiteX6" fmla="*/ 122805 w 9144000"/>
              <a:gd name="connsiteY6" fmla="*/ 6753195 h 6876000"/>
              <a:gd name="connsiteX7" fmla="*/ 8805295 w 9144000"/>
              <a:gd name="connsiteY7" fmla="*/ 6562695 h 6876000"/>
              <a:gd name="connsiteX8" fmla="*/ 9021195 w 9144000"/>
              <a:gd name="connsiteY8" fmla="*/ 122805 h 6876000"/>
              <a:gd name="connsiteX9" fmla="*/ 122805 w 9144000"/>
              <a:gd name="connsiteY9" fmla="*/ 122805 h 687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76000">
                <a:moveTo>
                  <a:pt x="0" y="0"/>
                </a:moveTo>
                <a:lnTo>
                  <a:pt x="9144000" y="0"/>
                </a:lnTo>
                <a:lnTo>
                  <a:pt x="9144000" y="6876000"/>
                </a:lnTo>
                <a:lnTo>
                  <a:pt x="0" y="6876000"/>
                </a:lnTo>
                <a:lnTo>
                  <a:pt x="0" y="0"/>
                </a:lnTo>
                <a:close/>
                <a:moveTo>
                  <a:pt x="122805" y="122805"/>
                </a:moveTo>
                <a:lnTo>
                  <a:pt x="122805" y="6753195"/>
                </a:lnTo>
                <a:lnTo>
                  <a:pt x="8805295" y="6562695"/>
                </a:lnTo>
                <a:lnTo>
                  <a:pt x="9021195" y="122805"/>
                </a:lnTo>
                <a:lnTo>
                  <a:pt x="122805" y="122805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08304" y="6669360"/>
            <a:ext cx="1403499" cy="20268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352" y="5500885"/>
            <a:ext cx="1096467" cy="10964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Рамка 14"/>
          <p:cNvSpPr/>
          <p:nvPr userDrawn="1"/>
        </p:nvSpPr>
        <p:spPr>
          <a:xfrm>
            <a:off x="-32" y="0"/>
            <a:ext cx="9144000" cy="6876000"/>
          </a:xfrm>
          <a:prstGeom prst="frame">
            <a:avLst>
              <a:gd name="adj1" fmla="val 4557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Рамка 10"/>
          <p:cNvSpPr/>
          <p:nvPr userDrawn="1"/>
        </p:nvSpPr>
        <p:spPr>
          <a:xfrm>
            <a:off x="360464" y="405392"/>
            <a:ext cx="8388000" cy="6084000"/>
          </a:xfrm>
          <a:custGeom>
            <a:avLst/>
            <a:gdLst>
              <a:gd name="connsiteX0" fmla="*/ 0 w 8388000"/>
              <a:gd name="connsiteY0" fmla="*/ 0 h 6084000"/>
              <a:gd name="connsiteX1" fmla="*/ 8388000 w 8388000"/>
              <a:gd name="connsiteY1" fmla="*/ 0 h 6084000"/>
              <a:gd name="connsiteX2" fmla="*/ 8388000 w 8388000"/>
              <a:gd name="connsiteY2" fmla="*/ 6084000 h 6084000"/>
              <a:gd name="connsiteX3" fmla="*/ 0 w 8388000"/>
              <a:gd name="connsiteY3" fmla="*/ 6084000 h 6084000"/>
              <a:gd name="connsiteX4" fmla="*/ 0 w 8388000"/>
              <a:gd name="connsiteY4" fmla="*/ 0 h 6084000"/>
              <a:gd name="connsiteX5" fmla="*/ 121193 w 8388000"/>
              <a:gd name="connsiteY5" fmla="*/ 121193 h 6084000"/>
              <a:gd name="connsiteX6" fmla="*/ 121193 w 8388000"/>
              <a:gd name="connsiteY6" fmla="*/ 5962807 h 6084000"/>
              <a:gd name="connsiteX7" fmla="*/ 8266807 w 8388000"/>
              <a:gd name="connsiteY7" fmla="*/ 5962807 h 6084000"/>
              <a:gd name="connsiteX8" fmla="*/ 8266807 w 8388000"/>
              <a:gd name="connsiteY8" fmla="*/ 121193 h 6084000"/>
              <a:gd name="connsiteX9" fmla="*/ 121193 w 8388000"/>
              <a:gd name="connsiteY9" fmla="*/ 121193 h 6084000"/>
              <a:gd name="connsiteX0" fmla="*/ 0 w 8388000"/>
              <a:gd name="connsiteY0" fmla="*/ 0 h 6084000"/>
              <a:gd name="connsiteX1" fmla="*/ 8388000 w 8388000"/>
              <a:gd name="connsiteY1" fmla="*/ 0 h 6084000"/>
              <a:gd name="connsiteX2" fmla="*/ 8388000 w 8388000"/>
              <a:gd name="connsiteY2" fmla="*/ 6084000 h 6084000"/>
              <a:gd name="connsiteX3" fmla="*/ 0 w 8388000"/>
              <a:gd name="connsiteY3" fmla="*/ 6084000 h 6084000"/>
              <a:gd name="connsiteX4" fmla="*/ 0 w 8388000"/>
              <a:gd name="connsiteY4" fmla="*/ 0 h 6084000"/>
              <a:gd name="connsiteX5" fmla="*/ 121193 w 8388000"/>
              <a:gd name="connsiteY5" fmla="*/ 121193 h 6084000"/>
              <a:gd name="connsiteX6" fmla="*/ 121193 w 8388000"/>
              <a:gd name="connsiteY6" fmla="*/ 5962807 h 6084000"/>
              <a:gd name="connsiteX7" fmla="*/ 8114407 w 8388000"/>
              <a:gd name="connsiteY7" fmla="*/ 5810407 h 6084000"/>
              <a:gd name="connsiteX8" fmla="*/ 8266807 w 8388000"/>
              <a:gd name="connsiteY8" fmla="*/ 121193 h 6084000"/>
              <a:gd name="connsiteX9" fmla="*/ 121193 w 8388000"/>
              <a:gd name="connsiteY9" fmla="*/ 121193 h 60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388000" h="6084000">
                <a:moveTo>
                  <a:pt x="0" y="0"/>
                </a:moveTo>
                <a:lnTo>
                  <a:pt x="8388000" y="0"/>
                </a:lnTo>
                <a:lnTo>
                  <a:pt x="8388000" y="6084000"/>
                </a:lnTo>
                <a:lnTo>
                  <a:pt x="0" y="6084000"/>
                </a:lnTo>
                <a:lnTo>
                  <a:pt x="0" y="0"/>
                </a:lnTo>
                <a:close/>
                <a:moveTo>
                  <a:pt x="121193" y="121193"/>
                </a:moveTo>
                <a:lnTo>
                  <a:pt x="121193" y="5962807"/>
                </a:lnTo>
                <a:lnTo>
                  <a:pt x="8114407" y="5810407"/>
                </a:lnTo>
                <a:lnTo>
                  <a:pt x="8266807" y="121193"/>
                </a:lnTo>
                <a:lnTo>
                  <a:pt x="121193" y="121193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08304" y="6682699"/>
            <a:ext cx="1403499" cy="2026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312" y="5140845"/>
            <a:ext cx="1096467" cy="109646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Рамка 5"/>
          <p:cNvSpPr/>
          <p:nvPr userDrawn="1"/>
        </p:nvSpPr>
        <p:spPr>
          <a:xfrm>
            <a:off x="-32" y="0"/>
            <a:ext cx="9144000" cy="6876000"/>
          </a:xfrm>
          <a:prstGeom prst="frame">
            <a:avLst>
              <a:gd name="adj1" fmla="val 1786"/>
            </a:avLst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Рамка 6"/>
          <p:cNvSpPr/>
          <p:nvPr userDrawn="1"/>
        </p:nvSpPr>
        <p:spPr>
          <a:xfrm>
            <a:off x="152368" y="161801"/>
            <a:ext cx="8820000" cy="6552000"/>
          </a:xfrm>
          <a:custGeom>
            <a:avLst/>
            <a:gdLst>
              <a:gd name="connsiteX0" fmla="*/ 0 w 8820000"/>
              <a:gd name="connsiteY0" fmla="*/ 0 h 6552000"/>
              <a:gd name="connsiteX1" fmla="*/ 8820000 w 8820000"/>
              <a:gd name="connsiteY1" fmla="*/ 0 h 6552000"/>
              <a:gd name="connsiteX2" fmla="*/ 8820000 w 8820000"/>
              <a:gd name="connsiteY2" fmla="*/ 6552000 h 6552000"/>
              <a:gd name="connsiteX3" fmla="*/ 0 w 8820000"/>
              <a:gd name="connsiteY3" fmla="*/ 6552000 h 6552000"/>
              <a:gd name="connsiteX4" fmla="*/ 0 w 8820000"/>
              <a:gd name="connsiteY4" fmla="*/ 0 h 6552000"/>
              <a:gd name="connsiteX5" fmla="*/ 130516 w 8820000"/>
              <a:gd name="connsiteY5" fmla="*/ 130516 h 6552000"/>
              <a:gd name="connsiteX6" fmla="*/ 130516 w 8820000"/>
              <a:gd name="connsiteY6" fmla="*/ 6421484 h 6552000"/>
              <a:gd name="connsiteX7" fmla="*/ 8689484 w 8820000"/>
              <a:gd name="connsiteY7" fmla="*/ 6421484 h 6552000"/>
              <a:gd name="connsiteX8" fmla="*/ 8689484 w 8820000"/>
              <a:gd name="connsiteY8" fmla="*/ 130516 h 6552000"/>
              <a:gd name="connsiteX9" fmla="*/ 130516 w 8820000"/>
              <a:gd name="connsiteY9" fmla="*/ 130516 h 6552000"/>
              <a:gd name="connsiteX0" fmla="*/ 0 w 8820000"/>
              <a:gd name="connsiteY0" fmla="*/ 0 h 6552000"/>
              <a:gd name="connsiteX1" fmla="*/ 8820000 w 8820000"/>
              <a:gd name="connsiteY1" fmla="*/ 0 h 6552000"/>
              <a:gd name="connsiteX2" fmla="*/ 8820000 w 8820000"/>
              <a:gd name="connsiteY2" fmla="*/ 6552000 h 6552000"/>
              <a:gd name="connsiteX3" fmla="*/ 0 w 8820000"/>
              <a:gd name="connsiteY3" fmla="*/ 6552000 h 6552000"/>
              <a:gd name="connsiteX4" fmla="*/ 0 w 8820000"/>
              <a:gd name="connsiteY4" fmla="*/ 0 h 6552000"/>
              <a:gd name="connsiteX5" fmla="*/ 130516 w 8820000"/>
              <a:gd name="connsiteY5" fmla="*/ 130516 h 6552000"/>
              <a:gd name="connsiteX6" fmla="*/ 130516 w 8820000"/>
              <a:gd name="connsiteY6" fmla="*/ 6421484 h 6552000"/>
              <a:gd name="connsiteX7" fmla="*/ 8308484 w 8820000"/>
              <a:gd name="connsiteY7" fmla="*/ 6091284 h 6552000"/>
              <a:gd name="connsiteX8" fmla="*/ 8689484 w 8820000"/>
              <a:gd name="connsiteY8" fmla="*/ 130516 h 6552000"/>
              <a:gd name="connsiteX9" fmla="*/ 130516 w 8820000"/>
              <a:gd name="connsiteY9" fmla="*/ 130516 h 655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820000" h="6552000">
                <a:moveTo>
                  <a:pt x="0" y="0"/>
                </a:moveTo>
                <a:lnTo>
                  <a:pt x="8820000" y="0"/>
                </a:lnTo>
                <a:lnTo>
                  <a:pt x="8820000" y="6552000"/>
                </a:lnTo>
                <a:lnTo>
                  <a:pt x="0" y="6552000"/>
                </a:lnTo>
                <a:lnTo>
                  <a:pt x="0" y="0"/>
                </a:lnTo>
                <a:close/>
                <a:moveTo>
                  <a:pt x="130516" y="130516"/>
                </a:moveTo>
                <a:lnTo>
                  <a:pt x="130516" y="6421484"/>
                </a:lnTo>
                <a:lnTo>
                  <a:pt x="8308484" y="6091284"/>
                </a:lnTo>
                <a:lnTo>
                  <a:pt x="8689484" y="130516"/>
                </a:lnTo>
                <a:lnTo>
                  <a:pt x="130516" y="130516"/>
                </a:lnTo>
                <a:close/>
              </a:path>
            </a:pathLst>
          </a:cu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7308304" y="6453336"/>
            <a:ext cx="1403499" cy="20268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0" y="5212853"/>
            <a:ext cx="1096467" cy="1096467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7958"/>
            <a:ext cx="2895600" cy="36351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021" y="5644901"/>
            <a:ext cx="1096467" cy="1096467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7958"/>
            <a:ext cx="2895600" cy="36351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7958"/>
            <a:ext cx="2895600" cy="36351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45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  <p:sldLayoutId id="2147483685" r:id="rId13"/>
  </p:sldLayoutIdLst>
  <p:transition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b="1" kern="1200" cap="none" spc="0">
          <a:ln w="9525">
            <a:solidFill>
              <a:schemeClr val="accent6">
                <a:lumMod val="50000"/>
              </a:schemeClr>
            </a:solidFill>
          </a:ln>
          <a:blipFill>
            <a:blip r:embed="rId16"/>
            <a:tile tx="0" ty="0" sx="100000" sy="100000" flip="none" algn="tl"/>
          </a:blip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1" kern="1200" cap="none" spc="0">
          <a:ln w="11430">
            <a:solidFill>
              <a:schemeClr val="accent6">
                <a:lumMod val="50000"/>
              </a:schemeClr>
            </a:solidFill>
          </a:ln>
          <a:blipFill>
            <a:blip r:embed="rId16"/>
            <a:tile tx="0" ty="0" sx="100000" sy="100000" flip="none" algn="tl"/>
          </a:blip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1" kern="1200" cap="none" spc="0">
          <a:ln w="11430">
            <a:solidFill>
              <a:schemeClr val="accent6">
                <a:lumMod val="50000"/>
              </a:schemeClr>
            </a:solidFill>
          </a:ln>
          <a:blipFill>
            <a:blip r:embed="rId16"/>
            <a:tile tx="0" ty="0" sx="100000" sy="100000" flip="none" algn="tl"/>
          </a:blip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1" kern="1200" cap="none" spc="0">
          <a:ln w="11430">
            <a:solidFill>
              <a:schemeClr val="accent6">
                <a:lumMod val="50000"/>
              </a:schemeClr>
            </a:solidFill>
          </a:ln>
          <a:blipFill>
            <a:blip r:embed="rId16"/>
            <a:tile tx="0" ty="0" sx="100000" sy="100000" flip="none" algn="tl"/>
          </a:blip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1" kern="1200" cap="none" spc="0">
          <a:ln w="11430">
            <a:solidFill>
              <a:schemeClr val="accent6">
                <a:lumMod val="50000"/>
              </a:schemeClr>
            </a:solidFill>
          </a:ln>
          <a:blipFill>
            <a:blip r:embed="rId16"/>
            <a:tile tx="0" ty="0" sx="100000" sy="100000" flip="none" algn="tl"/>
          </a:blip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1" kern="1200" cap="none" spc="0">
          <a:ln w="11430">
            <a:solidFill>
              <a:schemeClr val="accent6">
                <a:lumMod val="50000"/>
              </a:schemeClr>
            </a:solidFill>
          </a:ln>
          <a:blipFill>
            <a:blip r:embed="rId16"/>
            <a:tile tx="0" ty="0" sx="100000" sy="100000" flip="none" algn="tl"/>
          </a:blipFill>
          <a:effectLst>
            <a:outerShdw blurRad="50800" dist="39000" dir="5460000" algn="tl">
              <a:srgbClr val="000000">
                <a:alpha val="3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27.03.2019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6" Type="http://schemas.openxmlformats.org/officeDocument/2006/relationships/slide" Target="slide8.xml"/><Relationship Id="rId5" Type="http://schemas.openxmlformats.org/officeDocument/2006/relationships/slide" Target="slide5.xml"/><Relationship Id="rId4" Type="http://schemas.openxmlformats.org/officeDocument/2006/relationships/slide" Target="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hyperlink" Target="&#1087;&#1086;&#1088;&#1090;&#1092;&#1086;&#1083;&#1080;&#1086;%205.docx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685800" y="428604"/>
            <a:ext cx="7772400" cy="3000396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ru-RU" sz="2800" dirty="0">
                <a:solidFill>
                  <a:srgbClr val="002060"/>
                </a:solidFill>
                <a:effectLst/>
              </a:rPr>
              <a:t>Опыт участия лицея в краевом проекте «Система </a:t>
            </a:r>
            <a:r>
              <a:rPr lang="ru-RU" sz="2800" dirty="0" err="1">
                <a:solidFill>
                  <a:srgbClr val="002060"/>
                </a:solidFill>
                <a:effectLst/>
              </a:rPr>
              <a:t>тьюторского</a:t>
            </a:r>
            <a:r>
              <a:rPr lang="ru-RU" sz="2800" dirty="0">
                <a:solidFill>
                  <a:srgbClr val="002060"/>
                </a:solidFill>
                <a:effectLst/>
              </a:rPr>
              <a:t> сопровождения элективных образовательных практик как инструмент подготовки учащихся основной школы к выбору профиля обучения» в рамках деятельности </a:t>
            </a:r>
            <a:r>
              <a:rPr lang="ru-RU" sz="2800" dirty="0" err="1">
                <a:solidFill>
                  <a:srgbClr val="002060"/>
                </a:solidFill>
                <a:effectLst/>
              </a:rPr>
              <a:t>апробационной</a:t>
            </a:r>
            <a:r>
              <a:rPr lang="ru-RU" sz="2800" dirty="0">
                <a:solidFill>
                  <a:srgbClr val="002060"/>
                </a:solidFill>
                <a:effectLst/>
              </a:rPr>
              <a:t> площадки по введению ФГОС ООО. </a:t>
            </a:r>
            <a:endParaRPr lang="ru-RU" sz="2800" i="1" dirty="0">
              <a:ln>
                <a:noFill/>
              </a:ln>
              <a:solidFill>
                <a:srgbClr val="002060"/>
              </a:solidFill>
              <a:effectLst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294967295"/>
          </p:nvPr>
        </p:nvSpPr>
        <p:spPr>
          <a:xfrm>
            <a:off x="1691680" y="4653136"/>
            <a:ext cx="4104456" cy="1780032"/>
          </a:xfrm>
          <a:prstGeom prst="rect">
            <a:avLst/>
          </a:prstGeom>
        </p:spPr>
        <p:txBody>
          <a:bodyPr>
            <a:normAutofit fontScale="77500" lnSpcReduction="20000"/>
          </a:bodyPr>
          <a:lstStyle/>
          <a:p>
            <a:pPr marL="0" indent="0" algn="r">
              <a:buNone/>
            </a:pPr>
            <a:r>
              <a:rPr lang="ru-RU" i="1" dirty="0" smtClean="0">
                <a:ln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rPr>
              <a:t>Чаплыгина Людмила Петровна,</a:t>
            </a:r>
          </a:p>
          <a:p>
            <a:pPr marL="0" indent="0" algn="r">
              <a:buNone/>
            </a:pPr>
            <a:r>
              <a:rPr lang="ru-RU" i="1" dirty="0" smtClean="0">
                <a:ln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rPr>
              <a:t>учитель информатики </a:t>
            </a:r>
          </a:p>
          <a:p>
            <a:pPr marL="0" indent="0" algn="r">
              <a:buNone/>
            </a:pPr>
            <a:r>
              <a:rPr lang="ru-RU" i="1" dirty="0" smtClean="0">
                <a:ln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rPr>
              <a:t>МАОУ лицей №1 </a:t>
            </a:r>
            <a:r>
              <a:rPr lang="ru-RU" i="1" dirty="0" err="1" smtClean="0">
                <a:ln>
                  <a:noFill/>
                </a:ln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</a:rPr>
              <a:t>г.Кунгура</a:t>
            </a:r>
            <a:endParaRPr lang="ru-RU" i="1" dirty="0" smtClean="0">
              <a:ln>
                <a:noFill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</a:endParaRPr>
          </a:p>
          <a:p>
            <a:pPr marL="0" indent="0" algn="r">
              <a:buNone/>
            </a:pPr>
            <a:endParaRPr lang="ru-RU" i="1" dirty="0">
              <a:ln>
                <a:noFill/>
              </a:ln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92696"/>
            <a:ext cx="7344816" cy="29243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Открытость образования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такой взгляд и такой тип рассуждения, при котором не только традиционные институты (детский сад, школа, вуз и т.п.) имеют образовательные функции, но и каждый элемент социальной и культурной среды может нести на себе определенный образовательный эффект, если его использовать соответствующим для этого образом.</a:t>
            </a:r>
          </a:p>
        </p:txBody>
      </p:sp>
      <p:pic>
        <p:nvPicPr>
          <p:cNvPr id="1026" name="Picture 2" descr="ÐÐ°ÑÑÐ¸Ð½ÐºÐ¸ Ð¿Ð¾ Ð·Ð°Ð¿ÑÐ¾ÑÑ ÐÑÐºÑÑÑÐ¾ÑÑÑ Ð¾Ð±ÑÐ°Ð·Ð¾Ð²Ð°Ð½Ð¸Ñ ÐºÐ°ÑÑÐ¸Ð½ÐºÐ¸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8"/>
          <a:stretch/>
        </p:blipFill>
        <p:spPr bwMode="auto">
          <a:xfrm>
            <a:off x="2123728" y="3617155"/>
            <a:ext cx="4923713" cy="250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2406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9532" y="556083"/>
            <a:ext cx="8496944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b="1" dirty="0" err="1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Тьюторство</a:t>
            </a:r>
            <a:r>
              <a:rPr lang="ru-RU" sz="3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 </a:t>
            </a: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особый тип педагогического сопровождения – сопровождение процесса индивидуализации в ситуации открытого образования.</a:t>
            </a:r>
          </a:p>
        </p:txBody>
      </p:sp>
      <p:pic>
        <p:nvPicPr>
          <p:cNvPr id="3074" name="Picture 2" descr="ÐÐ°ÑÑÐ¸Ð½ÐºÐ¸ Ð¿Ð¾ Ð·Ð°Ð¿ÑÐ¾ÑÑ ÑÑÑÑÐ¾Ñ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420888"/>
            <a:ext cx="2880320" cy="3600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3468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476672"/>
            <a:ext cx="7272808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Варианты </a:t>
            </a:r>
            <a:r>
              <a:rPr lang="ru-RU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тьюторского</a:t>
            </a:r>
            <a:r>
              <a:rPr lang="ru-RU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сопровождения в образовательном учреждении.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459955"/>
            <a:ext cx="7992888" cy="44392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Ввести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должность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тьютора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класса (или группы) и организовать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тьюторское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сопровождение всех обучающихся;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Ввести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должность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тьютора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старшей ступени обучения, обеспечить формирование и реализацию индивидуальной образовательной программы старшеклассников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тьюторским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сопровождением; 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Создать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условия для формирования и развития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тьюторской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компетентности всех педагогов-предметников и классных руководителей, организовать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тьюторское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сопровождение силами этих педагогов; </a:t>
            </a:r>
          </a:p>
        </p:txBody>
      </p:sp>
    </p:spTree>
    <p:extLst>
      <p:ext uri="{BB962C8B-B14F-4D97-AF65-F5344CB8AC3E}">
        <p14:creationId xmlns:p14="http://schemas.microsoft.com/office/powerpoint/2010/main" val="32681720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1916832"/>
            <a:ext cx="7704856" cy="3648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организовать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тьюторское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сопровождение детей, обучающихся на дому и с использованием экстерната;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обеспечить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индивидуализацию образовательного процесса и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тьюторское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сопровождение за счет формирования особого уклада жизни образовательного учреждения; </a:t>
            </a:r>
          </a:p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организовать 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силами педагогов и обучающихся особые образовательные события, несущие в себе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тьюторский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потенциал и эффекты </a:t>
            </a:r>
            <a:r>
              <a:rPr lang="ru-RU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тьюторского</a:t>
            </a:r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сопровождения.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569791"/>
            <a:ext cx="7272808" cy="993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Варианты </a:t>
            </a:r>
            <a:r>
              <a:rPr lang="ru-RU" sz="2800" b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тьюторского</a:t>
            </a:r>
            <a:r>
              <a:rPr lang="ru-RU" sz="28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сопровождения в образовательном учреждении.  </a:t>
            </a:r>
          </a:p>
        </p:txBody>
      </p:sp>
    </p:spTree>
    <p:extLst>
      <p:ext uri="{BB962C8B-B14F-4D97-AF65-F5344CB8AC3E}">
        <p14:creationId xmlns:p14="http://schemas.microsoft.com/office/powerpoint/2010/main" val="3050850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67544" y="476672"/>
            <a:ext cx="8136904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 smtClean="0">
                <a:latin typeface="+mj-lt"/>
                <a:cs typeface="Times New Roman" panose="02020603050405020304" pitchFamily="18" charset="0"/>
              </a:rPr>
              <a:t>Учитель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представляется в педагогическом процессе </a:t>
            </a:r>
          </a:p>
          <a:p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обладателем определенного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и, одновременно, образцом 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предлагаемого ученику.</a:t>
            </a:r>
          </a:p>
        </p:txBody>
      </p:sp>
      <p:sp>
        <p:nvSpPr>
          <p:cNvPr id="4" name="AutoShape 2" descr="https://4.bp.blogspot.com/-_Kmizi-v3Fc/WiGBINWKLmI/AAAAAAAABe8/Zkri8uWU2FYxADbrjw_zSOJJZXDFrWFjgCLcBGAs/s320/image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4.bp.blogspot.com/-_Kmizi-v3Fc/WiGBINWKLmI/AAAAAAAABe8/Zkri8uWU2FYxADbrjw_zSOJJZXDFrWFjgCLcBGAs/s320/images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0" name="Picture 6" descr="https://4.bp.blogspot.com/-_Kmizi-v3Fc/WiGBINWKLmI/AAAAAAAABe8/Zkri8uWU2FYxADbrjw_zSOJJZXDFrWFjgCLcBGAs/s320/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3874" y="2276872"/>
            <a:ext cx="5244244" cy="419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7842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404664"/>
            <a:ext cx="83529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cs typeface="DokChampa" panose="020B0604020202020204" pitchFamily="34" charset="-34"/>
              </a:rPr>
              <a:t>•</a:t>
            </a:r>
            <a:endParaRPr lang="ru-RU" sz="2400" dirty="0">
              <a:cs typeface="DokChampa" panose="020B0604020202020204" pitchFamily="34" charset="-34"/>
            </a:endParaRPr>
          </a:p>
        </p:txBody>
      </p:sp>
      <p:pic>
        <p:nvPicPr>
          <p:cNvPr id="2050" name="Picture 2" descr="ÐÐµÐ¹ÑÑÐ²Ð¸Ñ ÑÑÑÑÐ¾ÑÐ° Ð¿ÑÐ¸ ÑÐ¾Ð¿ÑÐ¾Ð²Ð¾Ð¶Ð´ÐµÐ½Ð¸Ð¸: - ÐÑÐµÐ·ÐµÐ½ÑÐ°ÑÐ¸Ñ 91355-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8352928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17845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ÐÐµÐ¹ÑÑÐ²Ð¸Ñ ÑÑÑÑÐ¾ÑÐ° Ð¿ÑÐ¸ ÑÐ¾Ð¿ÑÐ¾Ð²Ð¾Ð¶Ð´ÐµÐ½Ð¸Ð¸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5" r="5345" b="34564"/>
          <a:stretch/>
        </p:blipFill>
        <p:spPr bwMode="auto">
          <a:xfrm>
            <a:off x="539552" y="620688"/>
            <a:ext cx="7920880" cy="4487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61921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14"/>
          <p:cNvSpPr>
            <a:spLocks noChangeAspect="1" noChangeArrowheads="1" noTextEdit="1"/>
          </p:cNvSpPr>
          <p:nvPr/>
        </p:nvSpPr>
        <p:spPr bwMode="auto">
          <a:xfrm>
            <a:off x="644525" y="2852738"/>
            <a:ext cx="2879725" cy="249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55314" name="Text Box 18"/>
          <p:cNvSpPr txBox="1">
            <a:spLocks noChangeArrowheads="1"/>
          </p:cNvSpPr>
          <p:nvPr/>
        </p:nvSpPr>
        <p:spPr bwMode="auto">
          <a:xfrm>
            <a:off x="2085975" y="0"/>
            <a:ext cx="70580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ru-RU" sz="3200" b="1" dirty="0">
                <a:solidFill>
                  <a:srgbClr val="33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</a:rPr>
              <a:t>Классификация</a:t>
            </a:r>
            <a:endParaRPr lang="ru-RU" sz="3600" b="1" dirty="0">
              <a:solidFill>
                <a:srgbClr val="33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itchFamily="34" charset="0"/>
            </a:endParaRPr>
          </a:p>
        </p:txBody>
      </p:sp>
      <p:grpSp>
        <p:nvGrpSpPr>
          <p:cNvPr id="6148" name="Group 21"/>
          <p:cNvGrpSpPr>
            <a:grpSpLocks/>
          </p:cNvGrpSpPr>
          <p:nvPr/>
        </p:nvGrpSpPr>
        <p:grpSpPr bwMode="auto">
          <a:xfrm>
            <a:off x="0" y="-534988"/>
            <a:ext cx="9144000" cy="7392988"/>
            <a:chOff x="0" y="-337"/>
            <a:chExt cx="5760" cy="4657"/>
          </a:xfrm>
        </p:grpSpPr>
        <p:sp>
          <p:nvSpPr>
            <p:cNvPr id="6177" name="Line 22"/>
            <p:cNvSpPr>
              <a:spLocks noChangeShapeType="1"/>
            </p:cNvSpPr>
            <p:nvPr/>
          </p:nvSpPr>
          <p:spPr bwMode="auto">
            <a:xfrm flipV="1">
              <a:off x="0" y="4027"/>
              <a:ext cx="5465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78" name="Line 23"/>
            <p:cNvSpPr>
              <a:spLocks noChangeShapeType="1"/>
            </p:cNvSpPr>
            <p:nvPr/>
          </p:nvSpPr>
          <p:spPr bwMode="auto">
            <a:xfrm flipV="1">
              <a:off x="0" y="4059"/>
              <a:ext cx="5602" cy="0"/>
            </a:xfrm>
            <a:prstGeom prst="line">
              <a:avLst/>
            </a:prstGeom>
            <a:noFill/>
            <a:ln w="19050">
              <a:solidFill>
                <a:srgbClr val="8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79" name="Line 24"/>
            <p:cNvSpPr>
              <a:spLocks noChangeShapeType="1"/>
            </p:cNvSpPr>
            <p:nvPr/>
          </p:nvSpPr>
          <p:spPr bwMode="auto">
            <a:xfrm rot="5400000">
              <a:off x="-1578" y="2560"/>
              <a:ext cx="3521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80" name="Line 25"/>
            <p:cNvSpPr>
              <a:spLocks noChangeShapeType="1"/>
            </p:cNvSpPr>
            <p:nvPr/>
          </p:nvSpPr>
          <p:spPr bwMode="auto">
            <a:xfrm rot="5400000" flipV="1">
              <a:off x="-1634" y="2537"/>
              <a:ext cx="3566" cy="0"/>
            </a:xfrm>
            <a:prstGeom prst="line">
              <a:avLst/>
            </a:prstGeom>
            <a:noFill/>
            <a:ln w="19050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6181" name="Group 26"/>
            <p:cNvGrpSpPr>
              <a:grpSpLocks/>
            </p:cNvGrpSpPr>
            <p:nvPr/>
          </p:nvGrpSpPr>
          <p:grpSpPr bwMode="auto">
            <a:xfrm>
              <a:off x="17" y="-337"/>
              <a:ext cx="1097" cy="1402"/>
              <a:chOff x="0" y="-377"/>
              <a:chExt cx="1208" cy="1544"/>
            </a:xfrm>
          </p:grpSpPr>
          <p:sp>
            <p:nvSpPr>
              <p:cNvPr id="6185" name="Arc 27"/>
              <p:cNvSpPr>
                <a:spLocks/>
              </p:cNvSpPr>
              <p:nvPr/>
            </p:nvSpPr>
            <p:spPr bwMode="auto">
              <a:xfrm rot="2525349">
                <a:off x="85" y="-232"/>
                <a:ext cx="1047" cy="1280"/>
              </a:xfrm>
              <a:custGeom>
                <a:avLst/>
                <a:gdLst>
                  <a:gd name="T0" fmla="*/ 0 w 43200"/>
                  <a:gd name="T1" fmla="*/ 0 h 43200"/>
                  <a:gd name="T2" fmla="*/ 0 w 43200"/>
                  <a:gd name="T3" fmla="*/ 0 h 43200"/>
                  <a:gd name="T4" fmla="*/ 0 w 43200"/>
                  <a:gd name="T5" fmla="*/ 0 h 43200"/>
                  <a:gd name="T6" fmla="*/ 0 60000 65536"/>
                  <a:gd name="T7" fmla="*/ 0 60000 65536"/>
                  <a:gd name="T8" fmla="*/ 0 60000 65536"/>
                  <a:gd name="T9" fmla="*/ 0 w 43200"/>
                  <a:gd name="T10" fmla="*/ 0 h 43200"/>
                  <a:gd name="T11" fmla="*/ 43200 w 43200"/>
                  <a:gd name="T12" fmla="*/ 43200 h 432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43200" h="43200" fill="none" extrusionOk="0">
                    <a:moveTo>
                      <a:pt x="31119" y="2211"/>
                    </a:moveTo>
                    <a:cubicBezTo>
                      <a:pt x="38514" y="5841"/>
                      <a:pt x="43200" y="13362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2524" y="-1"/>
                      <a:pt x="23448" y="59"/>
                      <a:pt x="24365" y="177"/>
                    </a:cubicBezTo>
                  </a:path>
                  <a:path w="43200" h="43200" stroke="0" extrusionOk="0">
                    <a:moveTo>
                      <a:pt x="31119" y="2211"/>
                    </a:moveTo>
                    <a:cubicBezTo>
                      <a:pt x="38514" y="5841"/>
                      <a:pt x="43200" y="13362"/>
                      <a:pt x="43200" y="21600"/>
                    </a:cubicBezTo>
                    <a:cubicBezTo>
                      <a:pt x="43200" y="33529"/>
                      <a:pt x="33529" y="43200"/>
                      <a:pt x="21600" y="43200"/>
                    </a:cubicBezTo>
                    <a:cubicBezTo>
                      <a:pt x="9670" y="43200"/>
                      <a:pt x="0" y="33529"/>
                      <a:pt x="0" y="21600"/>
                    </a:cubicBezTo>
                    <a:cubicBezTo>
                      <a:pt x="0" y="9670"/>
                      <a:pt x="9670" y="0"/>
                      <a:pt x="21600" y="0"/>
                    </a:cubicBezTo>
                    <a:cubicBezTo>
                      <a:pt x="22524" y="-1"/>
                      <a:pt x="23448" y="59"/>
                      <a:pt x="24365" y="177"/>
                    </a:cubicBezTo>
                    <a:lnTo>
                      <a:pt x="21600" y="2160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85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pic>
            <p:nvPicPr>
              <p:cNvPr id="6186" name="Picture 28" descr="j0395941%5b1%5d"/>
              <p:cNvPicPr>
                <a:picLocks noChangeAspect="1" noChangeArrowheads="1"/>
              </p:cNvPicPr>
              <p:nvPr/>
            </p:nvPicPr>
            <p:blipFill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lum bright="-6000" contrast="-18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044" cy="8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87" name="Arc 29"/>
              <p:cNvSpPr>
                <a:spLocks/>
              </p:cNvSpPr>
              <p:nvPr/>
            </p:nvSpPr>
            <p:spPr bwMode="auto">
              <a:xfrm rot="2525349">
                <a:off x="148" y="-377"/>
                <a:ext cx="1060" cy="1544"/>
              </a:xfrm>
              <a:custGeom>
                <a:avLst/>
                <a:gdLst>
                  <a:gd name="T0" fmla="*/ 0 w 21600"/>
                  <a:gd name="T1" fmla="*/ 0 h 35286"/>
                  <a:gd name="T2" fmla="*/ 0 w 21600"/>
                  <a:gd name="T3" fmla="*/ 0 h 35286"/>
                  <a:gd name="T4" fmla="*/ 0 w 21600"/>
                  <a:gd name="T5" fmla="*/ 0 h 35286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5286"/>
                  <a:gd name="T11" fmla="*/ 21600 w 21600"/>
                  <a:gd name="T12" fmla="*/ 35286 h 3528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5286" fill="none" extrusionOk="0">
                    <a:moveTo>
                      <a:pt x="16053" y="0"/>
                    </a:moveTo>
                    <a:cubicBezTo>
                      <a:pt x="19624" y="3966"/>
                      <a:pt x="21600" y="9114"/>
                      <a:pt x="21600" y="14451"/>
                    </a:cubicBezTo>
                    <a:cubicBezTo>
                      <a:pt x="21600" y="24186"/>
                      <a:pt x="15087" y="32719"/>
                      <a:pt x="5696" y="35286"/>
                    </a:cubicBezTo>
                  </a:path>
                  <a:path w="21600" h="35286" stroke="0" extrusionOk="0">
                    <a:moveTo>
                      <a:pt x="16053" y="0"/>
                    </a:moveTo>
                    <a:cubicBezTo>
                      <a:pt x="19624" y="3966"/>
                      <a:pt x="21600" y="9114"/>
                      <a:pt x="21600" y="14451"/>
                    </a:cubicBezTo>
                    <a:cubicBezTo>
                      <a:pt x="21600" y="24186"/>
                      <a:pt x="15087" y="32719"/>
                      <a:pt x="5696" y="35286"/>
                    </a:cubicBezTo>
                    <a:lnTo>
                      <a:pt x="0" y="14451"/>
                    </a:lnTo>
                    <a:close/>
                  </a:path>
                </a:pathLst>
              </a:cu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  <p:sp>
            <p:nvSpPr>
              <p:cNvPr id="6188" name="Arc 30"/>
              <p:cNvSpPr>
                <a:spLocks/>
              </p:cNvSpPr>
              <p:nvPr/>
            </p:nvSpPr>
            <p:spPr bwMode="auto">
              <a:xfrm rot="2525349">
                <a:off x="279" y="-283"/>
                <a:ext cx="879" cy="1446"/>
              </a:xfrm>
              <a:custGeom>
                <a:avLst/>
                <a:gdLst>
                  <a:gd name="T0" fmla="*/ 0 w 21600"/>
                  <a:gd name="T1" fmla="*/ 0 h 37724"/>
                  <a:gd name="T2" fmla="*/ 0 w 21600"/>
                  <a:gd name="T3" fmla="*/ 0 h 37724"/>
                  <a:gd name="T4" fmla="*/ 0 w 21600"/>
                  <a:gd name="T5" fmla="*/ 0 h 37724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37724"/>
                  <a:gd name="T11" fmla="*/ 21600 w 21600"/>
                  <a:gd name="T12" fmla="*/ 37724 h 3772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37724" fill="none" extrusionOk="0">
                    <a:moveTo>
                      <a:pt x="14172" y="0"/>
                    </a:moveTo>
                    <a:cubicBezTo>
                      <a:pt x="18890" y="4102"/>
                      <a:pt x="21600" y="10047"/>
                      <a:pt x="21600" y="16300"/>
                    </a:cubicBezTo>
                    <a:cubicBezTo>
                      <a:pt x="21600" y="27166"/>
                      <a:pt x="13527" y="36341"/>
                      <a:pt x="2749" y="37724"/>
                    </a:cubicBezTo>
                  </a:path>
                  <a:path w="21600" h="37724" stroke="0" extrusionOk="0">
                    <a:moveTo>
                      <a:pt x="14172" y="0"/>
                    </a:moveTo>
                    <a:cubicBezTo>
                      <a:pt x="18890" y="4102"/>
                      <a:pt x="21600" y="10047"/>
                      <a:pt x="21600" y="16300"/>
                    </a:cubicBezTo>
                    <a:cubicBezTo>
                      <a:pt x="21600" y="27166"/>
                      <a:pt x="13527" y="36341"/>
                      <a:pt x="2749" y="37724"/>
                    </a:cubicBezTo>
                    <a:lnTo>
                      <a:pt x="0" y="16300"/>
                    </a:lnTo>
                    <a:close/>
                  </a:path>
                </a:pathLst>
              </a:custGeom>
              <a:noFill/>
              <a:ln w="19050">
                <a:solidFill>
                  <a:srgbClr val="99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ru-RU"/>
              </a:p>
            </p:txBody>
          </p:sp>
        </p:grpSp>
        <p:sp>
          <p:nvSpPr>
            <p:cNvPr id="55329" name="Oval 33"/>
            <p:cNvSpPr>
              <a:spLocks noChangeArrowheads="1"/>
            </p:cNvSpPr>
            <p:nvPr/>
          </p:nvSpPr>
          <p:spPr bwMode="auto">
            <a:xfrm>
              <a:off x="4920" y="4081"/>
              <a:ext cx="316" cy="219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outerShdw dist="12700" dir="5400000" algn="ctr" rotWithShape="0">
                <a:schemeClr val="hlink">
                  <a:alpha val="50000"/>
                </a:schemeClr>
              </a:outerShdw>
            </a:effectLst>
          </p:spPr>
          <p:txBody>
            <a:bodyPr wrap="none" anchor="ctr"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83" name="Line 35"/>
            <p:cNvSpPr>
              <a:spLocks noChangeShapeType="1"/>
            </p:cNvSpPr>
            <p:nvPr/>
          </p:nvSpPr>
          <p:spPr bwMode="auto">
            <a:xfrm flipV="1">
              <a:off x="1066" y="424"/>
              <a:ext cx="4694" cy="0"/>
            </a:xfrm>
            <a:prstGeom prst="line">
              <a:avLst/>
            </a:prstGeom>
            <a:noFill/>
            <a:ln w="19050">
              <a:solidFill>
                <a:srgbClr val="99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184" name="Line 36"/>
            <p:cNvSpPr>
              <a:spLocks noChangeShapeType="1"/>
            </p:cNvSpPr>
            <p:nvPr/>
          </p:nvSpPr>
          <p:spPr bwMode="auto">
            <a:xfrm>
              <a:off x="1066" y="391"/>
              <a:ext cx="4694" cy="0"/>
            </a:xfrm>
            <a:prstGeom prst="line">
              <a:avLst/>
            </a:prstGeom>
            <a:noFill/>
            <a:ln w="19050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</p:grpSp>
      <p:sp>
        <p:nvSpPr>
          <p:cNvPr id="31747" name="Rectangle 3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811588" y="692150"/>
            <a:ext cx="1641475" cy="301625"/>
          </a:xfrm>
          <a:prstGeom prst="rect">
            <a:avLst/>
          </a:prstGeom>
          <a:gradFill rotWithShape="0">
            <a:gsLst>
              <a:gs pos="0">
                <a:srgbClr val="95B3D7"/>
              </a:gs>
              <a:gs pos="50000">
                <a:srgbClr val="DBE5F1"/>
              </a:gs>
              <a:gs pos="100000">
                <a:srgbClr val="95B3D7"/>
              </a:gs>
            </a:gsLst>
            <a:lin ang="189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100" b="1" dirty="0"/>
              <a:t>ИНФОРМАТИКА</a:t>
            </a:r>
            <a:endParaRPr lang="ru-RU" dirty="0"/>
          </a:p>
        </p:txBody>
      </p:sp>
      <p:sp>
        <p:nvSpPr>
          <p:cNvPr id="31748" name="Rectangle 4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1363663" y="1377950"/>
            <a:ext cx="1641475" cy="301625"/>
          </a:xfrm>
          <a:prstGeom prst="rect">
            <a:avLst/>
          </a:prstGeom>
          <a:gradFill rotWithShape="0">
            <a:gsLst>
              <a:gs pos="0">
                <a:srgbClr val="95B3D7"/>
              </a:gs>
              <a:gs pos="50000">
                <a:srgbClr val="DBE5F1"/>
              </a:gs>
              <a:gs pos="100000">
                <a:srgbClr val="95B3D7"/>
              </a:gs>
            </a:gsLst>
            <a:lin ang="189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100" b="1" dirty="0"/>
              <a:t>Теоретические темы</a:t>
            </a:r>
            <a:endParaRPr lang="ru-RU" dirty="0"/>
          </a:p>
        </p:txBody>
      </p:sp>
      <p:sp>
        <p:nvSpPr>
          <p:cNvPr id="31749" name="Rectangle 5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6334125" y="1377950"/>
            <a:ext cx="1643063" cy="301625"/>
          </a:xfrm>
          <a:prstGeom prst="rect">
            <a:avLst/>
          </a:prstGeom>
          <a:gradFill rotWithShape="0">
            <a:gsLst>
              <a:gs pos="0">
                <a:srgbClr val="95B3D7"/>
              </a:gs>
              <a:gs pos="50000">
                <a:srgbClr val="DBE5F1"/>
              </a:gs>
              <a:gs pos="100000">
                <a:srgbClr val="95B3D7"/>
              </a:gs>
            </a:gsLst>
            <a:lin ang="18900000" scaled="1"/>
          </a:gradFill>
          <a:ln w="12700">
            <a:solidFill>
              <a:srgbClr val="95B3D7"/>
            </a:solidFill>
            <a:miter lim="800000"/>
            <a:headEnd/>
            <a:tailEnd/>
          </a:ln>
          <a:effectLst>
            <a:outerShdw dist="28398" dir="3806097" algn="ctr" rotWithShape="0">
              <a:srgbClr val="243F60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100" b="1"/>
              <a:t>Практические темы</a:t>
            </a:r>
            <a:endParaRPr lang="ru-RU"/>
          </a:p>
        </p:txBody>
      </p:sp>
      <p:sp>
        <p:nvSpPr>
          <p:cNvPr id="31750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328613" y="2114550"/>
            <a:ext cx="1643062" cy="377825"/>
          </a:xfrm>
          <a:prstGeom prst="rect">
            <a:avLst/>
          </a:prstGeom>
          <a:gradFill rotWithShape="0">
            <a:gsLst>
              <a:gs pos="0">
                <a:srgbClr val="D99594"/>
              </a:gs>
              <a:gs pos="50000">
                <a:srgbClr val="F2DBDB"/>
              </a:gs>
              <a:gs pos="100000">
                <a:srgbClr val="D99594"/>
              </a:gs>
            </a:gsLst>
            <a:lin ang="189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100" b="1" dirty="0"/>
              <a:t>Фундаментальные темы</a:t>
            </a:r>
            <a:endParaRPr lang="ru-RU" dirty="0"/>
          </a:p>
        </p:txBody>
      </p:sp>
      <p:sp>
        <p:nvSpPr>
          <p:cNvPr id="31751" name="Rectangle 7"/>
          <p:cNvSpPr>
            <a:spLocks noChangeArrowheads="1"/>
          </p:cNvSpPr>
          <p:nvPr/>
        </p:nvSpPr>
        <p:spPr bwMode="auto">
          <a:xfrm>
            <a:off x="2328863" y="2114550"/>
            <a:ext cx="1641475" cy="301625"/>
          </a:xfrm>
          <a:prstGeom prst="rect">
            <a:avLst/>
          </a:prstGeom>
          <a:gradFill rotWithShape="0">
            <a:gsLst>
              <a:gs pos="0">
                <a:srgbClr val="D99594"/>
              </a:gs>
              <a:gs pos="50000">
                <a:srgbClr val="F2DBDB"/>
              </a:gs>
              <a:gs pos="100000">
                <a:srgbClr val="D99594"/>
              </a:gs>
            </a:gsLst>
            <a:lin ang="189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100" b="1"/>
              <a:t>Инновационные темы</a:t>
            </a:r>
            <a:endParaRPr lang="ru-RU"/>
          </a:p>
        </p:txBody>
      </p:sp>
      <p:sp>
        <p:nvSpPr>
          <p:cNvPr id="31752" name="Rectangle 8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991100" y="2114550"/>
            <a:ext cx="1641475" cy="488950"/>
          </a:xfrm>
          <a:prstGeom prst="rect">
            <a:avLst/>
          </a:prstGeom>
          <a:gradFill rotWithShape="0">
            <a:gsLst>
              <a:gs pos="0">
                <a:srgbClr val="D99594"/>
              </a:gs>
              <a:gs pos="50000">
                <a:srgbClr val="F2DBDB"/>
              </a:gs>
              <a:gs pos="100000">
                <a:srgbClr val="D99594"/>
              </a:gs>
            </a:gsLst>
            <a:lin ang="189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100" b="1"/>
              <a:t>Программирование (ЯП, роботохника)</a:t>
            </a:r>
            <a:endParaRPr lang="ru-RU"/>
          </a:p>
        </p:txBody>
      </p:sp>
      <p:sp>
        <p:nvSpPr>
          <p:cNvPr id="31753" name="Rectangle 9"/>
          <p:cNvSpPr>
            <a:spLocks noChangeArrowheads="1"/>
          </p:cNvSpPr>
          <p:nvPr/>
        </p:nvSpPr>
        <p:spPr bwMode="auto">
          <a:xfrm>
            <a:off x="7423150" y="2079625"/>
            <a:ext cx="1643063" cy="319088"/>
          </a:xfrm>
          <a:prstGeom prst="rect">
            <a:avLst/>
          </a:prstGeom>
          <a:gradFill rotWithShape="0">
            <a:gsLst>
              <a:gs pos="0">
                <a:srgbClr val="D99594"/>
              </a:gs>
              <a:gs pos="50000">
                <a:srgbClr val="F2DBDB"/>
              </a:gs>
              <a:gs pos="100000">
                <a:srgbClr val="D99594"/>
              </a:gs>
            </a:gsLst>
            <a:lin ang="18900000" scaled="1"/>
          </a:gradFill>
          <a:ln w="12700">
            <a:solidFill>
              <a:srgbClr val="D99594"/>
            </a:solidFill>
            <a:miter lim="800000"/>
            <a:headEnd/>
            <a:tailEnd/>
          </a:ln>
          <a:effectLst>
            <a:outerShdw dist="28398" dir="3806097" algn="ctr" rotWithShape="0">
              <a:srgbClr val="622423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100" b="1"/>
              <a:t>ИКТ</a:t>
            </a:r>
            <a:endParaRPr lang="ru-RU"/>
          </a:p>
        </p:txBody>
      </p:sp>
      <p:sp>
        <p:nvSpPr>
          <p:cNvPr id="31754" name="Rectangle 10"/>
          <p:cNvSpPr>
            <a:spLocks noChangeArrowheads="1"/>
          </p:cNvSpPr>
          <p:nvPr/>
        </p:nvSpPr>
        <p:spPr bwMode="auto">
          <a:xfrm>
            <a:off x="3970338" y="2870200"/>
            <a:ext cx="1223962" cy="41433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100" b="1" dirty="0"/>
              <a:t>Начальный </a:t>
            </a:r>
            <a:r>
              <a:rPr lang="ru-RU" sz="1100" b="1" dirty="0" err="1"/>
              <a:t>ур</a:t>
            </a:r>
            <a:r>
              <a:rPr lang="ru-RU" sz="1100" b="1" dirty="0"/>
              <a:t>.</a:t>
            </a:r>
            <a:endParaRPr lang="ru-RU" dirty="0"/>
          </a:p>
        </p:txBody>
      </p:sp>
      <p:sp>
        <p:nvSpPr>
          <p:cNvPr id="31755" name="Rectangle 11"/>
          <p:cNvSpPr>
            <a:spLocks noChangeArrowheads="1"/>
          </p:cNvSpPr>
          <p:nvPr/>
        </p:nvSpPr>
        <p:spPr bwMode="auto">
          <a:xfrm>
            <a:off x="5254625" y="2870200"/>
            <a:ext cx="1223963" cy="41433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100" b="1" dirty="0"/>
              <a:t>Средний </a:t>
            </a:r>
            <a:r>
              <a:rPr lang="ru-RU" sz="1100" b="1" dirty="0" err="1"/>
              <a:t>ур</a:t>
            </a:r>
            <a:r>
              <a:rPr lang="ru-RU" sz="1100" b="1" dirty="0"/>
              <a:t>.</a:t>
            </a:r>
            <a:endParaRPr lang="ru-RU" dirty="0"/>
          </a:p>
        </p:txBody>
      </p:sp>
      <p:sp>
        <p:nvSpPr>
          <p:cNvPr id="31756" name="Rectangle 12"/>
          <p:cNvSpPr>
            <a:spLocks noChangeArrowheads="1"/>
          </p:cNvSpPr>
          <p:nvPr/>
        </p:nvSpPr>
        <p:spPr bwMode="auto">
          <a:xfrm>
            <a:off x="6524625" y="2870200"/>
            <a:ext cx="1223963" cy="41433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100" b="1" dirty="0"/>
              <a:t>Продвинутый </a:t>
            </a:r>
            <a:r>
              <a:rPr lang="ru-RU" sz="1100" b="1" dirty="0" err="1"/>
              <a:t>ур</a:t>
            </a:r>
            <a:r>
              <a:rPr lang="ru-RU" sz="1100" b="1" dirty="0"/>
              <a:t>.</a:t>
            </a:r>
            <a:endParaRPr lang="ru-RU" dirty="0"/>
          </a:p>
        </p:txBody>
      </p:sp>
      <p:cxnSp>
        <p:nvCxnSpPr>
          <p:cNvPr id="6159" name="AutoShape 13"/>
          <p:cNvCxnSpPr>
            <a:cxnSpLocks noChangeShapeType="1"/>
          </p:cNvCxnSpPr>
          <p:nvPr/>
        </p:nvCxnSpPr>
        <p:spPr bwMode="auto">
          <a:xfrm flipH="1">
            <a:off x="2146300" y="993775"/>
            <a:ext cx="2493963" cy="3841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0" name="AutoShape 14"/>
          <p:cNvCxnSpPr>
            <a:cxnSpLocks noChangeShapeType="1"/>
          </p:cNvCxnSpPr>
          <p:nvPr/>
        </p:nvCxnSpPr>
        <p:spPr bwMode="auto">
          <a:xfrm>
            <a:off x="4640263" y="993775"/>
            <a:ext cx="2546350" cy="3841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1" name="AutoShape 15"/>
          <p:cNvCxnSpPr>
            <a:cxnSpLocks noChangeShapeType="1"/>
          </p:cNvCxnSpPr>
          <p:nvPr/>
        </p:nvCxnSpPr>
        <p:spPr bwMode="auto">
          <a:xfrm flipH="1">
            <a:off x="1135063" y="1679575"/>
            <a:ext cx="1063625" cy="434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2" name="AutoShape 16"/>
          <p:cNvCxnSpPr>
            <a:cxnSpLocks noChangeShapeType="1"/>
          </p:cNvCxnSpPr>
          <p:nvPr/>
        </p:nvCxnSpPr>
        <p:spPr bwMode="auto">
          <a:xfrm>
            <a:off x="2198688" y="1679575"/>
            <a:ext cx="950912" cy="434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3" name="AutoShape 17"/>
          <p:cNvCxnSpPr>
            <a:cxnSpLocks noChangeShapeType="1"/>
          </p:cNvCxnSpPr>
          <p:nvPr/>
        </p:nvCxnSpPr>
        <p:spPr bwMode="auto">
          <a:xfrm flipH="1">
            <a:off x="5848350" y="1679575"/>
            <a:ext cx="1284288" cy="43497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4" name="AutoShape 18"/>
          <p:cNvCxnSpPr>
            <a:cxnSpLocks noChangeShapeType="1"/>
          </p:cNvCxnSpPr>
          <p:nvPr/>
        </p:nvCxnSpPr>
        <p:spPr bwMode="auto">
          <a:xfrm>
            <a:off x="7132638" y="1679575"/>
            <a:ext cx="1163637" cy="40005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5" name="AutoShape 19"/>
          <p:cNvCxnSpPr>
            <a:cxnSpLocks noChangeShapeType="1"/>
          </p:cNvCxnSpPr>
          <p:nvPr/>
        </p:nvCxnSpPr>
        <p:spPr bwMode="auto">
          <a:xfrm flipH="1">
            <a:off x="4640263" y="2603500"/>
            <a:ext cx="1208087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6" name="AutoShape 20"/>
          <p:cNvCxnSpPr>
            <a:cxnSpLocks noChangeShapeType="1"/>
          </p:cNvCxnSpPr>
          <p:nvPr/>
        </p:nvCxnSpPr>
        <p:spPr bwMode="auto">
          <a:xfrm>
            <a:off x="5848350" y="2603500"/>
            <a:ext cx="1338263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67" name="AutoShape 21"/>
          <p:cNvCxnSpPr>
            <a:cxnSpLocks noChangeShapeType="1"/>
          </p:cNvCxnSpPr>
          <p:nvPr/>
        </p:nvCxnSpPr>
        <p:spPr bwMode="auto">
          <a:xfrm>
            <a:off x="5848350" y="2603500"/>
            <a:ext cx="0" cy="26670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1766" name="Rectangle 22"/>
          <p:cNvSpPr>
            <a:spLocks noChangeArrowheads="1"/>
          </p:cNvSpPr>
          <p:nvPr/>
        </p:nvSpPr>
        <p:spPr bwMode="auto">
          <a:xfrm>
            <a:off x="7842250" y="2870200"/>
            <a:ext cx="1223963" cy="1030288"/>
          </a:xfrm>
          <a:prstGeom prst="rect">
            <a:avLst/>
          </a:prstGeom>
          <a:gradFill rotWithShape="0">
            <a:gsLst>
              <a:gs pos="0">
                <a:srgbClr val="C2D69B"/>
              </a:gs>
              <a:gs pos="50000">
                <a:srgbClr val="EAF1DD"/>
              </a:gs>
              <a:gs pos="100000">
                <a:srgbClr val="C2D69B"/>
              </a:gs>
            </a:gsLst>
            <a:lin ang="18900000" scaled="1"/>
          </a:gradFill>
          <a:ln w="12700">
            <a:solidFill>
              <a:srgbClr val="C2D69B"/>
            </a:solidFill>
            <a:miter lim="800000"/>
            <a:headEnd/>
            <a:tailEnd/>
          </a:ln>
          <a:effectLst>
            <a:outerShdw dist="28398" dir="3806097" algn="ctr" rotWithShape="0">
              <a:srgbClr val="4E6128">
                <a:alpha val="50000"/>
              </a:srgbClr>
            </a:outerShdw>
          </a:effectLst>
        </p:spPr>
        <p:txBody>
          <a:bodyPr/>
          <a:lstStyle/>
          <a:p>
            <a:pPr algn="ctr">
              <a:spcAft>
                <a:spcPts val="1000"/>
              </a:spcAft>
              <a:defRPr/>
            </a:pPr>
            <a:r>
              <a:rPr lang="ru-RU" sz="1100" b="1" dirty="0"/>
              <a:t>Новые технологии: графика, видео, моделирование, ЭТ и пр.</a:t>
            </a:r>
            <a:endParaRPr lang="ru-RU" dirty="0"/>
          </a:p>
        </p:txBody>
      </p:sp>
      <p:cxnSp>
        <p:nvCxnSpPr>
          <p:cNvPr id="6169" name="AutoShape 23"/>
          <p:cNvCxnSpPr>
            <a:cxnSpLocks noChangeShapeType="1"/>
          </p:cNvCxnSpPr>
          <p:nvPr/>
        </p:nvCxnSpPr>
        <p:spPr bwMode="auto">
          <a:xfrm>
            <a:off x="8296275" y="2416175"/>
            <a:ext cx="0" cy="45402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170" name="Rectangle 24"/>
          <p:cNvSpPr>
            <a:spLocks noChangeArrowheads="1"/>
          </p:cNvSpPr>
          <p:nvPr/>
        </p:nvSpPr>
        <p:spPr bwMode="auto">
          <a:xfrm>
            <a:off x="238125" y="2568575"/>
            <a:ext cx="1824038" cy="2300288"/>
          </a:xfrm>
          <a:prstGeom prst="rect">
            <a:avLst/>
          </a:prstGeom>
          <a:solidFill>
            <a:srgbClr val="FFFFFF"/>
          </a:solidFill>
          <a:ln w="1905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ru-RU" sz="1100"/>
              <a:t>- Системы счисления</a:t>
            </a:r>
          </a:p>
          <a:p>
            <a:pPr eaLnBrk="1" hangingPunct="1">
              <a:spcAft>
                <a:spcPts val="1000"/>
              </a:spcAft>
            </a:pPr>
            <a:r>
              <a:rPr lang="ru-RU" sz="1100"/>
              <a:t>- Кодирование информации</a:t>
            </a:r>
          </a:p>
          <a:p>
            <a:pPr eaLnBrk="1" hangingPunct="1">
              <a:spcAft>
                <a:spcPts val="1000"/>
              </a:spcAft>
            </a:pPr>
            <a:r>
              <a:rPr lang="ru-RU" sz="1100"/>
              <a:t>- Измерение И.</a:t>
            </a:r>
          </a:p>
          <a:p>
            <a:pPr eaLnBrk="1" hangingPunct="1">
              <a:spcAft>
                <a:spcPts val="1000"/>
              </a:spcAft>
            </a:pPr>
            <a:r>
              <a:rPr lang="ru-RU" sz="1100"/>
              <a:t>- История развития ЭВМ</a:t>
            </a:r>
          </a:p>
          <a:p>
            <a:pPr eaLnBrk="1" hangingPunct="1">
              <a:spcAft>
                <a:spcPts val="1000"/>
              </a:spcAft>
            </a:pPr>
            <a:r>
              <a:rPr lang="ru-RU" sz="1100"/>
              <a:t>- Алгоритмы сжатия</a:t>
            </a:r>
          </a:p>
          <a:p>
            <a:pPr eaLnBrk="1" hangingPunct="1">
              <a:spcAft>
                <a:spcPts val="1000"/>
              </a:spcAft>
            </a:pPr>
            <a:r>
              <a:rPr lang="ru-RU" sz="1100"/>
              <a:t>- Исторические личности, повлиявшие на развитие ВТ</a:t>
            </a:r>
            <a:endParaRPr lang="ru-RU"/>
          </a:p>
        </p:txBody>
      </p:sp>
      <p:sp>
        <p:nvSpPr>
          <p:cNvPr id="6171" name="Rectangle 25"/>
          <p:cNvSpPr>
            <a:spLocks noChangeArrowheads="1"/>
          </p:cNvSpPr>
          <p:nvPr/>
        </p:nvSpPr>
        <p:spPr bwMode="auto">
          <a:xfrm>
            <a:off x="2076450" y="2568575"/>
            <a:ext cx="1824038" cy="2300288"/>
          </a:xfrm>
          <a:prstGeom prst="rect">
            <a:avLst/>
          </a:prstGeom>
          <a:solidFill>
            <a:srgbClr val="FFFFFF"/>
          </a:solidFill>
          <a:ln w="1905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1000"/>
              </a:spcAft>
            </a:pPr>
            <a:r>
              <a:rPr lang="ru-RU" sz="1100"/>
              <a:t>- Супер ПК</a:t>
            </a:r>
          </a:p>
          <a:p>
            <a:pPr eaLnBrk="1" hangingPunct="1">
              <a:spcAft>
                <a:spcPts val="1000"/>
              </a:spcAft>
            </a:pPr>
            <a:r>
              <a:rPr lang="ru-RU" sz="1100"/>
              <a:t>- Компьютеры будущего</a:t>
            </a:r>
          </a:p>
          <a:p>
            <a:pPr eaLnBrk="1" hangingPunct="1">
              <a:spcAft>
                <a:spcPts val="1000"/>
              </a:spcAft>
            </a:pPr>
            <a:r>
              <a:rPr lang="ru-RU" sz="1100"/>
              <a:t>- Искусственный интеллект</a:t>
            </a:r>
          </a:p>
          <a:p>
            <a:pPr eaLnBrk="1" hangingPunct="1">
              <a:spcAft>
                <a:spcPts val="1000"/>
              </a:spcAft>
            </a:pPr>
            <a:r>
              <a:rPr lang="ru-RU" sz="1100"/>
              <a:t>- Системы защиты</a:t>
            </a:r>
          </a:p>
          <a:p>
            <a:pPr eaLnBrk="1" hangingPunct="1">
              <a:spcAft>
                <a:spcPts val="1000"/>
              </a:spcAft>
            </a:pPr>
            <a:r>
              <a:rPr lang="ru-RU" sz="1100"/>
              <a:t>- Современные компьютерные технологии в жизни людей с ОВЗ </a:t>
            </a:r>
            <a:endParaRPr lang="ru-RU"/>
          </a:p>
        </p:txBody>
      </p:sp>
      <p:sp>
        <p:nvSpPr>
          <p:cNvPr id="6172" name="Rectangle 26"/>
          <p:cNvSpPr>
            <a:spLocks noChangeArrowheads="1"/>
          </p:cNvSpPr>
          <p:nvPr/>
        </p:nvSpPr>
        <p:spPr bwMode="auto">
          <a:xfrm>
            <a:off x="3948113" y="3406775"/>
            <a:ext cx="1270000" cy="2398713"/>
          </a:xfrm>
          <a:prstGeom prst="rect">
            <a:avLst/>
          </a:prstGeom>
          <a:solidFill>
            <a:srgbClr val="FFFFFF"/>
          </a:solidFill>
          <a:ln w="1905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sz="1100"/>
              <a:t>- Создание программ для робота Лего.</a:t>
            </a:r>
          </a:p>
          <a:p>
            <a:pPr eaLnBrk="1" hangingPunct="1">
              <a:spcAft>
                <a:spcPts val="600"/>
              </a:spcAft>
            </a:pPr>
            <a:r>
              <a:rPr lang="ru-RU" sz="1100"/>
              <a:t>- Графические средства ABCPascal. Создание статистических изображений.</a:t>
            </a:r>
          </a:p>
          <a:p>
            <a:pPr eaLnBrk="1" hangingPunct="1">
              <a:spcAft>
                <a:spcPts val="600"/>
              </a:spcAft>
            </a:pPr>
            <a:r>
              <a:rPr lang="ru-RU" sz="1100"/>
              <a:t>- Язык гиперразметки </a:t>
            </a:r>
            <a:r>
              <a:rPr lang="en-US" sz="1100"/>
              <a:t>HTML</a:t>
            </a:r>
            <a:endParaRPr lang="ru-RU"/>
          </a:p>
        </p:txBody>
      </p:sp>
      <p:sp>
        <p:nvSpPr>
          <p:cNvPr id="6173" name="Rectangle 27"/>
          <p:cNvSpPr>
            <a:spLocks noChangeArrowheads="1"/>
          </p:cNvSpPr>
          <p:nvPr/>
        </p:nvSpPr>
        <p:spPr bwMode="auto">
          <a:xfrm>
            <a:off x="5219700" y="3406775"/>
            <a:ext cx="1368425" cy="2901950"/>
          </a:xfrm>
          <a:prstGeom prst="rect">
            <a:avLst/>
          </a:prstGeom>
          <a:solidFill>
            <a:srgbClr val="FFFFFF"/>
          </a:solidFill>
          <a:ln w="1905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sz="1100"/>
              <a:t>- Процедуры и функции</a:t>
            </a:r>
          </a:p>
          <a:p>
            <a:pPr eaLnBrk="1" hangingPunct="1">
              <a:spcAft>
                <a:spcPts val="600"/>
              </a:spcAft>
            </a:pPr>
            <a:r>
              <a:rPr lang="ru-RU" sz="1100"/>
              <a:t>- Рекурсия</a:t>
            </a:r>
          </a:p>
          <a:p>
            <a:pPr eaLnBrk="1" hangingPunct="1">
              <a:spcAft>
                <a:spcPts val="600"/>
              </a:spcAft>
            </a:pPr>
            <a:r>
              <a:rPr lang="ru-RU" sz="1100"/>
              <a:t>- Язык гиперразметки </a:t>
            </a:r>
            <a:r>
              <a:rPr lang="en-US" sz="1100"/>
              <a:t>HTML</a:t>
            </a:r>
            <a:r>
              <a:rPr lang="ru-RU" sz="1100"/>
              <a:t> 5.0. Использование графических тегов.</a:t>
            </a:r>
          </a:p>
          <a:p>
            <a:pPr eaLnBrk="1" hangingPunct="1">
              <a:spcAft>
                <a:spcPts val="600"/>
              </a:spcAft>
            </a:pPr>
            <a:r>
              <a:rPr lang="ru-RU" sz="1100"/>
              <a:t>- Графические средства ABCPascal. Создание анимации.</a:t>
            </a:r>
          </a:p>
          <a:p>
            <a:pPr eaLnBrk="1" hangingPunct="1">
              <a:spcAft>
                <a:spcPts val="600"/>
              </a:spcAft>
            </a:pPr>
            <a:r>
              <a:rPr lang="ru-RU" sz="1100"/>
              <a:t>- Объектно-ориентированное программирование</a:t>
            </a:r>
            <a:endParaRPr lang="ru-RU"/>
          </a:p>
        </p:txBody>
      </p:sp>
      <p:sp>
        <p:nvSpPr>
          <p:cNvPr id="6174" name="Rectangle 28"/>
          <p:cNvSpPr>
            <a:spLocks noChangeArrowheads="1"/>
          </p:cNvSpPr>
          <p:nvPr/>
        </p:nvSpPr>
        <p:spPr bwMode="auto">
          <a:xfrm>
            <a:off x="6569075" y="3406775"/>
            <a:ext cx="1273175" cy="2470150"/>
          </a:xfrm>
          <a:prstGeom prst="rect">
            <a:avLst/>
          </a:prstGeom>
          <a:solidFill>
            <a:srgbClr val="FFFFFF"/>
          </a:solidFill>
          <a:ln w="1905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Aft>
                <a:spcPts val="600"/>
              </a:spcAft>
            </a:pPr>
            <a:r>
              <a:rPr lang="ru-RU" sz="1100"/>
              <a:t>- Динамическое программирование</a:t>
            </a:r>
          </a:p>
          <a:p>
            <a:pPr eaLnBrk="1" hangingPunct="1">
              <a:spcAft>
                <a:spcPts val="600"/>
              </a:spcAft>
            </a:pPr>
            <a:r>
              <a:rPr lang="ru-RU" sz="1100"/>
              <a:t>- Бинарный поиск</a:t>
            </a:r>
          </a:p>
          <a:p>
            <a:pPr eaLnBrk="1" hangingPunct="1">
              <a:spcAft>
                <a:spcPts val="600"/>
              </a:spcAft>
            </a:pPr>
            <a:r>
              <a:rPr lang="ru-RU" sz="1100"/>
              <a:t>- Динамическое программирование</a:t>
            </a:r>
          </a:p>
          <a:p>
            <a:pPr eaLnBrk="1" hangingPunct="1">
              <a:spcAft>
                <a:spcPts val="600"/>
              </a:spcAft>
            </a:pPr>
            <a:r>
              <a:rPr lang="ru-RU" sz="1100"/>
              <a:t>- Создание сайтов с использованием php</a:t>
            </a:r>
            <a:r>
              <a:rPr lang="ru-RU" sz="1100">
                <a:latin typeface="Times New Roman" panose="02020603050405020304" pitchFamily="18" charset="0"/>
              </a:rPr>
              <a:t>,</a:t>
            </a:r>
            <a:r>
              <a:rPr lang="ru-RU" sz="1100"/>
              <a:t> </a:t>
            </a:r>
            <a:r>
              <a:rPr lang="en-US" sz="1100"/>
              <a:t>c</a:t>
            </a:r>
            <a:r>
              <a:rPr lang="ru-RU" sz="1100"/>
              <a:t>ss, </a:t>
            </a:r>
            <a:r>
              <a:rPr lang="en-US" sz="1100"/>
              <a:t>java</a:t>
            </a:r>
            <a:r>
              <a:rPr lang="ru-RU" sz="1100">
                <a:latin typeface="Times New Roman" panose="02020603050405020304" pitchFamily="18" charset="0"/>
              </a:rPr>
              <a:t>.</a:t>
            </a:r>
            <a:endParaRPr lang="ru-RU"/>
          </a:p>
        </p:txBody>
      </p:sp>
      <p:sp>
        <p:nvSpPr>
          <p:cNvPr id="6175" name="Rectangle 29"/>
          <p:cNvSpPr>
            <a:spLocks noChangeArrowheads="1"/>
          </p:cNvSpPr>
          <p:nvPr/>
        </p:nvSpPr>
        <p:spPr bwMode="auto">
          <a:xfrm>
            <a:off x="7872413" y="3984625"/>
            <a:ext cx="1271587" cy="693738"/>
          </a:xfrm>
          <a:prstGeom prst="rect">
            <a:avLst/>
          </a:prstGeom>
          <a:solidFill>
            <a:srgbClr val="FFFFFF"/>
          </a:solidFill>
          <a:ln w="19050">
            <a:solidFill>
              <a:srgbClr val="4F81BD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Aft>
                <a:spcPts val="1000"/>
              </a:spcAft>
            </a:pPr>
            <a:r>
              <a:rPr lang="ru-RU" sz="1100"/>
              <a:t>Зависит от возраста</a:t>
            </a:r>
            <a:r>
              <a:rPr lang="en-US" sz="1100"/>
              <a:t> </a:t>
            </a:r>
            <a:r>
              <a:rPr lang="ru-RU" sz="1100"/>
              <a:t>обучающегося</a:t>
            </a:r>
            <a:endParaRPr lang="ru-RU"/>
          </a:p>
        </p:txBody>
      </p:sp>
      <p:sp>
        <p:nvSpPr>
          <p:cNvPr id="44" name="Пятно 1 43">
            <a:hlinkClick r:id="rId6" action="ppaction://hlinksldjump"/>
          </p:cNvPr>
          <p:cNvSpPr/>
          <p:nvPr/>
        </p:nvSpPr>
        <p:spPr>
          <a:xfrm>
            <a:off x="7885113" y="6524625"/>
            <a:ext cx="287337" cy="333375"/>
          </a:xfrm>
          <a:prstGeom prst="irregularSeal1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89861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Anton92nd\Documents\портфолио 2016\Сохранить в папку Кафедра\Кл рук\портфолио1.jpg">
            <a:hlinkClick r:id="rId2" action="ppaction://hlinkfile"/>
          </p:cNvPr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88640"/>
            <a:ext cx="4392488" cy="6408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2"/>
          <p:cNvSpPr>
            <a:spLocks noChangeArrowheads="1"/>
          </p:cNvSpPr>
          <p:nvPr/>
        </p:nvSpPr>
        <p:spPr bwMode="auto">
          <a:xfrm>
            <a:off x="467544" y="3068960"/>
            <a:ext cx="2808312" cy="936104"/>
          </a:xfrm>
          <a:prstGeom prst="roundRect">
            <a:avLst>
              <a:gd name="adj" fmla="val 16667"/>
            </a:avLst>
          </a:prstGeom>
          <a:solidFill>
            <a:srgbClr val="BCD5F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0" rIns="9144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Траектория</a:t>
            </a:r>
            <a:endParaRPr kumimoji="0" lang="ru-RU" altLang="ru-RU" sz="24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личностного</a:t>
            </a:r>
            <a:r>
              <a:rPr kumimoji="0" lang="ru-RU" alt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</a:t>
            </a:r>
            <a:r>
              <a:rPr kumimoji="0" lang="ru-RU" altLang="ru-RU" sz="24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роста</a:t>
            </a:r>
            <a:endParaRPr kumimoji="0" lang="ru-RU" alt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4" name="Рисунок 3"/>
          <p:cNvPicPr/>
          <p:nvPr/>
        </p:nvPicPr>
        <p:blipFill rotWithShape="1">
          <a:blip r:embed="rId4"/>
          <a:srcRect l="4528" t="8056" r="66951" b="17822"/>
          <a:stretch/>
        </p:blipFill>
        <p:spPr bwMode="auto">
          <a:xfrm>
            <a:off x="4787265" y="188640"/>
            <a:ext cx="4356735" cy="636524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92202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4302" t="8459" r="68981" b="20248"/>
          <a:stretch/>
        </p:blipFill>
        <p:spPr bwMode="auto">
          <a:xfrm>
            <a:off x="251520" y="260648"/>
            <a:ext cx="4320480" cy="6264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4075" t="10067" r="68525" b="19836"/>
          <a:stretch/>
        </p:blipFill>
        <p:spPr bwMode="auto">
          <a:xfrm>
            <a:off x="4788024" y="260648"/>
            <a:ext cx="4104456" cy="626469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5664883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332656"/>
            <a:ext cx="777686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+mj-lt"/>
                <a:ea typeface="Times New Roman" panose="02020603050405020304" pitchFamily="18" charset="0"/>
              </a:rPr>
              <a:t>Учебные и образовательные практики для обучающихся 9-х классов МАОУ лицея №1 </a:t>
            </a:r>
            <a:endParaRPr lang="ru-RU" sz="28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286763"/>
            <a:ext cx="73448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профессии. Первый шаг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342900" indent="-342900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«Математические задачи экономического содержания». 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«Театр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Театр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«Робототехника для начинающих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«Буду врачом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«Знакомство с работой фармацевта, эколога и химика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«Юный предприниматель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«Физико-техническое моделирование</a:t>
            </a:r>
            <a:r>
              <a:rPr lang="ru-RU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>
              <a:buAutoNum type="arabicPeriod"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«Профессии экономического направления»</a:t>
            </a:r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1415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848" t="8457" r="68302" b="21874"/>
          <a:stretch/>
        </p:blipFill>
        <p:spPr bwMode="auto">
          <a:xfrm>
            <a:off x="251520" y="260648"/>
            <a:ext cx="4176464" cy="6336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4301" t="8859" r="68081" b="21863"/>
          <a:stretch/>
        </p:blipFill>
        <p:spPr bwMode="auto">
          <a:xfrm>
            <a:off x="4572000" y="260648"/>
            <a:ext cx="4392488" cy="6336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16790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4301" t="8859" r="68078" b="21877"/>
          <a:stretch/>
        </p:blipFill>
        <p:spPr bwMode="auto">
          <a:xfrm>
            <a:off x="251520" y="260648"/>
            <a:ext cx="4464496" cy="633670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4077" t="9261" r="69435" b="23863"/>
          <a:stretch/>
        </p:blipFill>
        <p:spPr bwMode="auto">
          <a:xfrm>
            <a:off x="4788024" y="272050"/>
            <a:ext cx="4248472" cy="632530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6250640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3848" t="9664" r="69429" b="22270"/>
          <a:stretch/>
        </p:blipFill>
        <p:spPr bwMode="auto">
          <a:xfrm>
            <a:off x="251520" y="260648"/>
            <a:ext cx="4752528" cy="6408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/>
          <p:cNvPicPr/>
          <p:nvPr/>
        </p:nvPicPr>
        <p:blipFill rotWithShape="1">
          <a:blip r:embed="rId3"/>
          <a:srcRect l="37355" t="16912" r="36380" b="7770"/>
          <a:stretch/>
        </p:blipFill>
        <p:spPr bwMode="auto">
          <a:xfrm>
            <a:off x="5148064" y="260648"/>
            <a:ext cx="3744416" cy="640871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1367931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334035"/>
            <a:ext cx="5976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+mj-lt"/>
                <a:cs typeface="Times New Roman" panose="02020603050405020304" pitchFamily="18" charset="0"/>
              </a:rPr>
              <a:t>Рабочая группа</a:t>
            </a:r>
            <a:endParaRPr lang="ru-RU" sz="3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59632" y="3068960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/>
              <a:t>Вертипрахова</a:t>
            </a:r>
            <a:r>
              <a:rPr lang="ru-RU" dirty="0" smtClean="0"/>
              <a:t> С.А., руководитель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319251" y="2947483"/>
            <a:ext cx="2084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Калашникова Е.А.,</a:t>
            </a:r>
          </a:p>
          <a:p>
            <a:pPr algn="ctr"/>
            <a:r>
              <a:rPr lang="ru-RU" dirty="0"/>
              <a:t>с</a:t>
            </a:r>
            <a:r>
              <a:rPr lang="ru-RU" dirty="0" smtClean="0"/>
              <a:t>оц. педагог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2335384" y="5750326"/>
            <a:ext cx="2556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Чаплыгина Л.П.,</a:t>
            </a:r>
          </a:p>
          <a:p>
            <a:r>
              <a:rPr lang="ru-RU" dirty="0"/>
              <a:t>у</a:t>
            </a:r>
            <a:r>
              <a:rPr lang="ru-RU" dirty="0" smtClean="0"/>
              <a:t>читель информатики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891668" y="5694132"/>
            <a:ext cx="31166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Костоусова Л.В.,</a:t>
            </a:r>
          </a:p>
          <a:p>
            <a:r>
              <a:rPr lang="ru-RU" dirty="0"/>
              <a:t>у</a:t>
            </a:r>
            <a:r>
              <a:rPr lang="ru-RU" dirty="0" smtClean="0"/>
              <a:t>читель английского языка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127" y="980366"/>
            <a:ext cx="1248068" cy="187257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331" y="995572"/>
            <a:ext cx="1228105" cy="18421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2246" y="995572"/>
            <a:ext cx="1227799" cy="184215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954845" y="2955823"/>
            <a:ext cx="2084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Дмитриева У.С.,</a:t>
            </a:r>
          </a:p>
          <a:p>
            <a:pPr algn="ctr"/>
            <a:r>
              <a:rPr lang="ru-RU" dirty="0" smtClean="0"/>
              <a:t>психолог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195" y="3836768"/>
            <a:ext cx="1240979" cy="18619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729" y="3836768"/>
            <a:ext cx="1208517" cy="181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3941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692696"/>
            <a:ext cx="77048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latin typeface="+mj-lt"/>
                <a:cs typeface="Times New Roman" panose="02020603050405020304" pitchFamily="18" charset="0"/>
              </a:rPr>
              <a:t>Этапы </a:t>
            </a:r>
            <a:r>
              <a:rPr lang="ru-RU" sz="3600" b="1" dirty="0" err="1" smtClean="0">
                <a:latin typeface="+mj-lt"/>
                <a:cs typeface="Times New Roman" panose="02020603050405020304" pitchFamily="18" charset="0"/>
              </a:rPr>
              <a:t>тьюторского</a:t>
            </a:r>
            <a:r>
              <a:rPr lang="ru-RU" sz="3600" b="1" dirty="0" smtClean="0">
                <a:latin typeface="+mj-lt"/>
                <a:cs typeface="Times New Roman" panose="02020603050405020304" pitchFamily="18" charset="0"/>
              </a:rPr>
              <a:t> сопровождения</a:t>
            </a:r>
            <a:endParaRPr lang="ru-RU" sz="3600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03648" y="1772816"/>
            <a:ext cx="6480720" cy="2732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диагностико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-мотивационный;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проектировочный;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реализационный; </a:t>
            </a:r>
          </a:p>
          <a:p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аналитический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6841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90220"/>
            <a:ext cx="4520981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6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Тьюторские</a:t>
            </a:r>
            <a:r>
              <a:rPr lang="ru-RU" sz="3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практики</a:t>
            </a:r>
            <a:endParaRPr lang="ru-RU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43608" y="1124744"/>
            <a:ext cx="741682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Вводный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тьюториал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Форма: групповое занятие-игра 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знакомство с профильными направлениями лицея, осознание своих интересов и склонностей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87498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90220"/>
            <a:ext cx="4520981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6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Тьюторские</a:t>
            </a:r>
            <a:r>
              <a:rPr lang="ru-RU" sz="3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практики</a:t>
            </a:r>
            <a:endParaRPr lang="ru-RU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34654" y="1124744"/>
            <a:ext cx="754180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и выбор курсов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Форма: совместная детско-родительская встреча.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организовать знакомство с курсами, осуществить выбор  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2-х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курсов.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077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692696"/>
            <a:ext cx="4520981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6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Тьюторские</a:t>
            </a:r>
            <a:r>
              <a:rPr lang="ru-RU" sz="3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практики</a:t>
            </a:r>
            <a:endParaRPr lang="ru-RU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87624" y="1548325"/>
            <a:ext cx="718176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</a:t>
            </a:r>
            <a:r>
              <a:rPr lang="ru-RU" sz="32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тьюторов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Форма: 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интервью 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организовать знакомство с </a:t>
            </a:r>
            <a:r>
              <a:rPr lang="ru-RU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тьюторами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,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осуществить выбор  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тьютора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08772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0658" y="1412776"/>
            <a:ext cx="676875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Промежуточный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тьюториал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Форма: индивидуальная/групповая консультация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 разрешение </a:t>
            </a:r>
            <a:r>
              <a:rPr lang="ru-RU" sz="32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тьюторских</a:t>
            </a: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ситуаций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23728" y="290220"/>
            <a:ext cx="4520981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6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Тьюторские</a:t>
            </a:r>
            <a:r>
              <a:rPr lang="ru-RU" sz="3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практики</a:t>
            </a:r>
            <a:endParaRPr lang="ru-RU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386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548680"/>
            <a:ext cx="77048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b="1" u="sng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Тьюторские</a:t>
            </a:r>
            <a:r>
              <a:rPr lang="ru-RU" sz="3200" b="1" u="sng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u="sng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ситуации</a:t>
            </a:r>
            <a:r>
              <a:rPr lang="ru-RU" sz="3200" u="sng" dirty="0" smtClean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400" u="sng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" lvl="0" indent="-342900" fontAlgn="base"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обучающийся посетил 1 занятие и решил сменить курс;</a:t>
            </a:r>
            <a:endParaRPr lang="ru-RU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" lvl="0" indent="-342900" fontAlgn="base"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обучающийся </a:t>
            </a: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посещает курс;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" lvl="0" indent="-342900" fontAlgn="base"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ребенка возникли вопросы по выбору профиля обучения;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2000" lvl="0" indent="-342900" fontAlgn="base"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 ребенка возникли вопросы по формированию отдельных компетенций.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99436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77686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Краевой проект «Система </a:t>
            </a:r>
            <a:r>
              <a:rPr lang="ru-RU" sz="3600" b="1" dirty="0" err="1">
                <a:solidFill>
                  <a:schemeClr val="tx2">
                    <a:lumMod val="75000"/>
                  </a:schemeClr>
                </a:solidFill>
              </a:rPr>
              <a:t>тьюторского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> сопровождения элективных образовательных практик как инструмент подготовки учащихся основной школы к выбору профиля обучения</a:t>
            </a:r>
            <a:r>
              <a:rPr lang="ru-RU" sz="3600" b="1" dirty="0" smtClean="0">
                <a:solidFill>
                  <a:schemeClr val="tx2">
                    <a:lumMod val="75000"/>
                  </a:schemeClr>
                </a:solidFill>
              </a:rPr>
              <a:t>», 2018 год </a:t>
            </a:r>
            <a:r>
              <a:rPr lang="ru-RU" sz="36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36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3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586438" y="4149080"/>
            <a:ext cx="7791712" cy="138742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b="1" kern="1200" cap="none" spc="0">
                <a:ln w="11430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b="1" kern="1200" cap="none" spc="0">
                <a:ln w="11430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b="1" kern="1200" cap="none" spc="0">
                <a:ln w="11430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b="1" kern="1200" cap="none" spc="0">
                <a:ln w="11430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b="1" kern="1200" cap="none" spc="0">
                <a:ln w="11430">
                  <a:solidFill>
                    <a:schemeClr val="accent6">
                      <a:lumMod val="50000"/>
                    </a:schemeClr>
                  </a:solidFill>
                </a:ln>
                <a:blipFill>
                  <a:blip r:embed="rId3"/>
                  <a:tile tx="0" ty="0" sx="100000" sy="100000" flip="none" algn="tl"/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itchFamily="34" charset="0"/>
              <a:buNone/>
            </a:pPr>
            <a:r>
              <a:rPr lang="ru-RU" sz="2400" b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Руководитель проекта:  </a:t>
            </a:r>
            <a:r>
              <a:rPr lang="ru-RU" sz="2400" b="0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Тюмина</a:t>
            </a:r>
            <a:r>
              <a:rPr lang="ru-RU" sz="2400" b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</a:rPr>
              <a:t> Марина Владимировна, </a:t>
            </a:r>
          </a:p>
          <a:p>
            <a:pPr marL="0" indent="0" algn="r">
              <a:buFont typeface="Arial" pitchFamily="34" charset="0"/>
              <a:buNone/>
            </a:pPr>
            <a:r>
              <a:rPr lang="ru-RU" sz="2400" b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itchFamily="34" charset="0"/>
              </a:rPr>
              <a:t>руководитель  регионального отделения Межрегиональной </a:t>
            </a:r>
            <a:r>
              <a:rPr lang="ru-RU" sz="2400" b="0" dirty="0" err="1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itchFamily="34" charset="0"/>
              </a:rPr>
              <a:t>тьюторской</a:t>
            </a:r>
            <a:r>
              <a:rPr lang="ru-RU" sz="2400" b="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cs typeface="Arial" pitchFamily="34" charset="0"/>
              </a:rPr>
              <a:t> ассоциации по Пермскому краю</a:t>
            </a:r>
          </a:p>
          <a:p>
            <a:pPr algn="r"/>
            <a:endParaRPr lang="ru-RU" sz="2400" b="0" dirty="0" smtClean="0">
              <a:solidFill>
                <a:srgbClr val="C00000"/>
              </a:solidFill>
              <a:effectLst/>
              <a:latin typeface="+mj-lt"/>
              <a:cs typeface="Arial" pitchFamily="34" charset="0"/>
            </a:endParaRPr>
          </a:p>
          <a:p>
            <a:pPr marL="0" indent="0" algn="r">
              <a:buNone/>
            </a:pPr>
            <a:endParaRPr lang="ru-RU" sz="2400" b="0" dirty="0">
              <a:solidFill>
                <a:srgbClr val="C00000"/>
              </a:solidFill>
              <a:effectLst/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89674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1484784"/>
            <a:ext cx="712879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Рефлексивный </a:t>
            </a:r>
            <a:r>
              <a:rPr lang="ru-RU" sz="32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тьюториал</a:t>
            </a:r>
            <a:r>
              <a:rPr lang="ru-RU" sz="32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(проводится после первого курса).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Форма: групповой практикум.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анализ итогов прохождения курса.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11760" y="548680"/>
            <a:ext cx="4046685" cy="7546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Тьюторские</a:t>
            </a:r>
            <a:r>
              <a:rPr lang="ru-RU" sz="32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практики</a:t>
            </a:r>
            <a:endParaRPr lang="ru-RU" sz="24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1870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836713"/>
            <a:ext cx="7488832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мероприятия: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Заполнение анкет, дневника.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технологией составления интеллект-карт.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Составление интеллект-карты по каждому курсу.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интеллект-карт.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6042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95736" y="764704"/>
            <a:ext cx="52565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Примеры интеллект-карт</a:t>
            </a:r>
            <a:endParaRPr lang="ru-RU" sz="32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369055"/>
            <a:ext cx="7596336" cy="50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4125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808444" y="1334859"/>
            <a:ext cx="7634615" cy="500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5083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/>
          <a:stretch>
            <a:fillRect/>
          </a:stretch>
        </p:blipFill>
        <p:spPr>
          <a:xfrm>
            <a:off x="827584" y="1369056"/>
            <a:ext cx="7596336" cy="4940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36917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548680"/>
            <a:ext cx="7776864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u="sng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Тьюторские</a:t>
            </a:r>
            <a:r>
              <a:rPr lang="ru-RU" sz="2800" b="1" u="sng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ситуации:</a:t>
            </a:r>
            <a:endParaRPr lang="ru-RU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Некоторые ученики не принимают участие в обсуждении.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ситуации: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индивидуальная работа по выяснению причины пассивного поведения (страх публичного выступления, отсутствие интереса), практики на устранение причин.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5426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90220"/>
            <a:ext cx="4520981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6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Тьюторские</a:t>
            </a:r>
            <a:r>
              <a:rPr lang="ru-RU" sz="3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практики</a:t>
            </a:r>
            <a:endParaRPr lang="ru-RU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115616" y="1484784"/>
            <a:ext cx="72728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Рефлексивный </a:t>
            </a:r>
            <a:r>
              <a:rPr lang="ru-RU" sz="2800" b="1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тьюториал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800" b="1" i="1" dirty="0" smtClean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800" b="1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проводится после второго курса).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Форма: групповой практикум.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анализ итогов прохождения курса.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5365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476672"/>
            <a:ext cx="7344816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мероприятия: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Заполнение анкет, дневника.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технологией развивающейся кооперации (ТРК).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Групповая работа по ТРК.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  <a:tabLst>
                <a:tab pos="630555" algn="l"/>
              </a:tabLst>
            </a:pPr>
            <a:r>
              <a:rPr lang="ru-RU" sz="32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итогов работы по ТРК.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04510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03648" y="620688"/>
            <a:ext cx="66247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Чемодан, мясорубка, корзина.</a:t>
            </a:r>
            <a:endParaRPr lang="ru-RU" sz="3200" b="1" dirty="0"/>
          </a:p>
        </p:txBody>
      </p:sp>
      <p:pic>
        <p:nvPicPr>
          <p:cNvPr id="1028" name="Picture 4" descr="ÐÐ°ÑÑÐ¸Ð½ÐºÐ¸ Ð¿Ð¾ Ð·Ð°Ð¿ÑÐ¾ÑÑ ÑÐµÐ¼Ð¾Ð´Ð°Ð½ Ð¼ÑÑÐ¾ÑÑÐ±ÐºÐ° ÐºÐ¾ÑÐ·Ð¸Ð½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6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1163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764704"/>
            <a:ext cx="7488832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200" b="1" u="sng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Тьюторские</a:t>
            </a:r>
            <a:r>
              <a:rPr lang="ru-RU" sz="3200" b="1" u="sng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ситуации:</a:t>
            </a:r>
            <a:endParaRPr lang="ru-RU" sz="24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Некоторые ученики не принимают участие в обсуждении.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ситуации: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индивидуальная работа по выяснению причины пассивного поведения (страх публичного выступления, отсутствие интереса), практики на устранение причин.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357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692696"/>
            <a:ext cx="72008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latin typeface="+mj-lt"/>
              </a:rPr>
              <a:t>Ц</a:t>
            </a:r>
            <a:r>
              <a:rPr lang="ru-RU" sz="3200" b="1" dirty="0" smtClean="0">
                <a:latin typeface="+mj-lt"/>
              </a:rPr>
              <a:t>ель проекта</a:t>
            </a:r>
            <a:r>
              <a:rPr lang="ru-RU" sz="3200" dirty="0" smtClean="0">
                <a:latin typeface="times new roman" panose="02020603050405020304" pitchFamily="18" charset="0"/>
              </a:rPr>
              <a:t>: разработка </a:t>
            </a:r>
            <a:r>
              <a:rPr lang="ru-RU" sz="3200" dirty="0">
                <a:latin typeface="times new roman" panose="02020603050405020304" pitchFamily="18" charset="0"/>
              </a:rPr>
              <a:t>и апробация административно-педагогическими командами </a:t>
            </a:r>
            <a:r>
              <a:rPr lang="ru-RU" sz="3200" dirty="0" err="1">
                <a:latin typeface="times new roman" panose="02020603050405020304" pitchFamily="18" charset="0"/>
              </a:rPr>
              <a:t>апробационных</a:t>
            </a:r>
            <a:r>
              <a:rPr lang="ru-RU" sz="3200" dirty="0">
                <a:latin typeface="times new roman" panose="02020603050405020304" pitchFamily="18" charset="0"/>
              </a:rPr>
              <a:t> площадок</a:t>
            </a:r>
            <a:endParaRPr lang="ru-RU" sz="3200" dirty="0">
              <a:latin typeface="Helvetica Neu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</a:rPr>
              <a:t> замыслов </a:t>
            </a:r>
            <a:r>
              <a:rPr lang="ru-RU" sz="3200" dirty="0">
                <a:latin typeface="times new roman" panose="02020603050405020304" pitchFamily="18" charset="0"/>
              </a:rPr>
              <a:t>моделей </a:t>
            </a:r>
            <a:r>
              <a:rPr lang="ru-RU" sz="3200" dirty="0" err="1">
                <a:latin typeface="times new roman" panose="02020603050405020304" pitchFamily="18" charset="0"/>
              </a:rPr>
              <a:t>тьюторского</a:t>
            </a:r>
            <a:r>
              <a:rPr lang="ru-RU" sz="3200" dirty="0">
                <a:latin typeface="times new roman" panose="02020603050405020304" pitchFamily="18" charset="0"/>
              </a:rPr>
              <a:t> </a:t>
            </a:r>
            <a:r>
              <a:rPr lang="ru-RU" sz="3200" dirty="0" smtClean="0">
                <a:latin typeface="times new roman" panose="02020603050405020304" pitchFamily="18" charset="0"/>
              </a:rPr>
              <a:t>   сопровождения </a:t>
            </a:r>
            <a:r>
              <a:rPr lang="ru-RU" sz="3200" dirty="0">
                <a:latin typeface="times new roman" panose="02020603050405020304" pitchFamily="18" charset="0"/>
              </a:rPr>
              <a:t>элективного пространства, созданного в </a:t>
            </a:r>
            <a:r>
              <a:rPr lang="ru-RU" sz="3200" dirty="0" smtClean="0">
                <a:latin typeface="times new roman" panose="02020603050405020304" pitchFamily="18" charset="0"/>
              </a:rPr>
              <a:t>школе;</a:t>
            </a:r>
            <a:endParaRPr lang="ru-RU" sz="3200" dirty="0">
              <a:latin typeface="Helvetica Neue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ru-RU" sz="3200" dirty="0" smtClean="0">
                <a:latin typeface="times new roman" panose="02020603050405020304" pitchFamily="18" charset="0"/>
              </a:rPr>
              <a:t> </a:t>
            </a:r>
            <a:r>
              <a:rPr lang="ru-RU" sz="3200" dirty="0" err="1" smtClean="0">
                <a:latin typeface="times new roman" panose="02020603050405020304" pitchFamily="18" charset="0"/>
              </a:rPr>
              <a:t>тьюторских</a:t>
            </a:r>
            <a:r>
              <a:rPr lang="ru-RU" sz="3200" dirty="0" smtClean="0">
                <a:latin typeface="times new roman" panose="02020603050405020304" pitchFamily="18" charset="0"/>
              </a:rPr>
              <a:t> </a:t>
            </a:r>
            <a:r>
              <a:rPr lang="ru-RU" sz="3200" dirty="0">
                <a:latin typeface="times new roman" panose="02020603050405020304" pitchFamily="18" charset="0"/>
              </a:rPr>
              <a:t>практик, содержание и </a:t>
            </a:r>
            <a:r>
              <a:rPr lang="ru-RU" sz="3200" dirty="0" smtClean="0">
                <a:latin typeface="times new roman" panose="02020603050405020304" pitchFamily="18" charset="0"/>
              </a:rPr>
              <a:t>организационные </a:t>
            </a:r>
            <a:r>
              <a:rPr lang="ru-RU" sz="3200" dirty="0">
                <a:latin typeface="times new roman" panose="02020603050405020304" pitchFamily="18" charset="0"/>
              </a:rPr>
              <a:t>формы которых специфичны для элективного </a:t>
            </a:r>
            <a:r>
              <a:rPr lang="ru-RU" sz="3200" dirty="0" smtClean="0">
                <a:latin typeface="times new roman" panose="02020603050405020304" pitchFamily="18" charset="0"/>
              </a:rPr>
              <a:t>пространства.</a:t>
            </a:r>
            <a:endParaRPr lang="ru-RU" sz="3200" b="0" i="0" dirty="0">
              <a:effectLst/>
              <a:latin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28039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290220"/>
            <a:ext cx="4520981" cy="8374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3600" b="1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Тьюторские</a:t>
            </a:r>
            <a:r>
              <a:rPr lang="ru-RU" sz="3600" b="1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практики</a:t>
            </a:r>
            <a:endParaRPr lang="ru-RU" sz="28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3648" y="1700808"/>
            <a:ext cx="6840760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Итоговый </a:t>
            </a:r>
            <a:r>
              <a:rPr lang="ru-RU" sz="2800" b="1" i="1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тьюториал</a:t>
            </a:r>
            <a:r>
              <a:rPr lang="ru-RU" sz="2800" b="1" i="1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Форма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групповой практикум.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анализ итогов прохождения КСК.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2175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31640" y="1052736"/>
            <a:ext cx="626469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Ход мероприятия: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Знакомство с технологией “Образовательная картография”.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Составление “Карты итогов”.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Презентация образовательных карт.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97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332656"/>
            <a:ext cx="4359084" cy="6165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0142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260648"/>
            <a:ext cx="4409996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5721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332656"/>
            <a:ext cx="8352928" cy="609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376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04664"/>
            <a:ext cx="763284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800" b="1" u="sng" dirty="0" err="1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Тьюторские</a:t>
            </a:r>
            <a:r>
              <a:rPr lang="ru-RU" sz="2800" b="1" u="sng" dirty="0">
                <a:solidFill>
                  <a:srgbClr val="000000"/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ситуации:</a:t>
            </a:r>
            <a:endParaRPr lang="ru-RU" sz="2000" b="1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Некоторые ученики затрудняются в составлении карт.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ситуации: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индивидуальная работа по освоению технологии “Образовательная картография”.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Некоторые ученики не решаются презентовать свои “Карты итогов”.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4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Решение ситуации: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тренинг публичного выступления, презентация карты в малом коллективе (классный руководитель, родители, </a:t>
            </a:r>
            <a:r>
              <a:rPr lang="ru-RU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тьютор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друг).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98038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3422" t="16922" r="24604" b="8982"/>
          <a:stretch/>
        </p:blipFill>
        <p:spPr>
          <a:xfrm>
            <a:off x="1835696" y="332656"/>
            <a:ext cx="5376597" cy="6048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4774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2833" t="17992" r="24602"/>
          <a:stretch/>
        </p:blipFill>
        <p:spPr>
          <a:xfrm>
            <a:off x="2123728" y="404664"/>
            <a:ext cx="5181313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5974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1268760"/>
            <a:ext cx="8388424" cy="42247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учебное и раннее профессиональное самоопределение;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умение делать простой и сложный выбор;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оформление собственных интересов;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понимание и сознательное подчинение норме;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опыт строительства и реализации новых норм;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опыт работы с ресурсами различного типа;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476672"/>
            <a:ext cx="8388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+mj-lt"/>
                <a:ea typeface="Calibri" panose="020F0502020204030204" pitchFamily="34" charset="0"/>
              </a:rPr>
              <a:t>Результаты внедрения </a:t>
            </a:r>
            <a:r>
              <a:rPr lang="ru-RU" sz="2800" b="1" dirty="0" err="1">
                <a:latin typeface="+mj-lt"/>
                <a:ea typeface="Calibri" panose="020F0502020204030204" pitchFamily="34" charset="0"/>
              </a:rPr>
              <a:t>тьюторского</a:t>
            </a:r>
            <a:r>
              <a:rPr lang="ru-RU" sz="2800" b="1" dirty="0">
                <a:latin typeface="+mj-lt"/>
                <a:ea typeface="Calibri" panose="020F0502020204030204" pitchFamily="34" charset="0"/>
              </a:rPr>
              <a:t> сопровождения</a:t>
            </a:r>
            <a:endParaRPr lang="ru-RU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523589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980728"/>
            <a:ext cx="8280920" cy="47418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2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опыт </a:t>
            </a:r>
            <a:r>
              <a:rPr lang="ru-RU" sz="2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самопрезентации</a:t>
            </a: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 различных сообществах;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опыт работы в команде;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умение анализировать и корректировать собственную деятельность;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опыт самооценки;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опыт строительства собственной индивидуальной образовательной траектории;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800"/>
              </a:spcAft>
            </a:pPr>
            <a:r>
              <a:rPr lang="ru-RU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проектные и исследовательские компетентности.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7788" y="332656"/>
            <a:ext cx="83884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latin typeface="+mj-lt"/>
                <a:ea typeface="Calibri" panose="020F0502020204030204" pitchFamily="34" charset="0"/>
              </a:rPr>
              <a:t>Результаты внедрения </a:t>
            </a:r>
            <a:r>
              <a:rPr lang="ru-RU" sz="2800" b="1" dirty="0" err="1">
                <a:latin typeface="+mj-lt"/>
                <a:ea typeface="Calibri" panose="020F0502020204030204" pitchFamily="34" charset="0"/>
              </a:rPr>
              <a:t>тьюторского</a:t>
            </a:r>
            <a:r>
              <a:rPr lang="ru-RU" sz="2800" b="1" dirty="0">
                <a:latin typeface="+mj-lt"/>
                <a:ea typeface="Calibri" panose="020F0502020204030204" pitchFamily="34" charset="0"/>
              </a:rPr>
              <a:t> сопровождения</a:t>
            </a:r>
            <a:endParaRPr lang="ru-RU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707196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39752" y="188640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 smtClean="0">
                <a:solidFill>
                  <a:srgbClr val="000000"/>
                </a:solidFill>
                <a:latin typeface="KabelC-Bold-Identity-H"/>
              </a:rPr>
              <a:t>История </a:t>
            </a:r>
            <a:r>
              <a:rPr lang="ru-RU" sz="2800" b="1" dirty="0" err="1" smtClean="0">
                <a:solidFill>
                  <a:srgbClr val="000000"/>
                </a:solidFill>
                <a:latin typeface="KabelC-Bold-Identity-H"/>
              </a:rPr>
              <a:t>тьюторства</a:t>
            </a:r>
            <a:r>
              <a:rPr lang="ru-RU" sz="2800" b="1" dirty="0">
                <a:solidFill>
                  <a:srgbClr val="000000"/>
                </a:solidFill>
                <a:latin typeface="KabelC-Bold-Identity-H"/>
              </a:rPr>
              <a:t/>
            </a:r>
            <a:br>
              <a:rPr lang="ru-RU" sz="2800" b="1" dirty="0">
                <a:solidFill>
                  <a:srgbClr val="000000"/>
                </a:solidFill>
                <a:latin typeface="KabelC-Bold-Identity-H"/>
              </a:rPr>
            </a:b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39552" y="692696"/>
            <a:ext cx="799288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Место и время рождения  - Великобритания, примерно </a:t>
            </a:r>
            <a:r>
              <a:rPr lang="ru-RU" sz="2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XIV веке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классических английских университетах – Оксфорде и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Кембридже.</a:t>
            </a: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10" b="13941"/>
          <a:stretch/>
        </p:blipFill>
        <p:spPr bwMode="auto">
          <a:xfrm>
            <a:off x="395536" y="1772817"/>
            <a:ext cx="490330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Ð¾ÐºÑÑÐ¾ÑÐ´ÑÐºÐ¸Ð¹ ÑÐ½Ð¸Ð²ÐµÑÑÐ¸ÑÐµÑ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645024"/>
            <a:ext cx="4333875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9269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3561" b="8288"/>
          <a:stretch/>
        </p:blipFill>
        <p:spPr>
          <a:xfrm>
            <a:off x="251520" y="332656"/>
            <a:ext cx="864902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30257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67744" y="2348880"/>
            <a:ext cx="482453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dirty="0" smtClean="0">
                <a:latin typeface="+mj-lt"/>
                <a:cs typeface="Times New Roman" panose="02020603050405020304" pitchFamily="18" charset="0"/>
              </a:rPr>
              <a:t>Спасибо за внимание</a:t>
            </a:r>
            <a:r>
              <a:rPr lang="ru-RU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!!!</a:t>
            </a:r>
            <a:endParaRPr lang="ru-RU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0717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99592" y="980728"/>
            <a:ext cx="7488832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sz="2600" b="1" i="1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Тьюторское</a:t>
            </a:r>
            <a:r>
              <a:rPr lang="ru-RU" sz="2600" b="1" i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сопровождение 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– это педагогическая деятельность по индивидуализации образования, направленная </a:t>
            </a: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выявление и развитие образовательных мотивов и интересов учащегося, </a:t>
            </a:r>
            <a:endParaRPr lang="ru-RU" sz="2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поиск 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образовательных ресурсов для создания индивидуальной образовательной программы, </a:t>
            </a:r>
            <a:endParaRPr lang="ru-RU" sz="2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работу 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образовательным заказом семьи, </a:t>
            </a:r>
            <a:endParaRPr lang="ru-RU" sz="26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ru-RU" sz="26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</a:t>
            </a:r>
            <a:r>
              <a:rPr lang="ru-RU" sz="2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учебной и образовательной рефлексии учащегося.</a:t>
            </a:r>
          </a:p>
        </p:txBody>
      </p:sp>
    </p:spTree>
    <p:extLst>
      <p:ext uri="{BB962C8B-B14F-4D97-AF65-F5344CB8AC3E}">
        <p14:creationId xmlns:p14="http://schemas.microsoft.com/office/powerpoint/2010/main" val="9586104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43608" y="620688"/>
            <a:ext cx="7416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+mj-lt"/>
                <a:cs typeface="Times New Roman" panose="02020603050405020304" pitchFamily="18" charset="0"/>
              </a:rPr>
              <a:t>Основные принципы </a:t>
            </a:r>
          </a:p>
          <a:p>
            <a:pPr algn="ctr"/>
            <a:r>
              <a:rPr lang="ru-RU" sz="3200" b="1" dirty="0" err="1" smtClean="0">
                <a:latin typeface="+mj-lt"/>
                <a:cs typeface="Times New Roman" panose="02020603050405020304" pitchFamily="18" charset="0"/>
              </a:rPr>
              <a:t>тьюторского</a:t>
            </a:r>
            <a:r>
              <a:rPr lang="ru-RU" sz="3200" b="1" dirty="0" smtClean="0">
                <a:latin typeface="+mj-lt"/>
                <a:cs typeface="Times New Roman" panose="02020603050405020304" pitchFamily="18" charset="0"/>
              </a:rPr>
              <a:t> сопровождения</a:t>
            </a:r>
          </a:p>
          <a:p>
            <a:pPr algn="ctr"/>
            <a:endParaRPr lang="ru-RU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Индивидуализация образовательной среды</a:t>
            </a:r>
          </a:p>
          <a:p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образовательное пространство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Ð°ÑÑÐ¸Ð½ÐºÐ¸ Ð¿Ð¾ Ð·Ð°Ð¿ÑÐ¾ÑÑ Ð¾ÑÐºÑÑÑÐ¾Ðµ Ð¾Ð±ÑÐ°Ð·Ð¾Ð²Ð°ÑÐµÐ»ÑÐ½Ð¾Ðµ Ð¿ÑÐ¾ÑÑÑÐ°Ð½ÑÑÐ²Ð¾ Ð² ÑÐºÐ¾Ð»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3498201"/>
            <a:ext cx="3677945" cy="2758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z500.com.ua/cms/chose%20str.jpg0.jpg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WatercolorSponge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 rot="20711242">
            <a:off x="4760020" y="3751999"/>
            <a:ext cx="2069512" cy="2303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382943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245941"/>
            <a:ext cx="8229600" cy="1143000"/>
          </a:xfrm>
        </p:spPr>
        <p:txBody>
          <a:bodyPr/>
          <a:lstStyle/>
          <a:p>
            <a:r>
              <a:rPr lang="ru-RU" sz="30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Индивидуализация в образовании</a:t>
            </a:r>
            <a:r>
              <a:rPr lang="en-US" sz="30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:</a:t>
            </a:r>
            <a:r>
              <a:rPr lang="ru-RU" sz="30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  <a:br>
              <a:rPr lang="ru-RU" sz="3000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</a:br>
            <a:r>
              <a:rPr lang="ru-RU" sz="3000" i="1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методологический аспект</a:t>
            </a:r>
            <a:r>
              <a:rPr lang="ru-RU" sz="3200" i="1" dirty="0">
                <a:solidFill>
                  <a:schemeClr val="tx1"/>
                </a:solidFill>
                <a:effectLst/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692275" y="2997200"/>
            <a:ext cx="430213" cy="936625"/>
            <a:chOff x="567" y="2478"/>
            <a:chExt cx="544" cy="816"/>
          </a:xfrm>
        </p:grpSpPr>
        <p:sp>
          <p:nvSpPr>
            <p:cNvPr id="77828" name="AutoShape 4"/>
            <p:cNvSpPr>
              <a:spLocks noChangeArrowheads="1"/>
            </p:cNvSpPr>
            <p:nvPr/>
          </p:nvSpPr>
          <p:spPr bwMode="auto">
            <a:xfrm>
              <a:off x="567" y="2886"/>
              <a:ext cx="544" cy="408"/>
            </a:xfrm>
            <a:prstGeom prst="triangle">
              <a:avLst>
                <a:gd name="adj" fmla="val 50000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29" name="AutoShape 5"/>
            <p:cNvSpPr>
              <a:spLocks noChangeArrowheads="1"/>
            </p:cNvSpPr>
            <p:nvPr/>
          </p:nvSpPr>
          <p:spPr bwMode="auto">
            <a:xfrm>
              <a:off x="657" y="2478"/>
              <a:ext cx="395" cy="408"/>
            </a:xfrm>
            <a:prstGeom prst="smileyFace">
              <a:avLst>
                <a:gd name="adj" fmla="val 4653"/>
              </a:avLst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268538" y="4652963"/>
            <a:ext cx="576262" cy="1079500"/>
            <a:chOff x="567" y="2478"/>
            <a:chExt cx="544" cy="816"/>
          </a:xfrm>
        </p:grpSpPr>
        <p:sp>
          <p:nvSpPr>
            <p:cNvPr id="77831" name="AutoShape 7"/>
            <p:cNvSpPr>
              <a:spLocks noChangeArrowheads="1"/>
            </p:cNvSpPr>
            <p:nvPr/>
          </p:nvSpPr>
          <p:spPr bwMode="auto">
            <a:xfrm>
              <a:off x="567" y="2886"/>
              <a:ext cx="544" cy="408"/>
            </a:xfrm>
            <a:prstGeom prst="triangle">
              <a:avLst>
                <a:gd name="adj" fmla="val 50000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32" name="AutoShape 8"/>
            <p:cNvSpPr>
              <a:spLocks noChangeArrowheads="1"/>
            </p:cNvSpPr>
            <p:nvPr/>
          </p:nvSpPr>
          <p:spPr bwMode="auto">
            <a:xfrm>
              <a:off x="657" y="2478"/>
              <a:ext cx="395" cy="408"/>
            </a:xfrm>
            <a:prstGeom prst="smileyFace">
              <a:avLst>
                <a:gd name="adj" fmla="val 4653"/>
              </a:avLst>
            </a:prstGeom>
            <a:solidFill>
              <a:srgbClr val="FF006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1692275" y="1773238"/>
            <a:ext cx="504825" cy="719137"/>
            <a:chOff x="567" y="2478"/>
            <a:chExt cx="544" cy="816"/>
          </a:xfrm>
        </p:grpSpPr>
        <p:sp>
          <p:nvSpPr>
            <p:cNvPr id="77834" name="AutoShape 10"/>
            <p:cNvSpPr>
              <a:spLocks noChangeArrowheads="1"/>
            </p:cNvSpPr>
            <p:nvPr/>
          </p:nvSpPr>
          <p:spPr bwMode="auto">
            <a:xfrm>
              <a:off x="567" y="2886"/>
              <a:ext cx="544" cy="408"/>
            </a:xfrm>
            <a:prstGeom prst="triangle">
              <a:avLst>
                <a:gd name="adj" fmla="val 50000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77835" name="AutoShape 11"/>
            <p:cNvSpPr>
              <a:spLocks noChangeArrowheads="1"/>
            </p:cNvSpPr>
            <p:nvPr/>
          </p:nvSpPr>
          <p:spPr bwMode="auto">
            <a:xfrm>
              <a:off x="657" y="2478"/>
              <a:ext cx="395" cy="408"/>
            </a:xfrm>
            <a:prstGeom prst="smileyFace">
              <a:avLst>
                <a:gd name="adj" fmla="val 4653"/>
              </a:avLst>
            </a:prstGeom>
            <a:solidFill>
              <a:srgbClr val="00CC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sp>
        <p:nvSpPr>
          <p:cNvPr id="77836" name="Oval 12"/>
          <p:cNvSpPr>
            <a:spLocks noChangeArrowheads="1"/>
          </p:cNvSpPr>
          <p:nvPr/>
        </p:nvSpPr>
        <p:spPr bwMode="auto">
          <a:xfrm flipV="1">
            <a:off x="6443663" y="3357563"/>
            <a:ext cx="1295400" cy="8651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CC00"/>
            </a:solidFill>
            <a:round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r>
              <a:rPr lang="ru-RU" sz="1600">
                <a:solidFill>
                  <a:srgbClr val="008000"/>
                </a:solidFill>
              </a:rPr>
              <a:t>Содержание </a:t>
            </a:r>
          </a:p>
          <a:p>
            <a:pPr algn="ctr"/>
            <a:r>
              <a:rPr lang="ru-RU" sz="1600">
                <a:solidFill>
                  <a:srgbClr val="008000"/>
                </a:solidFill>
              </a:rPr>
              <a:t>2</a:t>
            </a:r>
          </a:p>
        </p:txBody>
      </p:sp>
      <p:sp>
        <p:nvSpPr>
          <p:cNvPr id="77837" name="Line 13"/>
          <p:cNvSpPr>
            <a:spLocks noChangeShapeType="1"/>
          </p:cNvSpPr>
          <p:nvPr/>
        </p:nvSpPr>
        <p:spPr bwMode="auto">
          <a:xfrm>
            <a:off x="2916238" y="24209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7838" name="Line 14"/>
          <p:cNvSpPr>
            <a:spLocks noChangeShapeType="1"/>
          </p:cNvSpPr>
          <p:nvPr/>
        </p:nvSpPr>
        <p:spPr bwMode="auto">
          <a:xfrm flipV="1">
            <a:off x="2771775" y="2205038"/>
            <a:ext cx="1871663" cy="73025"/>
          </a:xfrm>
          <a:prstGeom prst="line">
            <a:avLst/>
          </a:prstGeom>
          <a:noFill/>
          <a:ln w="38100">
            <a:solidFill>
              <a:schemeClr val="tx1"/>
            </a:solidFill>
            <a:prstDash val="dash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7839" name="Line 15"/>
          <p:cNvSpPr>
            <a:spLocks noChangeShapeType="1"/>
          </p:cNvSpPr>
          <p:nvPr/>
        </p:nvSpPr>
        <p:spPr bwMode="auto">
          <a:xfrm>
            <a:off x="3132138" y="5084763"/>
            <a:ext cx="1944687" cy="2889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7840" name="Line 16"/>
          <p:cNvSpPr>
            <a:spLocks noChangeShapeType="1"/>
          </p:cNvSpPr>
          <p:nvPr/>
        </p:nvSpPr>
        <p:spPr bwMode="auto">
          <a:xfrm>
            <a:off x="2843213" y="3500438"/>
            <a:ext cx="2808287" cy="144462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ru-RU"/>
          </a:p>
        </p:txBody>
      </p:sp>
      <p:sp>
        <p:nvSpPr>
          <p:cNvPr id="77841" name="Oval 17"/>
          <p:cNvSpPr>
            <a:spLocks noChangeArrowheads="1"/>
          </p:cNvSpPr>
          <p:nvPr/>
        </p:nvSpPr>
        <p:spPr bwMode="auto">
          <a:xfrm flipV="1">
            <a:off x="5219700" y="1989138"/>
            <a:ext cx="1295400" cy="865187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CC00"/>
            </a:solidFill>
            <a:round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r>
              <a:rPr lang="ru-RU" sz="1600">
                <a:solidFill>
                  <a:srgbClr val="008000"/>
                </a:solidFill>
              </a:rPr>
              <a:t>Содержание </a:t>
            </a:r>
          </a:p>
          <a:p>
            <a:pPr algn="ctr"/>
            <a:r>
              <a:rPr lang="ru-RU" sz="1600">
                <a:solidFill>
                  <a:srgbClr val="008000"/>
                </a:solidFill>
              </a:rPr>
              <a:t>1</a:t>
            </a:r>
          </a:p>
        </p:txBody>
      </p:sp>
      <p:sp>
        <p:nvSpPr>
          <p:cNvPr id="77842" name="Oval 18"/>
          <p:cNvSpPr>
            <a:spLocks noChangeArrowheads="1"/>
          </p:cNvSpPr>
          <p:nvPr/>
        </p:nvSpPr>
        <p:spPr bwMode="auto">
          <a:xfrm flipV="1">
            <a:off x="5364163" y="5013325"/>
            <a:ext cx="1295400" cy="865188"/>
          </a:xfrm>
          <a:prstGeom prst="ellipse">
            <a:avLst/>
          </a:prstGeom>
          <a:solidFill>
            <a:schemeClr val="bg1"/>
          </a:solidFill>
          <a:ln w="38100">
            <a:solidFill>
              <a:srgbClr val="00CC00"/>
            </a:solidFill>
            <a:round/>
            <a:headEnd/>
            <a:tailEnd/>
          </a:ln>
          <a:effectLst/>
        </p:spPr>
        <p:txBody>
          <a:bodyPr rot="10800000" wrap="none" anchor="ctr"/>
          <a:lstStyle/>
          <a:p>
            <a:pPr algn="ctr"/>
            <a:r>
              <a:rPr lang="ru-RU" sz="1600">
                <a:solidFill>
                  <a:srgbClr val="008000"/>
                </a:solidFill>
              </a:rPr>
              <a:t>Содержание </a:t>
            </a:r>
          </a:p>
          <a:p>
            <a:pPr algn="ctr"/>
            <a:r>
              <a:rPr lang="ru-RU" sz="1600">
                <a:solidFill>
                  <a:srgbClr val="008000"/>
                </a:solidFill>
              </a:rPr>
              <a:t>3</a:t>
            </a:r>
          </a:p>
        </p:txBody>
      </p:sp>
      <p:sp>
        <p:nvSpPr>
          <p:cNvPr id="77843" name="Rectangle 19"/>
          <p:cNvSpPr>
            <a:spLocks noChangeArrowheads="1"/>
          </p:cNvSpPr>
          <p:nvPr/>
        </p:nvSpPr>
        <p:spPr bwMode="auto">
          <a:xfrm>
            <a:off x="2339975" y="2349500"/>
            <a:ext cx="2651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0"/>
              <a:t>1</a:t>
            </a:r>
          </a:p>
        </p:txBody>
      </p:sp>
      <p:sp>
        <p:nvSpPr>
          <p:cNvPr id="77844" name="Rectangle 20"/>
          <p:cNvSpPr>
            <a:spLocks noChangeArrowheads="1"/>
          </p:cNvSpPr>
          <p:nvPr/>
        </p:nvSpPr>
        <p:spPr bwMode="auto">
          <a:xfrm>
            <a:off x="2476500" y="3670300"/>
            <a:ext cx="311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b="0"/>
              <a:t>2</a:t>
            </a:r>
          </a:p>
        </p:txBody>
      </p:sp>
      <p:sp>
        <p:nvSpPr>
          <p:cNvPr id="77845" name="Rectangle 21"/>
          <p:cNvSpPr>
            <a:spLocks noChangeArrowheads="1"/>
          </p:cNvSpPr>
          <p:nvPr/>
        </p:nvSpPr>
        <p:spPr bwMode="auto">
          <a:xfrm>
            <a:off x="2946400" y="5461000"/>
            <a:ext cx="330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b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480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8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8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78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1000"/>
                                        <p:tgtEl>
                                          <p:spTgt spid="77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78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5" dur="1000"/>
                                        <p:tgtEl>
                                          <p:spTgt spid="778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78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78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78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78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500"/>
                            </p:stCondLst>
                            <p:childTnLst>
                              <p:par>
                                <p:cTn id="68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778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78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78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6" grpId="0" animBg="1"/>
      <p:bldP spid="77836" grpId="1" animBg="1"/>
      <p:bldP spid="77838" grpId="0" animBg="1"/>
      <p:bldP spid="77839" grpId="0" animBg="1"/>
      <p:bldP spid="77840" grpId="0" animBg="1"/>
      <p:bldP spid="77841" grpId="0" animBg="1"/>
      <p:bldP spid="77841" grpId="1" animBg="1"/>
      <p:bldP spid="77842" grpId="0" animBg="1"/>
      <p:bldP spid="77842" grpId="1" animBg="1"/>
      <p:bldP spid="77843" grpId="0"/>
      <p:bldP spid="77844" grpId="0"/>
      <p:bldP spid="778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381000"/>
            <a:ext cx="7646634" cy="1031776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z="3600" b="1" dirty="0">
                <a:solidFill>
                  <a:schemeClr val="tx1"/>
                </a:solidFill>
                <a:effectLst/>
                <a:cs typeface="Arial" pitchFamily="34" charset="0"/>
              </a:rPr>
              <a:t>Индивидуализация в образовательной среде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3400" y="1752600"/>
            <a:ext cx="8153400" cy="4419600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Обеспечивает время, место и средства для:</a:t>
            </a:r>
          </a:p>
          <a:p>
            <a:pPr>
              <a:spcBef>
                <a:spcPts val="1800"/>
              </a:spcBef>
            </a:pPr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самоопределения</a:t>
            </a:r>
          </a:p>
          <a:p>
            <a:pPr>
              <a:spcBef>
                <a:spcPts val="1800"/>
              </a:spcBef>
            </a:pPr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выбора своего варианта</a:t>
            </a:r>
          </a:p>
          <a:p>
            <a:pPr>
              <a:spcBef>
                <a:spcPts val="1800"/>
              </a:spcBef>
            </a:pPr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пробы и реализации своего варианта.</a:t>
            </a:r>
          </a:p>
          <a:p>
            <a:pPr>
              <a:spcBef>
                <a:spcPts val="1800"/>
              </a:spcBef>
            </a:pPr>
            <a:r>
              <a:rPr lang="ru-RU" sz="2800" b="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самоанализа и самооценки своего достижения</a:t>
            </a:r>
            <a:endParaRPr lang="ru-RU" sz="2800" b="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6" descr="https://yt3.ggpht.com/-V02xmLYGuok/AAAAAAAAAAI/AAAAAAAAAAA/gcWLmi8rapY/s900-c-k-no-mo-rj-c0xffffff/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4941168"/>
            <a:ext cx="1800200" cy="1800200"/>
          </a:xfrm>
          <a:prstGeom prst="rect">
            <a:avLst/>
          </a:prstGeom>
          <a:noFill/>
        </p:spPr>
      </p:pic>
      <p:pic>
        <p:nvPicPr>
          <p:cNvPr id="2050" name="Picture 2" descr="ÐÐ°ÑÑÐ¸Ð½ÐºÐ¸ Ð¿Ð¾ Ð·Ð°Ð¿ÑÐ¾ÑÑ Ð²ÑÐ±Ð¾Ñ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276872"/>
            <a:ext cx="2291512" cy="152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4650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1345</TotalTime>
  <Words>1161</Words>
  <Application>Microsoft Office PowerPoint</Application>
  <PresentationFormat>Экран (4:3)</PresentationFormat>
  <Paragraphs>194</Paragraphs>
  <Slides>51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51</vt:i4>
      </vt:variant>
    </vt:vector>
  </HeadingPairs>
  <TitlesOfParts>
    <vt:vector size="64" baseType="lpstr">
      <vt:lpstr>Arial</vt:lpstr>
      <vt:lpstr>Calibri</vt:lpstr>
      <vt:lpstr>DokChampa</vt:lpstr>
      <vt:lpstr>Helvetica Neue</vt:lpstr>
      <vt:lpstr>KabelC-Bold-Identity-H</vt:lpstr>
      <vt:lpstr>Symbol</vt:lpstr>
      <vt:lpstr>times new roman</vt:lpstr>
      <vt:lpstr>times new roman</vt:lpstr>
      <vt:lpstr>Verdana</vt:lpstr>
      <vt:lpstr>Wingdings</vt:lpstr>
      <vt:lpstr>Тема Office</vt:lpstr>
      <vt:lpstr>2_Тема Office</vt:lpstr>
      <vt:lpstr>1_Тема Office</vt:lpstr>
      <vt:lpstr>Опыт участия лицея в краевом проекте «Система тьюторского сопровождения элективных образовательных практик как инструмент подготовки учащихся основной школы к выбору профиля обучения» в рамках деятельности апробационной площадки по введению ФГОС ООО.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Индивидуализация в образовании :  методологический аспект </vt:lpstr>
      <vt:lpstr>Индивидуализация в образовательной среде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Строгий 7</dc:title>
  <dc:creator>Неверова О.И.</dc:creator>
  <cp:lastModifiedBy>ChaLP</cp:lastModifiedBy>
  <cp:revision>137</cp:revision>
  <dcterms:modified xsi:type="dcterms:W3CDTF">2019-03-27T07:10:35Z</dcterms:modified>
</cp:coreProperties>
</file>