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3"/>
  </p:notesMasterIdLst>
  <p:handoutMasterIdLst>
    <p:handoutMasterId r:id="rId34"/>
  </p:handoutMasterIdLst>
  <p:sldIdLst>
    <p:sldId id="355" r:id="rId3"/>
    <p:sldId id="356" r:id="rId4"/>
    <p:sldId id="352" r:id="rId5"/>
    <p:sldId id="290" r:id="rId6"/>
    <p:sldId id="286" r:id="rId7"/>
    <p:sldId id="349" r:id="rId8"/>
    <p:sldId id="354" r:id="rId9"/>
    <p:sldId id="330" r:id="rId10"/>
    <p:sldId id="358" r:id="rId11"/>
    <p:sldId id="346" r:id="rId12"/>
    <p:sldId id="328" r:id="rId13"/>
    <p:sldId id="359" r:id="rId14"/>
    <p:sldId id="360" r:id="rId15"/>
    <p:sldId id="362" r:id="rId16"/>
    <p:sldId id="344" r:id="rId17"/>
    <p:sldId id="345" r:id="rId18"/>
    <p:sldId id="363" r:id="rId19"/>
    <p:sldId id="326" r:id="rId20"/>
    <p:sldId id="325" r:id="rId21"/>
    <p:sldId id="350" r:id="rId22"/>
    <p:sldId id="347" r:id="rId23"/>
    <p:sldId id="340" r:id="rId24"/>
    <p:sldId id="364" r:id="rId25"/>
    <p:sldId id="361" r:id="rId26"/>
    <p:sldId id="365" r:id="rId27"/>
    <p:sldId id="367" r:id="rId28"/>
    <p:sldId id="366" r:id="rId29"/>
    <p:sldId id="369" r:id="rId30"/>
    <p:sldId id="324" r:id="rId31"/>
    <p:sldId id="343" r:id="rId3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87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 showGuides="1">
      <p:cViewPr varScale="1">
        <p:scale>
          <a:sx n="74" d="100"/>
          <a:sy n="74" d="100"/>
        </p:scale>
        <p:origin x="-402" y="-9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27.03.2019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27.03.2019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464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27.03.2019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27.03.2019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pPr/>
              <a:t>27.03.2019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27.03.2019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27.03.2019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27.03.2019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27.03.2019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27.03.2019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27.03.2019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27.03.2019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Microsoft_Office_Word1.docx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4.png"/><Relationship Id="rId4" Type="http://schemas.openxmlformats.org/officeDocument/2006/relationships/image" Target="../media/image17.jpeg"/><Relationship Id="rId9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2383" y="1214423"/>
            <a:ext cx="7008574" cy="358300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1600" dirty="0" smtClean="0"/>
              <a:t>IV</a:t>
            </a:r>
            <a:r>
              <a:rPr lang="ru-RU" sz="1600" dirty="0" smtClean="0"/>
              <a:t>Международная  научно-практическая конференция </a:t>
            </a:r>
            <a:br>
              <a:rPr lang="ru-RU" sz="1600" dirty="0" smtClean="0"/>
            </a:br>
            <a:r>
              <a:rPr lang="ru-RU" sz="1600" dirty="0" smtClean="0"/>
              <a:t>«Школа как пространство новых образовательных технологий»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27 </a:t>
            </a:r>
            <a:r>
              <a:rPr lang="ru-RU" sz="1600" dirty="0" smtClean="0"/>
              <a:t>марта 2019 г.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err="1" smtClean="0"/>
              <a:t>Вебинар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Проектирование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учебных ситуаций</a:t>
            </a:r>
            <a:br>
              <a:rPr lang="ru-RU" sz="2700" dirty="0" smtClean="0"/>
            </a:br>
            <a:r>
              <a:rPr lang="ru-RU" sz="2700" dirty="0" smtClean="0"/>
              <a:t>для развития и </a:t>
            </a:r>
            <a:r>
              <a:rPr lang="ru-RU" sz="2700" dirty="0" smtClean="0"/>
              <a:t>оценки</a:t>
            </a:r>
            <a:br>
              <a:rPr lang="ru-RU" sz="2700" dirty="0" smtClean="0"/>
            </a:br>
            <a:r>
              <a:rPr lang="ru-RU" sz="2700" dirty="0" smtClean="0"/>
              <a:t> </a:t>
            </a:r>
            <a:r>
              <a:rPr lang="ru-RU" sz="2700" dirty="0" smtClean="0"/>
              <a:t>интерпретационных умений </a:t>
            </a:r>
            <a:br>
              <a:rPr lang="ru-RU" sz="2700" dirty="0" smtClean="0"/>
            </a:br>
            <a:r>
              <a:rPr lang="ru-RU" sz="2700" dirty="0" smtClean="0"/>
              <a:t>учащихся основной </a:t>
            </a:r>
            <a:r>
              <a:rPr lang="ru-RU" sz="2700" dirty="0" smtClean="0"/>
              <a:t>школы</a:t>
            </a:r>
            <a:r>
              <a:rPr lang="ru" sz="2700" dirty="0" smtClean="0"/>
              <a:t>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022841" y="5429264"/>
            <a:ext cx="6658115" cy="742936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ru-RU" sz="2800" b="1" dirty="0" smtClean="0">
                <a:solidFill>
                  <a:srgbClr val="003870"/>
                </a:solidFill>
              </a:rPr>
              <a:t> </a:t>
            </a:r>
            <a:r>
              <a:rPr lang="ru-RU" sz="1800" dirty="0" smtClean="0">
                <a:solidFill>
                  <a:srgbClr val="003870"/>
                </a:solidFill>
                <a:latin typeface="+mj-lt"/>
                <a:ea typeface="+mj-ea"/>
                <a:cs typeface="+mj-cs"/>
              </a:rPr>
              <a:t>г.Пермь,  МАОУ «Гимназия №10</a:t>
            </a:r>
          </a:p>
          <a:p>
            <a:pPr algn="ctr"/>
            <a:r>
              <a:rPr lang="ru-RU" sz="1800" dirty="0" err="1" smtClean="0">
                <a:solidFill>
                  <a:srgbClr val="003870"/>
                </a:solidFill>
                <a:latin typeface="+mj-lt"/>
                <a:ea typeface="+mj-ea"/>
                <a:cs typeface="+mj-cs"/>
              </a:rPr>
              <a:t>Сурдуковская</a:t>
            </a:r>
            <a:r>
              <a:rPr lang="ru-RU" sz="1800" dirty="0" smtClean="0">
                <a:solidFill>
                  <a:srgbClr val="00387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800" dirty="0">
                <a:solidFill>
                  <a:srgbClr val="003870"/>
                </a:solidFill>
                <a:latin typeface="+mj-lt"/>
                <a:ea typeface="+mj-ea"/>
                <a:cs typeface="+mj-cs"/>
              </a:rPr>
              <a:t>С.В</a:t>
            </a:r>
            <a:r>
              <a:rPr lang="ru-RU" sz="1800" dirty="0" smtClean="0">
                <a:solidFill>
                  <a:srgbClr val="003870"/>
                </a:solidFill>
                <a:latin typeface="+mj-lt"/>
                <a:ea typeface="+mj-ea"/>
                <a:cs typeface="+mj-cs"/>
              </a:rPr>
              <a:t>.</a:t>
            </a:r>
            <a:endParaRPr lang="ru-RU" sz="1800" dirty="0">
              <a:solidFill>
                <a:srgbClr val="00387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логотип_ун_окру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3172" y="214290"/>
            <a:ext cx="835064" cy="84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 ОП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08000" y="1643050"/>
            <a:ext cx="10466663" cy="452915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Обучение умению представлять свое понимание содержания текста в формате аннотации, как и другим разновидностям текста, предполагает работу в трех направлениях:</a:t>
            </a:r>
          </a:p>
          <a:p>
            <a:pPr>
              <a:buNone/>
            </a:pPr>
            <a:r>
              <a:rPr lang="ru-RU" dirty="0" smtClean="0"/>
              <a:t>   1)над понятийно-содержательной стороной высказывания;</a:t>
            </a:r>
          </a:p>
          <a:p>
            <a:pPr>
              <a:buNone/>
            </a:pPr>
            <a:r>
              <a:rPr lang="ru-RU" dirty="0" smtClean="0"/>
              <a:t>    2)над логико-композиционными особенностями;</a:t>
            </a:r>
          </a:p>
          <a:p>
            <a:pPr>
              <a:buNone/>
            </a:pPr>
            <a:r>
              <a:rPr lang="ru-RU" dirty="0" smtClean="0"/>
              <a:t>    3)над отбором языковых средств.</a:t>
            </a:r>
          </a:p>
          <a:p>
            <a:pPr>
              <a:buNone/>
            </a:pPr>
            <a:r>
              <a:rPr lang="ru-RU" dirty="0" smtClean="0"/>
              <a:t>   В процессе образовательной практики предусматривается</a:t>
            </a:r>
          </a:p>
          <a:p>
            <a:pPr>
              <a:buNone/>
            </a:pPr>
            <a:r>
              <a:rPr lang="ru-RU" dirty="0" smtClean="0"/>
              <a:t> -работа с вербальными текстами, потенциально предполагающими возможность нескольких интерпретаций; </a:t>
            </a:r>
          </a:p>
          <a:p>
            <a:pPr>
              <a:buNone/>
            </a:pPr>
            <a:r>
              <a:rPr lang="ru-RU" dirty="0" smtClean="0"/>
              <a:t> -активные индивидуальные и коллективные формы работы учеников над интерпретацией текстов </a:t>
            </a:r>
            <a:r>
              <a:rPr lang="ru-RU" i="1" dirty="0" smtClean="0"/>
              <a:t>актуальной словесности для детей и подро</a:t>
            </a:r>
            <a:r>
              <a:rPr lang="ru-RU" dirty="0" smtClean="0"/>
              <a:t>стков.</a:t>
            </a:r>
          </a:p>
          <a:p>
            <a:endParaRPr lang="ru-RU" dirty="0"/>
          </a:p>
        </p:txBody>
      </p:sp>
      <p:pic>
        <p:nvPicPr>
          <p:cNvPr id="8" name="Рисунок 6" descr="логотип_ун_окру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5064" cy="84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Ключевые ориентиры в создании программ, дидактических материалов и оценочных </a:t>
            </a:r>
            <a:r>
              <a:rPr lang="ru-RU" sz="3200" dirty="0" smtClean="0"/>
              <a:t>средств для реализации программы ОП</a:t>
            </a:r>
            <a:endParaRPr lang="ru-RU" sz="3200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65124" y="1701800"/>
            <a:ext cx="5429289" cy="4470400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85000"/>
              </a:lnSpc>
              <a:spcBef>
                <a:spcPct val="0"/>
              </a:spcBef>
              <a:buNone/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    </a:t>
            </a:r>
            <a:r>
              <a:rPr lang="ru-RU" sz="2800" i="1" dirty="0" smtClean="0">
                <a:latin typeface="+mj-lt"/>
                <a:ea typeface="+mj-ea"/>
                <a:cs typeface="+mj-cs"/>
              </a:rPr>
              <a:t>Осознанность чтения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- это понимание читающим </a:t>
            </a:r>
          </a:p>
          <a:p>
            <a:pPr lvl="0">
              <a:lnSpc>
                <a:spcPct val="85000"/>
              </a:lnSpc>
              <a:spcBef>
                <a:spcPct val="0"/>
              </a:spcBef>
              <a:buNone/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     основного смысла всего содержания текста, т.е. осознание читающим   содержания и своего отношения к прочитанному,</a:t>
            </a:r>
          </a:p>
          <a:p>
            <a:pPr lvl="0">
              <a:lnSpc>
                <a:spcPct val="85000"/>
              </a:lnSpc>
              <a:spcBef>
                <a:spcPct val="0"/>
              </a:spcBef>
              <a:buNone/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     содержания и смысла отдельных частей текста (абзацев, эпизодов, глав); не только того, о чём говорится в данной части, но и что этим  сказано.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None/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 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800" i="1" dirty="0" smtClean="0">
                <a:latin typeface="+mj-lt"/>
                <a:ea typeface="+mj-ea"/>
                <a:cs typeface="+mj-cs"/>
              </a:rPr>
              <a:t>Самостоятельность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– основа для формирования собственного мнения  и отражения в письменных работах</a:t>
            </a:r>
          </a:p>
          <a:p>
            <a:pPr>
              <a:lnSpc>
                <a:spcPct val="85000"/>
              </a:lnSpc>
              <a:spcBef>
                <a:spcPct val="0"/>
              </a:spcBef>
              <a:buNone/>
            </a:pPr>
            <a:endParaRPr lang="ru-RU" sz="2800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6" descr="логотип_ун_окру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5064" cy="84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Тексты, используемые для реализации программы ОП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3686" y="1701800"/>
            <a:ext cx="10680977" cy="4470400"/>
          </a:xfrm>
        </p:spPr>
        <p:txBody>
          <a:bodyPr/>
          <a:lstStyle/>
          <a:p>
            <a:pPr marL="174625" indent="0">
              <a:buNone/>
              <a:tabLst>
                <a:tab pos="92075" algn="l"/>
              </a:tabLst>
            </a:pPr>
            <a:r>
              <a:rPr lang="ru-RU" dirty="0" smtClean="0"/>
              <a:t>В качестве текстов, позволяющих  школьникам генерировать новые интерпретации, используются </a:t>
            </a:r>
            <a:r>
              <a:rPr lang="ru-RU" dirty="0" err="1" smtClean="0"/>
              <a:t>непрограммные</a:t>
            </a:r>
            <a:r>
              <a:rPr lang="ru-RU" dirty="0" smtClean="0"/>
              <a:t> художественные произведения современных писателей, пишущих для подростков. </a:t>
            </a:r>
          </a:p>
          <a:p>
            <a:pPr marL="174625" indent="0">
              <a:buNone/>
              <a:tabLst>
                <a:tab pos="92075" algn="l"/>
              </a:tabLst>
            </a:pPr>
            <a:r>
              <a:rPr lang="ru-RU" b="1" dirty="0" smtClean="0"/>
              <a:t>Почему?</a:t>
            </a:r>
          </a:p>
          <a:p>
            <a:pPr marL="174625" indent="0">
              <a:buNone/>
              <a:tabLst>
                <a:tab pos="92075" algn="l"/>
              </a:tabLst>
            </a:pPr>
            <a:r>
              <a:rPr lang="ru-RU" dirty="0" smtClean="0"/>
              <a:t>Актуальность содержания </a:t>
            </a:r>
          </a:p>
          <a:p>
            <a:pPr marL="174625" indent="0">
              <a:buNone/>
              <a:tabLst>
                <a:tab pos="92075" algn="l"/>
              </a:tabLst>
            </a:pPr>
            <a:r>
              <a:rPr lang="ru-RU" dirty="0" err="1" smtClean="0"/>
              <a:t>Проблемность</a:t>
            </a:r>
            <a:endParaRPr lang="ru-RU" dirty="0" smtClean="0"/>
          </a:p>
          <a:p>
            <a:pPr marL="174625" indent="0">
              <a:buNone/>
              <a:tabLst>
                <a:tab pos="92075" algn="l"/>
              </a:tabLst>
            </a:pPr>
            <a:r>
              <a:rPr lang="ru-RU" dirty="0" smtClean="0"/>
              <a:t>Доступность </a:t>
            </a:r>
            <a:r>
              <a:rPr lang="ru-RU" dirty="0" smtClean="0"/>
              <a:t>для понимания учеников </a:t>
            </a:r>
            <a:endParaRPr lang="ru-RU" dirty="0" smtClean="0"/>
          </a:p>
          <a:p>
            <a:pPr marL="174625" indent="0">
              <a:buNone/>
              <a:tabLst>
                <a:tab pos="92075" algn="l"/>
              </a:tabLst>
            </a:pPr>
            <a:r>
              <a:rPr lang="ru-RU" dirty="0" smtClean="0"/>
              <a:t>Возможность </a:t>
            </a:r>
            <a:r>
              <a:rPr lang="ru-RU" dirty="0" smtClean="0"/>
              <a:t>самостоятельного </a:t>
            </a:r>
            <a:r>
              <a:rPr lang="ru-RU" dirty="0" err="1" smtClean="0"/>
              <a:t>смыслопорождения</a:t>
            </a:r>
            <a:r>
              <a:rPr lang="ru-RU" dirty="0" smtClean="0"/>
              <a:t>.  </a:t>
            </a:r>
          </a:p>
          <a:p>
            <a:endParaRPr lang="ru-RU" dirty="0"/>
          </a:p>
        </p:txBody>
      </p:sp>
      <p:pic>
        <p:nvPicPr>
          <p:cNvPr id="4" name="Рисунок 6" descr="логотип_ун_окру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5064" cy="84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Условия реализации </a:t>
            </a:r>
            <a:r>
              <a:rPr lang="ru-RU" sz="3600" dirty="0" smtClean="0"/>
              <a:t>программы ОП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600" dirty="0" smtClean="0"/>
              <a:t>Доступность и актуальность текстов для интерпретации</a:t>
            </a:r>
          </a:p>
          <a:p>
            <a:r>
              <a:rPr lang="ru-RU" sz="2600" dirty="0" smtClean="0"/>
              <a:t>У ученика есть право на собственное суждение о прочитанном и его представление в сообществе</a:t>
            </a:r>
          </a:p>
          <a:p>
            <a:r>
              <a:rPr lang="ru-RU" sz="2600" dirty="0" smtClean="0"/>
              <a:t>Ученик получает опыт группового письменного творчества, анализа, презентации созданного текста</a:t>
            </a:r>
          </a:p>
          <a:p>
            <a:pPr lvl="0"/>
            <a:r>
              <a:rPr lang="ru-RU" sz="2600" dirty="0" smtClean="0"/>
              <a:t>У ученика есть возможность публикации своего текста с помощью учителя (сайт «Разночтения», </a:t>
            </a:r>
            <a:r>
              <a:rPr lang="ru-RU" sz="2600" dirty="0" smtClean="0"/>
              <a:t>сайт проекта </a:t>
            </a:r>
            <a:r>
              <a:rPr lang="ru-RU" sz="2600" dirty="0" smtClean="0"/>
              <a:t>«Книга </a:t>
            </a:r>
            <a:r>
              <a:rPr lang="ru-RU" sz="2600" dirty="0" err="1" smtClean="0"/>
              <a:t>года-выбирают</a:t>
            </a:r>
            <a:r>
              <a:rPr lang="ru-RU" sz="2600" dirty="0" smtClean="0"/>
              <a:t> дети», календарь и др.).</a:t>
            </a:r>
          </a:p>
          <a:p>
            <a:r>
              <a:rPr lang="ru-RU" sz="2600" dirty="0" smtClean="0"/>
              <a:t>Организовано пространство коммуникации по поводу различных интерпретаций текста – школьники  имеют возможность слышать и относиться к чужим </a:t>
            </a:r>
            <a:r>
              <a:rPr lang="ru-RU" sz="2600" dirty="0" smtClean="0"/>
              <a:t>интерпретациям (конференция «Вектор чтения»).</a:t>
            </a:r>
            <a:endParaRPr lang="ru-RU" sz="26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6" descr="логотип_ун_окру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5064" cy="84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Учебные ситуации  для развития интерпретационных умений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6562" y="1643050"/>
            <a:ext cx="10538101" cy="45291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Для реализации программы учитель создает такие учебные ситуации, в ходе и  результате которых у учащихся появляется мотивация на создание текста о тексте.  </a:t>
            </a:r>
          </a:p>
          <a:p>
            <a:pPr>
              <a:buNone/>
            </a:pPr>
            <a:r>
              <a:rPr lang="ru-RU" dirty="0" smtClean="0"/>
              <a:t>        Проектирование учебных ситуаций для реализации программы осуществляется  с учетом меры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определенных способов действий, возраста обучающихся. </a:t>
            </a:r>
          </a:p>
          <a:p>
            <a:pPr>
              <a:buNone/>
            </a:pPr>
            <a:r>
              <a:rPr lang="ru-RU" dirty="0" smtClean="0"/>
              <a:t>        Каждая учебная ситуация создается под определенную задачу этапа реализации программы. </a:t>
            </a:r>
          </a:p>
          <a:p>
            <a:pPr>
              <a:buNone/>
            </a:pPr>
            <a:r>
              <a:rPr lang="ru-RU" dirty="0" smtClean="0"/>
              <a:t>        Для каждой учебной ситуации подбирается определенный учебный материал и определяется  способ организации учебной ситуации (кто что делает), побуждающий  детей на активную интерпретационную деятельность.</a:t>
            </a:r>
            <a:endParaRPr lang="ru-RU" dirty="0"/>
          </a:p>
        </p:txBody>
      </p:sp>
      <p:pic>
        <p:nvPicPr>
          <p:cNvPr id="4" name="Рисунок 6" descr="логотип_ун_окру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5064" cy="84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6935873"/>
              </p:ext>
            </p:extLst>
          </p:nvPr>
        </p:nvGraphicFramePr>
        <p:xfrm>
          <a:off x="0" y="1"/>
          <a:ext cx="12188825" cy="7043657"/>
        </p:xfrm>
        <a:graphic>
          <a:graphicData uri="http://schemas.openxmlformats.org/drawingml/2006/table">
            <a:tbl>
              <a:tblPr/>
              <a:tblGrid>
                <a:gridCol w="379372"/>
                <a:gridCol w="3714776"/>
                <a:gridCol w="3071834"/>
                <a:gridCol w="3078134"/>
                <a:gridCol w="1944709"/>
              </a:tblGrid>
              <a:tr h="416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Этапы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Задачи этапа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Организация деятельности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обучающихся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2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Дискуссия «Аннотация VS Читатель».</a:t>
                      </a:r>
                    </a:p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Эффективность рекламной аргументации.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Создать условия для актуализации представлений об аннотации, для осмысления влияния жанра аннотации на  читательский выбор.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Обсуждают,приводят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примеры положительного и негативного влияния аннотации на читательский выбор. «Проверка» убедительности аргументов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Понимание возможности влияния содержания и формы аннотации на читательский выбор.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9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Аннотация как текст о тексте. Знакомство  с жанром «Аннотация», его особенностями, видами, целевым назначением и содержанием. Роль аннотации в рекламе книги. Определение задач автора аннотации.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Рациональные и эмоциональные аргументы в структуре аннотации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Помочь понять особенности жанра, увидеть, в чем отличие аннотаций от других текстов о книге (н-р, отзыв).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Обучающиеся знакомятся с особенностями жанра, видами, целевым назначением и содержанием аннотаций.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Понимание структуры аннотации, типов аннотации (справочные, рекомендательные, рекламные, сюжетные и др.)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1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Сопоставительный анализ готовых аннотаций. Структура,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обязательные компоненты в структуре аннотации.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Помочь научиться анализировать  аннотации с точки зрения ее целевого назначения и </a:t>
                      </a:r>
                      <a:r>
                        <a:rPr lang="ru-RU" sz="1050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содержания,выделять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структурные компоненты  аннотации.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Сравнивают аннотации, выбирают книгу для прочтения по понравившейся аннотации, обосновывают свой выбор.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Понимание структуры </a:t>
                      </a:r>
                      <a:r>
                        <a:rPr lang="ru-RU" sz="1050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аннотации.Таблица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 структурными компонентами  аннотации, заполненная примерами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6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Практикум по разработке алгоритма деятельности по созданию аннотации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Помочь разработать алгоритм деятельности по созданию аннотации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коллективном обсуждении создаюталгоритм деятельности по созданию аннотации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Выстроенный алгоритм деятельности по созданию аннотации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1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Практикум «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Логика развития мысли в тексте и речевое оформление аннотации».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Помочь научиться определять отбор содержания, языковых средств для аннотации в зависимости от ее 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типа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Способствовать формированию умения с достаточной полнотой и точностью выражать свои мысли о прочитанном тексте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коллективном обсуждении </a:t>
                      </a: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создают таблицу с языковыми средствами для аннотации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Заполненная таблица с языковыми средствами для аннотации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1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Практикум  по созданию аннотации к рассказу современного писателя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Создать ситуации для применения знаний об аннотации в процессе выполнения задания</a:t>
                      </a:r>
                    </a:p>
                    <a:p>
                      <a:pPr indent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Помочь создать собственный текст аннотации на основе совместно прочитанного текста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Чтение текста, его субъективное восприятие;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Просмотровое чтение для выбора цитат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Использование языковых средств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Построенные  аннотации по совместно прочитанному тексту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1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Критерии оценки аннотации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 ученических аннотаций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Организовать обсуждение критериев оценивания и готовых аннотаций. Способствовать развитию навыков самоанализа при написании текста аннотации.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Редактирование критериев оценки и готовых текстов аннотаций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Критерии оценки аннотации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Отредактированные тексты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30636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6935873"/>
              </p:ext>
            </p:extLst>
          </p:nvPr>
        </p:nvGraphicFramePr>
        <p:xfrm>
          <a:off x="0" y="0"/>
          <a:ext cx="12188825" cy="6715186"/>
        </p:xfrm>
        <a:graphic>
          <a:graphicData uri="http://schemas.openxmlformats.org/drawingml/2006/table">
            <a:tbl>
              <a:tblPr/>
              <a:tblGrid>
                <a:gridCol w="2821326"/>
                <a:gridCol w="8228945"/>
                <a:gridCol w="1138554"/>
              </a:tblGrid>
              <a:tr h="391675">
                <a:tc>
                  <a:txBody>
                    <a:bodyPr/>
                    <a:lstStyle/>
                    <a:p>
                      <a:pPr marL="172720" indent="-187325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Критерии оценивания аннотации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2720" indent="-18732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Параметры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17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4285">
                <a:tc>
                  <a:txBody>
                    <a:bodyPr/>
                    <a:lstStyle/>
                    <a:p>
                      <a:pPr marL="172720" indent="-228600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.Объем 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727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Рекомендуемое количество слов: от 60 до 80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2720" marR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1.Объем аннотации соответствует рекомендуемому количеству. В лаконичной форме о книге сообщается необходимая информация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2720" marR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2.Меньше минимальной границы рекомендуемого объема на 10 слов.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2720" marR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3.Объем аннотации  не соответствует рекомендуемому.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б.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470">
                <a:tc>
                  <a:txBody>
                    <a:bodyPr/>
                    <a:lstStyle/>
                    <a:p>
                      <a:pPr marL="172720" marR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2. Композиционное оформление 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2720" marR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1.Композиционное оформление работы соответствует  требованиям в полной мере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2720" marR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2.Композиционное оформление работы частично соответствует  требованиям.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2720" marR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3.Композиционное оформление работы не соответствует  требованиям.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2720" marR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0-2 б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4285">
                <a:tc>
                  <a:txBody>
                    <a:bodyPr/>
                    <a:lstStyle/>
                    <a:p>
                      <a:pPr marL="172720" marR="901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3.Глубина понимания содержания: точность понимания темы  и идеи произведения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272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1.Содержание текста произведения, его идея  поняты и отражены  без искажений, мысли последовательны.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272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2.Понимание произведения не достигнуто, отражено формально, общими фразами.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272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3.Текст произведения не понят. Работа не соответствует  критерию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200">
                          <a:latin typeface="Calibri"/>
                          <a:ea typeface="Calibri"/>
                          <a:cs typeface="Times New Roman"/>
                        </a:rPr>
                        <a:t> 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4593">
                <a:tc>
                  <a:txBody>
                    <a:bodyPr/>
                    <a:lstStyle/>
                    <a:p>
                      <a:pPr marL="1727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4.Выражение в тексте авторской позиции, с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амостоятельность,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727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индивидуальность 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272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1.Наличие в тексте аннотации оригинальной авторской составляющей, которая вносит в текст неповторимость, индивидуальность и способствует усилению его воздействия на читателя. Текст работы  не имеет аналогов в интернете, у других авторов.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272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2.Работа не в полной мере соответствует критерию, текста, созданного ребенком, больше, чем цитат из книги.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272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3.Работа не соответствует  критерию. Текст заимствован.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0-2 б.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4593">
                <a:tc>
                  <a:txBody>
                    <a:bodyPr/>
                    <a:lstStyle/>
                    <a:p>
                      <a:pPr marL="1727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5.Убедительность аргументации к прочтению (почему важно прочитать?)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272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 Используются эмоциональные аргументы, апеллирующие к удовольствию, занимательности, пользе от чтения этого текста и т.д.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272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2. Используются рациональные аргументы: указываются внешние характеристики книги (известность автора, популярность или необычность произведения, высокое качество оформления книги и т. п.), не отражается мнение о книге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7272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3.Характеристики книги голословные, немотивированные и случайные, не отражается субъективное мнение.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 0-2 б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4285">
                <a:tc>
                  <a:txBody>
                    <a:bodyPr/>
                    <a:lstStyle/>
                    <a:p>
                      <a:pPr marL="172720" marR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6. Грамматическая и стилистическая грамотность текста соблюдение норм русского литературного языка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2720" algn="l" defTabSz="1218987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1.В работе соблюдены нормы современного русского литературного языка в словоупотреблении и конструировании предложений. </a:t>
                      </a:r>
                    </a:p>
                    <a:p>
                      <a:pPr marL="172720" algn="l" defTabSz="1218987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2.Допущено не более 1 речевой и не более 1 грамматических ошибок.</a:t>
                      </a:r>
                    </a:p>
                    <a:p>
                      <a:pPr marL="172720" algn="l" defTabSz="1218987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3.Допущена 1 речевая при отсутствии грамматических ошибок.</a:t>
                      </a:r>
                    </a:p>
                    <a:p>
                      <a:pPr marL="172720" algn="l" defTabSz="1218987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Допущено 2 речевых и 2 грамматических ошибки (или больше).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 балла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 балла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 балл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017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0 баллов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30636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Контрольное мероприятие в рамках реализации программы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Результатом интерпретации признается новый текст, содержащий представление читающего о смысле прочитанного, выдержанный в формате аннотации ( О чем книга? Почему важно (нужно) прочитать?)</a:t>
            </a:r>
          </a:p>
          <a:p>
            <a:r>
              <a:rPr lang="ru-RU" dirty="0" smtClean="0"/>
              <a:t>Объект оценивания: аннотация учащегося к самостоятельно прочитанному тексту.</a:t>
            </a:r>
          </a:p>
          <a:p>
            <a:r>
              <a:rPr lang="ru-RU" dirty="0" smtClean="0"/>
              <a:t>Процедура проведения контрольного мероприятия: в ходе самостоятельной работы дети создают текст аннотации к предложенному тексту, оформляют его и размещают на стендах в галерее подросткового чтения в рекреации гимназии. Вид аннотации учащиеся выбирают самостоятельно.</a:t>
            </a:r>
            <a:endParaRPr lang="ru-RU" dirty="0"/>
          </a:p>
        </p:txBody>
      </p:sp>
      <p:pic>
        <p:nvPicPr>
          <p:cNvPr id="4" name="Рисунок 6" descr="логотип_ун_окру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5064" cy="84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2390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Творческие продукты ОП </a:t>
            </a:r>
            <a:r>
              <a:rPr lang="ru-RU" sz="3600" dirty="0" smtClean="0"/>
              <a:t>учащихся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9" name="Picture 4" descr="C:\Users\asus\Desktop\Календарь № 3\иллюстрации\По ту сторону синей границы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1107287" y="1486639"/>
            <a:ext cx="2616135" cy="350046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endParaRPr lang="ru-RU" sz="4500" dirty="0" smtClean="0"/>
          </a:p>
          <a:p>
            <a:pPr>
              <a:lnSpc>
                <a:spcPct val="170000"/>
              </a:lnSpc>
            </a:pPr>
            <a:endParaRPr lang="ru-RU" dirty="0"/>
          </a:p>
        </p:txBody>
      </p:sp>
      <p:pic>
        <p:nvPicPr>
          <p:cNvPr id="7" name="Рисунок 6" descr="логотип_ун_окру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5064" cy="84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ая выноска 13"/>
          <p:cNvSpPr/>
          <p:nvPr/>
        </p:nvSpPr>
        <p:spPr>
          <a:xfrm>
            <a:off x="236496" y="928670"/>
            <a:ext cx="4764164" cy="857256"/>
          </a:xfrm>
          <a:prstGeom prst="wedgeRectCallou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#мечты #настоящее #будущее #выбор #дружба #поддержка #цель #свобода #воля #море  #надежда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94280" y="785794"/>
            <a:ext cx="6858048" cy="564360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чем? </a:t>
            </a:r>
            <a:endParaRPr lang="ru-RU" sz="1800" i="1" dirty="0" smtClean="0"/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Восемнадцатилетний 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юноша Андреас решается на отчаянный поступок: вплавь бежать из ГДР через холодное Балтийское море и добраться до границы ФРГ. С ним соглашается плыть его подруга </a:t>
            </a:r>
            <a:r>
              <a:rPr lang="ru-RU" sz="1800" dirty="0" err="1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Ханна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 вот после нескольких месяцев упорных тренировок они на берегу, готовые плыть…Захватывающая драматичная история побега двух друзей из страны, в которой  они  не видят для себя будущего. Действие романа разворачивается незадолго до  падения Берлинской стены- символа разделения государства, народа и многих семей. Речь в книге  идет о выборе своего жизненного пути: что взять за основу - покорность или сопротивление?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 прочитать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 нет сил терпеть, когда сильнее всего на свете хочется вырваться из тисков, которые душат волю и мысль, человек готов пойти на многое. Это история о  крепкой дружбе и сложном выборе, который не дает однозначного ответа на вопрос: бороться или примириться с обстоятельствами, ведь сделанный выбор не дает гарантии исполнения мечты, счастливого будущего, он сопряжен с огромным риском</a:t>
            </a:r>
            <a:r>
              <a:rPr lang="ru-RU" sz="1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Цитаты:</a:t>
            </a:r>
          </a:p>
          <a:p>
            <a:pPr>
              <a:buNone/>
            </a:pP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236496" y="4643446"/>
            <a:ext cx="4764164" cy="1785950"/>
          </a:xfrm>
          <a:prstGeom prst="wedgeRectCallou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Название:  По ту сторону синей границы</a:t>
            </a:r>
          </a:p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  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Дорит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Линке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Переводчик  Вера Комарова</a:t>
            </a:r>
          </a:p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Издательство:  Самокат, 2017</a:t>
            </a:r>
          </a:p>
          <a:p>
            <a:pPr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Роман включен в международный каталог лучших книг для юношества «Белые вороны»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635" y="274638"/>
            <a:ext cx="11293749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Творческие продукты ОП «Аннотация»:   </a:t>
            </a:r>
            <a:br>
              <a:rPr lang="ru-RU" sz="2800" dirty="0" smtClean="0"/>
            </a:br>
            <a:r>
              <a:rPr lang="ru-RU" sz="2800" dirty="0" smtClean="0"/>
              <a:t>третий выпуск рекламного календаря</a:t>
            </a:r>
            <a:br>
              <a:rPr lang="ru-RU" sz="2800" dirty="0" smtClean="0"/>
            </a:br>
            <a:r>
              <a:rPr lang="ru-RU" sz="2800" dirty="0" smtClean="0"/>
              <a:t> «Летние чтения-наши предпочтения»</a:t>
            </a:r>
            <a:endParaRPr lang="ru-RU" sz="2800" dirty="0"/>
          </a:p>
        </p:txBody>
      </p:sp>
      <p:pic>
        <p:nvPicPr>
          <p:cNvPr id="1027" name="Picture 3" descr="C:\Users\asus\Desktop\согласование календаря\216781_Kalendar_IM_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5586" y="1643049"/>
            <a:ext cx="3929090" cy="5067065"/>
          </a:xfrm>
          <a:prstGeom prst="rect">
            <a:avLst/>
          </a:prstGeom>
          <a:noFill/>
        </p:spPr>
      </p:pic>
      <p:pic>
        <p:nvPicPr>
          <p:cNvPr id="4098" name="Picture 2" descr="C:\Users\asus\Desktop\Календарь № 3\216781_Kalendar_IM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3304" y="1643050"/>
            <a:ext cx="3556154" cy="5030360"/>
          </a:xfrm>
          <a:prstGeom prst="rect">
            <a:avLst/>
          </a:prstGeom>
          <a:noFill/>
        </p:spPr>
      </p:pic>
      <p:pic>
        <p:nvPicPr>
          <p:cNvPr id="6" name="Picture 4" descr="C:\Users\asus\Desktop\ВЕДЕНИЕ САЙТА\10.jpeg"/>
          <p:cNvPicPr>
            <a:picLocks noChangeAspect="1" noChangeArrowheads="1"/>
          </p:cNvPicPr>
          <p:nvPr/>
        </p:nvPicPr>
        <p:blipFill>
          <a:blip r:embed="rId4" cstate="print"/>
          <a:srcRect l="26984" t="49822" r="35182" b="29403"/>
          <a:stretch>
            <a:fillRect/>
          </a:stretch>
        </p:blipFill>
        <p:spPr bwMode="auto">
          <a:xfrm>
            <a:off x="10870008" y="0"/>
            <a:ext cx="1318818" cy="85723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496" y="1578842"/>
            <a:ext cx="3730484" cy="527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6" descr="логотип_ун_округ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35064" cy="84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asus\Desktop\ВЕДЕНИЕ САЙТА\10.jpeg"/>
          <p:cNvPicPr>
            <a:picLocks noChangeAspect="1" noChangeArrowheads="1"/>
          </p:cNvPicPr>
          <p:nvPr/>
        </p:nvPicPr>
        <p:blipFill>
          <a:blip r:embed="rId4" cstate="print"/>
          <a:srcRect l="26984" t="49822" r="35182" b="29403"/>
          <a:stretch>
            <a:fillRect/>
          </a:stretch>
        </p:blipFill>
        <p:spPr bwMode="auto">
          <a:xfrm>
            <a:off x="10870007" y="0"/>
            <a:ext cx="1318818" cy="857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045564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Требования к результатам обучения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Владение умением представлять тексты в виде тезисов, конспектов, аннотаций, рефератов, сочинений различных жанров; способность выявлять в художественных текстах образы, темы и проблемы и выражать свое отношение к ним в развернутых аргументированных устных и письменных высказываниях.</a:t>
            </a:r>
          </a:p>
          <a:p>
            <a:r>
              <a:rPr lang="ru-RU" dirty="0" smtClean="0"/>
              <a:t>В результате реализации ФГОС у учащихся должны быть сформированы компетенции, в первую очередь речевые, поэтому акцент сдел</a:t>
            </a:r>
            <a:r>
              <a:rPr lang="ru-RU" dirty="0" smtClean="0"/>
              <a:t>ан</a:t>
            </a:r>
            <a:r>
              <a:rPr lang="ru-RU" dirty="0" smtClean="0"/>
              <a:t> на том, как ученик владеет речью, устной и письменной: по итогам обучения выпускник должен читать любой текст, создавать на его основе текст «вторичный», </a:t>
            </a:r>
            <a:r>
              <a:rPr lang="ru-RU" dirty="0" smtClean="0"/>
              <a:t>а также </a:t>
            </a:r>
            <a:r>
              <a:rPr lang="ru-RU" dirty="0" smtClean="0"/>
              <a:t>интерпретационный в любом формате, виде, жанре.</a:t>
            </a:r>
            <a:endParaRPr lang="ru-RU" dirty="0"/>
          </a:p>
        </p:txBody>
      </p:sp>
      <p:pic>
        <p:nvPicPr>
          <p:cNvPr id="4" name="Рисунок 6" descr="логотип_ун_окру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5064" cy="84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107152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Создаем аннотацию 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>         к программному тексту на </a:t>
            </a:r>
            <a:r>
              <a:rPr lang="ru-RU" sz="3600" dirty="0" smtClean="0"/>
              <a:t>уроке литературы</a:t>
            </a:r>
            <a:endParaRPr lang="ru-RU" sz="3600" dirty="0"/>
          </a:p>
        </p:txBody>
      </p:sp>
      <p:pic>
        <p:nvPicPr>
          <p:cNvPr id="5" name="Picture 3" descr="C:\Users\dom\AppData\Local\Temp\Rar$DRa4780.21015\5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6148"/>
            <a:ext cx="5559376" cy="58618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om\AppData\Local\Temp\Rar$DRa4780.7494\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546"/>
          <a:stretch>
            <a:fillRect/>
          </a:stretch>
        </p:blipFill>
        <p:spPr bwMode="auto">
          <a:xfrm>
            <a:off x="6153469" y="928671"/>
            <a:ext cx="6035357" cy="5589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6" descr="логотип_ун_окру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35064" cy="84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sus\Desktop\2018-2019\для разночтений\IMG_20180924_09151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934" y="1000108"/>
            <a:ext cx="4156075" cy="5541963"/>
          </a:xfrm>
          <a:prstGeom prst="rect">
            <a:avLst/>
          </a:prstGeom>
          <a:noFill/>
        </p:spPr>
      </p:pic>
      <p:pic>
        <p:nvPicPr>
          <p:cNvPr id="27651" name="Picture 3" descr="C:\Users\asus\Desktop\2018-2019\для разночтений\IMG_20180924_0933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2776" y="1000108"/>
            <a:ext cx="7410475" cy="5557856"/>
          </a:xfrm>
          <a:prstGeom prst="rect">
            <a:avLst/>
          </a:prstGeom>
          <a:noFill/>
        </p:spPr>
      </p:pic>
      <p:pic>
        <p:nvPicPr>
          <p:cNvPr id="5" name="Рисунок 6" descr="логотип_ун_окру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35064" cy="84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asus\Desktop\ВЕДЕНИЕ САЙТА\10.jpeg"/>
          <p:cNvPicPr>
            <a:picLocks noChangeAspect="1" noChangeArrowheads="1"/>
          </p:cNvPicPr>
          <p:nvPr/>
        </p:nvPicPr>
        <p:blipFill>
          <a:blip r:embed="rId5" cstate="print"/>
          <a:srcRect l="26984" t="49822" r="35182" b="29403"/>
          <a:stretch>
            <a:fillRect/>
          </a:stretch>
        </p:blipFill>
        <p:spPr bwMode="auto">
          <a:xfrm>
            <a:off x="10870007" y="0"/>
            <a:ext cx="1318818" cy="8572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2314" y="0"/>
            <a:ext cx="10466663" cy="1397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ОП в начальной школе </a:t>
            </a:r>
            <a:r>
              <a:rPr lang="ru-RU" sz="3200" dirty="0" smtClean="0"/>
              <a:t> «</a:t>
            </a:r>
            <a:r>
              <a:rPr lang="ru-RU" sz="3200" dirty="0" smtClean="0"/>
              <a:t>Мастерская новых текстов» </a:t>
            </a:r>
            <a:r>
              <a:rPr lang="ru-RU" sz="3200" dirty="0" smtClean="0"/>
              <a:t>. Продукты </a:t>
            </a:r>
            <a:r>
              <a:rPr lang="ru-RU" sz="3200" dirty="0" smtClean="0"/>
              <a:t>ИД </a:t>
            </a:r>
            <a:r>
              <a:rPr lang="ru-RU" sz="3200" dirty="0" smtClean="0"/>
              <a:t>–аннотация «Слово  на обложку», рекламное объявление </a:t>
            </a:r>
            <a:r>
              <a:rPr lang="ru-RU" sz="3200" dirty="0" smtClean="0"/>
              <a:t>о </a:t>
            </a:r>
            <a:r>
              <a:rPr lang="ru-RU" sz="3200" dirty="0" smtClean="0"/>
              <a:t>книге</a:t>
            </a:r>
            <a:endParaRPr lang="ru-RU" sz="3200" dirty="0"/>
          </a:p>
        </p:txBody>
      </p:sp>
      <p:pic>
        <p:nvPicPr>
          <p:cNvPr id="4098" name="Picture 2" descr="C:\Users\asus\Desktop\отчет ШИОП  гимназия 10\6.2. Фотоматериалы проведения мероприятий проекта\4 групп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0363" y="1605306"/>
            <a:ext cx="3643338" cy="2752387"/>
          </a:xfrm>
          <a:prstGeom prst="rect">
            <a:avLst/>
          </a:prstGeom>
          <a:noFill/>
        </p:spPr>
      </p:pic>
      <p:pic>
        <p:nvPicPr>
          <p:cNvPr id="4099" name="Picture 3" descr="C:\Users\asus\Desktop\отчет ШИОП  гимназия 10\6.2. Фотоматериалы проведения мероприятий проекта\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934" y="1643050"/>
            <a:ext cx="3599188" cy="4470400"/>
          </a:xfrm>
          <a:prstGeom prst="rect">
            <a:avLst/>
          </a:prstGeom>
          <a:noFill/>
        </p:spPr>
      </p:pic>
      <p:pic>
        <p:nvPicPr>
          <p:cNvPr id="4100" name="Picture 4" descr="C:\Users\asus\Desktop\отчет ШИОП  гимназия 10\6.2. Фотоматериалы проведения мероприятий проекта\DSC078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94148" y="1643050"/>
            <a:ext cx="3600451" cy="2699917"/>
          </a:xfrm>
          <a:prstGeom prst="rect">
            <a:avLst/>
          </a:prstGeom>
          <a:noFill/>
        </p:spPr>
      </p:pic>
      <p:pic>
        <p:nvPicPr>
          <p:cNvPr id="4101" name="Picture 5" descr="C:\Users\asus\Desktop\ИТОГ1\Детские работы\Мастерская Слово на обложку\IMG_20181015_103428.jpg"/>
          <p:cNvPicPr>
            <a:picLocks noChangeAspect="1" noChangeArrowheads="1"/>
          </p:cNvPicPr>
          <p:nvPr/>
        </p:nvPicPr>
        <p:blipFill>
          <a:blip r:embed="rId6" cstate="print"/>
          <a:srcRect r="2712" b="3617"/>
          <a:stretch>
            <a:fillRect/>
          </a:stretch>
        </p:blipFill>
        <p:spPr bwMode="auto">
          <a:xfrm rot="10800000">
            <a:off x="3879834" y="4714884"/>
            <a:ext cx="2562252" cy="1903830"/>
          </a:xfrm>
          <a:prstGeom prst="rect">
            <a:avLst/>
          </a:prstGeom>
          <a:noFill/>
        </p:spPr>
      </p:pic>
      <p:pic>
        <p:nvPicPr>
          <p:cNvPr id="4102" name="Picture 6" descr="C:\Users\asus\Desktop\IMG_20181015_103045.jpg"/>
          <p:cNvPicPr>
            <a:picLocks noChangeAspect="1" noChangeArrowheads="1"/>
          </p:cNvPicPr>
          <p:nvPr/>
        </p:nvPicPr>
        <p:blipFill>
          <a:blip r:embed="rId7" cstate="print"/>
          <a:srcRect l="2573" r="3676" b="4902"/>
          <a:stretch>
            <a:fillRect/>
          </a:stretch>
        </p:blipFill>
        <p:spPr bwMode="auto">
          <a:xfrm rot="10800000">
            <a:off x="6523040" y="4500570"/>
            <a:ext cx="2643206" cy="2010895"/>
          </a:xfrm>
          <a:prstGeom prst="rect">
            <a:avLst/>
          </a:prstGeom>
          <a:noFill/>
        </p:spPr>
      </p:pic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9323880" y="4643446"/>
          <a:ext cx="2864945" cy="1879596"/>
        </p:xfrm>
        <a:graphic>
          <a:graphicData uri="http://schemas.openxmlformats.org/presentationml/2006/ole">
            <p:oleObj spid="_x0000_s4103" name="Документ" r:id="rId8" imgW="10544059" imgH="6917916" progId="Word.Document.12">
              <p:embed/>
            </p:oleObj>
          </a:graphicData>
        </a:graphic>
      </p:graphicFrame>
      <p:pic>
        <p:nvPicPr>
          <p:cNvPr id="9" name="Picture 4" descr="C:\Users\asus\Desktop\ВЕДЕНИЕ САЙТА\10.jpeg"/>
          <p:cNvPicPr>
            <a:picLocks noChangeAspect="1" noChangeArrowheads="1"/>
          </p:cNvPicPr>
          <p:nvPr/>
        </p:nvPicPr>
        <p:blipFill>
          <a:blip r:embed="rId9" cstate="print"/>
          <a:srcRect l="26984" t="49822" r="35182" b="29403"/>
          <a:stretch>
            <a:fillRect/>
          </a:stretch>
        </p:blipFill>
        <p:spPr bwMode="auto">
          <a:xfrm>
            <a:off x="10870008" y="0"/>
            <a:ext cx="1318818" cy="857232"/>
          </a:xfrm>
          <a:prstGeom prst="rect">
            <a:avLst/>
          </a:prstGeom>
          <a:noFill/>
        </p:spPr>
      </p:pic>
      <p:pic>
        <p:nvPicPr>
          <p:cNvPr id="10" name="Рисунок 6" descr="логотип_ун_округ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835064" cy="84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23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Проблема 2 и конструктивные решения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Выявлены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smtClean="0"/>
              <a:t> </a:t>
            </a:r>
            <a:r>
              <a:rPr lang="ru-RU" dirty="0" smtClean="0"/>
              <a:t>дефицит практик публичной работы с авторским текстом в ежедневном потоке школьной жизни,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-недостаток </a:t>
            </a:r>
            <a:r>
              <a:rPr lang="ru-RU" dirty="0" smtClean="0"/>
              <a:t>монологических публичных устных высказываний о тексте в деятельности школьника.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-недостаток </a:t>
            </a:r>
            <a:r>
              <a:rPr lang="ru-RU" dirty="0" smtClean="0"/>
              <a:t>ситуаций проявления экспертной позиции в отношении чужих выступлений.</a:t>
            </a:r>
            <a:endParaRPr lang="ru-RU" dirty="0" smtClean="0"/>
          </a:p>
          <a:p>
            <a:r>
              <a:rPr lang="ru-RU" dirty="0" smtClean="0"/>
              <a:t>Методическое решение</a:t>
            </a:r>
            <a:r>
              <a:rPr lang="ru-RU" dirty="0" smtClean="0"/>
              <a:t>: активнее использовать практику регулярных выступлений школьников, основанных на наглядном представлении созданных ими текстов о текстах. </a:t>
            </a:r>
            <a:endParaRPr lang="ru-RU" dirty="0" smtClean="0"/>
          </a:p>
          <a:p>
            <a:r>
              <a:rPr lang="ru-RU" dirty="0" smtClean="0"/>
              <a:t>Конференция «Вектор чтения»  - средство комплексной диагностики формируемых коммуникативных и интерпретационных умений. </a:t>
            </a:r>
          </a:p>
          <a:p>
            <a:endParaRPr lang="ru-RU" dirty="0"/>
          </a:p>
        </p:txBody>
      </p:sp>
      <p:pic>
        <p:nvPicPr>
          <p:cNvPr id="4" name="Рисунок 6" descr="логотип_ун_окру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5064" cy="84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Чтение </a:t>
            </a:r>
            <a:r>
              <a:rPr lang="ru-RU" sz="3600" dirty="0" smtClean="0"/>
              <a:t>– это всегда коммуникация</a:t>
            </a:r>
            <a:r>
              <a:rPr lang="ru-RU" sz="3600" dirty="0" smtClean="0"/>
              <a:t>: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dirty="0" smtClean="0"/>
              <a:t>читателя и текста,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читателя </a:t>
            </a:r>
            <a:r>
              <a:rPr lang="ru-RU" sz="3600" dirty="0" smtClean="0"/>
              <a:t>и автора, персонажей, читателей друг с другом.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Конференция «Вектор чтения»</a:t>
            </a:r>
            <a:endParaRPr lang="ru-RU" dirty="0"/>
          </a:p>
        </p:txBody>
      </p:sp>
      <p:pic>
        <p:nvPicPr>
          <p:cNvPr id="5" name="Рисунок 6" descr="логотип_ун_окру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5064" cy="84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Задачи, решаемые «с помощью» конференции</a:t>
            </a:r>
            <a:endParaRPr lang="ru-RU" sz="36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79438" y="1701800"/>
            <a:ext cx="10395225" cy="4656158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/>
              <a:t>Коммуникативные</a:t>
            </a:r>
            <a:r>
              <a:rPr lang="ru-RU" i="1" dirty="0" smtClean="0"/>
              <a:t>: </a:t>
            </a:r>
            <a:r>
              <a:rPr lang="ru-RU" dirty="0" smtClean="0"/>
              <a:t>стимулировать читательское общение подростков между собой, взрослых и подростков, совершенствовать их умение вступать в диалог по поводу представляемой книги,  давать критическую оценку собственному выступлению и  выступлению своих одноклассников;</a:t>
            </a:r>
          </a:p>
          <a:p>
            <a:r>
              <a:rPr lang="ru-RU" i="1" dirty="0" err="1" smtClean="0"/>
              <a:t>С</a:t>
            </a:r>
            <a:r>
              <a:rPr lang="ru-RU" i="1" dirty="0" err="1" smtClean="0"/>
              <a:t>оциокультурные</a:t>
            </a:r>
            <a:r>
              <a:rPr lang="ru-RU" i="1" dirty="0" smtClean="0"/>
              <a:t>: </a:t>
            </a:r>
            <a:r>
              <a:rPr lang="ru-RU" dirty="0" smtClean="0"/>
              <a:t>помогать школьникам стать более разборчивыми в выборе книг, способствовать ориентации в мире книг-новинок и их выходу за пределы ограниченного круга чтения, «в котором читается только то, что привычно, знакомо»; постепенно «превращать» школьников из потребителей чтива  в разборчивых  читателей;</a:t>
            </a:r>
          </a:p>
          <a:p>
            <a:r>
              <a:rPr lang="ru-RU" i="1" dirty="0" smtClean="0"/>
              <a:t>О</a:t>
            </a:r>
            <a:r>
              <a:rPr lang="ru-RU" i="1" dirty="0" smtClean="0"/>
              <a:t>бучающие</a:t>
            </a:r>
            <a:r>
              <a:rPr lang="ru-RU" i="1" dirty="0" smtClean="0"/>
              <a:t>: </a:t>
            </a:r>
            <a:r>
              <a:rPr lang="ru-RU" dirty="0" smtClean="0"/>
              <a:t>способствовать формированию читательских умений выражать личностные переживания и собственное отношение к прочитанному, открывать личностно значимые смыслы в тексте, их формулировать и  предъявлять в разных текстах; помогать учиться адекватно использовать речевые средства в ситуации коммуникации, выражать    собственную   точку    зрения   на   поставленные     в   художественном  произведении нравственные проблемы и  на их решение автором.  </a:t>
            </a:r>
          </a:p>
          <a:p>
            <a:endParaRPr lang="ru-RU" dirty="0"/>
          </a:p>
        </p:txBody>
      </p:sp>
      <p:pic>
        <p:nvPicPr>
          <p:cNvPr id="8" name="Рисунок 6" descr="логотип_ун_окру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5064" cy="84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7934" y="214290"/>
            <a:ext cx="11880891" cy="5957910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ru-RU" sz="3200" dirty="0" smtClean="0"/>
              <a:t>   Рекомендации </a:t>
            </a:r>
            <a:r>
              <a:rPr lang="ru-RU" sz="3200" dirty="0" smtClean="0"/>
              <a:t>для участников конференции </a:t>
            </a:r>
            <a:endParaRPr lang="ru-RU" sz="3200" dirty="0" smtClean="0"/>
          </a:p>
          <a:p>
            <a:pPr>
              <a:lnSpc>
                <a:spcPct val="100000"/>
              </a:lnSpc>
              <a:buNone/>
            </a:pPr>
            <a:r>
              <a:rPr lang="ru-RU" sz="3200" dirty="0" smtClean="0"/>
              <a:t> </a:t>
            </a:r>
            <a:r>
              <a:rPr lang="ru-RU" sz="3200" dirty="0" smtClean="0"/>
              <a:t>  по </a:t>
            </a:r>
            <a:r>
              <a:rPr lang="ru-RU" sz="3200" dirty="0" smtClean="0"/>
              <a:t>подготовке выступления - представления </a:t>
            </a:r>
            <a:r>
              <a:rPr lang="ru-RU" sz="3200" dirty="0" smtClean="0"/>
              <a:t>книги</a:t>
            </a:r>
          </a:p>
          <a:p>
            <a:pPr>
              <a:buNone/>
            </a:pPr>
            <a:r>
              <a:rPr lang="ru-RU" dirty="0" smtClean="0"/>
              <a:t>Полезные идеи для формулирования тезиса и содержания устного выступления на конференции  «Эта книга в моей жизни </a:t>
            </a:r>
            <a:r>
              <a:rPr lang="ru-RU" dirty="0" smtClean="0"/>
              <a:t>…»</a:t>
            </a:r>
            <a:endParaRPr lang="ru-RU" dirty="0" smtClean="0"/>
          </a:p>
          <a:p>
            <a:pPr lvl="0"/>
            <a:r>
              <a:rPr lang="ru-RU" dirty="0" smtClean="0"/>
              <a:t>Книга – </a:t>
            </a:r>
            <a:r>
              <a:rPr lang="ru-RU" dirty="0" smtClean="0"/>
              <a:t>событие»</a:t>
            </a:r>
          </a:p>
          <a:p>
            <a:r>
              <a:rPr lang="ru-RU" dirty="0" smtClean="0"/>
              <a:t>«Книга-загадка»</a:t>
            </a:r>
          </a:p>
          <a:p>
            <a:r>
              <a:rPr lang="ru-RU" dirty="0" smtClean="0"/>
              <a:t>«Книга </a:t>
            </a:r>
            <a:r>
              <a:rPr lang="ru-RU" dirty="0" smtClean="0"/>
              <a:t>– открытие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«Книга </a:t>
            </a:r>
            <a:r>
              <a:rPr lang="ru-RU" dirty="0" smtClean="0"/>
              <a:t>– вдохновение</a:t>
            </a:r>
            <a:r>
              <a:rPr lang="ru-RU" dirty="0" smtClean="0"/>
              <a:t>». </a:t>
            </a:r>
            <a:r>
              <a:rPr lang="ru-RU" dirty="0" smtClean="0"/>
              <a:t>Книга – стимул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«Книга-разочарование»</a:t>
            </a:r>
          </a:p>
          <a:p>
            <a:r>
              <a:rPr lang="ru-RU" dirty="0" smtClean="0"/>
              <a:t>«Книга </a:t>
            </a:r>
            <a:r>
              <a:rPr lang="ru-RU" dirty="0" smtClean="0"/>
              <a:t>- </a:t>
            </a:r>
            <a:r>
              <a:rPr lang="ru-RU" dirty="0" err="1" smtClean="0"/>
              <a:t>лайт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6" descr="логотип_ун_окру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8156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Критерии оценки выступлений</a:t>
            </a:r>
            <a:br>
              <a:rPr lang="ru-RU" sz="3600" dirty="0" smtClean="0"/>
            </a:br>
            <a:r>
              <a:rPr lang="ru-RU" sz="3600" dirty="0" smtClean="0"/>
              <a:t>Группа критериев  </a:t>
            </a:r>
            <a:r>
              <a:rPr lang="ru-RU" sz="3600" dirty="0" smtClean="0"/>
              <a:t>«Точка зрения»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/>
              <a:t>Критерий </a:t>
            </a:r>
            <a:r>
              <a:rPr lang="ru-RU" dirty="0" smtClean="0"/>
              <a:t>личного мнения. </a:t>
            </a:r>
            <a:r>
              <a:rPr lang="ru-RU" dirty="0" smtClean="0"/>
              <a:t>Выражено отношение учащегося к книге: его  впечатления, отношение к героям, выделены  и охарактеризованы достоинства  или недостатки оформления.</a:t>
            </a:r>
          </a:p>
          <a:p>
            <a:r>
              <a:rPr lang="ru-RU" dirty="0" smtClean="0"/>
              <a:t>    </a:t>
            </a:r>
            <a:r>
              <a:rPr lang="ru-RU" dirty="0" smtClean="0"/>
              <a:t>Критерий </a:t>
            </a:r>
            <a:r>
              <a:rPr lang="ru-RU" dirty="0" smtClean="0"/>
              <a:t>содержательности выступления. </a:t>
            </a:r>
            <a:r>
              <a:rPr lang="ru-RU" dirty="0" smtClean="0"/>
              <a:t>Обоснован выбор книги для представления подростковой аудитории, отражен опыт прочтения  и работы с книгой: определено и обосновано  ее значение для читательского и жизненного опыта, поняты  и адекватно выражены идеи.</a:t>
            </a:r>
          </a:p>
          <a:p>
            <a:r>
              <a:rPr lang="ru-RU" dirty="0" smtClean="0"/>
              <a:t>    </a:t>
            </a:r>
            <a:r>
              <a:rPr lang="ru-RU" dirty="0" smtClean="0"/>
              <a:t>Критерий     </a:t>
            </a:r>
            <a:r>
              <a:rPr lang="ru-RU" dirty="0" smtClean="0"/>
              <a:t>доказательности. </a:t>
            </a:r>
            <a:r>
              <a:rPr lang="ru-RU" dirty="0" smtClean="0"/>
              <a:t>Мнения, суждения поддержаны аргументами, примерами, нет голословных утверждений.</a:t>
            </a:r>
          </a:p>
          <a:p>
            <a:endParaRPr lang="ru-RU" dirty="0"/>
          </a:p>
        </p:txBody>
      </p:sp>
      <p:pic>
        <p:nvPicPr>
          <p:cNvPr id="4" name="Рисунок 6" descr="логотип_ун_окру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5064" cy="84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2390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Критерии оценки выступления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6562" y="1643050"/>
            <a:ext cx="4977104" cy="207170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Критерий </a:t>
            </a:r>
            <a:r>
              <a:rPr lang="ru-RU" b="1" dirty="0" smtClean="0"/>
              <a:t>«Творческое прочтение»</a:t>
            </a:r>
            <a:endParaRPr lang="ru-RU" dirty="0" smtClean="0"/>
          </a:p>
          <a:p>
            <a:r>
              <a:rPr lang="ru-RU" dirty="0" smtClean="0"/>
              <a:t>Критерий     </a:t>
            </a:r>
            <a:r>
              <a:rPr lang="ru-RU" dirty="0" smtClean="0"/>
              <a:t>оригинальности творческих работ. Оригинальность,     неординарность       идеи   творческой работы, самостоятельность замысла (авторство). Комментарий к творческой работе.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Группа </a:t>
            </a:r>
            <a:r>
              <a:rPr lang="ru-RU" b="1" dirty="0" smtClean="0"/>
              <a:t>критериев  «Публичное выступление»</a:t>
            </a:r>
            <a:endParaRPr lang="ru-RU" dirty="0" smtClean="0"/>
          </a:p>
          <a:p>
            <a:r>
              <a:rPr lang="ru-RU" dirty="0" smtClean="0"/>
              <a:t>Критерий </a:t>
            </a:r>
            <a:r>
              <a:rPr lang="ru-RU" dirty="0" smtClean="0"/>
              <a:t>грамотности. Оценивается общий уровень грамотности(безошибочное оформление слайдов, грамотное, последовательное изложение мыслей).</a:t>
            </a:r>
          </a:p>
          <a:p>
            <a:r>
              <a:rPr lang="ru-RU" dirty="0" smtClean="0"/>
              <a:t>Коммуникация </a:t>
            </a:r>
            <a:r>
              <a:rPr lang="ru-RU" dirty="0" smtClean="0"/>
              <a:t>(воздействие на слушателей). Выступающий    должен создать    у слушателей внятное представление   о   книге, выделить и показать значимость для саморазвития, вызвать интерес, </a:t>
            </a:r>
            <a:r>
              <a:rPr lang="ru-RU" dirty="0" err="1" smtClean="0"/>
              <a:t>замотивировать</a:t>
            </a:r>
            <a:r>
              <a:rPr lang="ru-RU" dirty="0" smtClean="0"/>
              <a:t> прочесть ее. Точно </a:t>
            </a:r>
            <a:r>
              <a:rPr lang="ru-RU" dirty="0" smtClean="0"/>
              <a:t>сформулировать </a:t>
            </a:r>
            <a:r>
              <a:rPr lang="ru-RU" dirty="0" smtClean="0"/>
              <a:t>и </a:t>
            </a:r>
            <a:r>
              <a:rPr lang="ru-RU" dirty="0" smtClean="0"/>
              <a:t>донести ее </a:t>
            </a:r>
            <a:r>
              <a:rPr lang="ru-RU" dirty="0" smtClean="0"/>
              <a:t>идеи.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934" y="3571876"/>
            <a:ext cx="5929354" cy="292895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700" b="1" dirty="0" smtClean="0">
                <a:solidFill>
                  <a:schemeClr val="tx1"/>
                </a:solidFill>
              </a:rPr>
              <a:t>Подход к оцениванию по всем критериям 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chemeClr val="tx1"/>
                </a:solidFill>
              </a:rPr>
              <a:t>2 балла –  содержание выступления соответствует критерию в полной мере;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chemeClr val="tx1"/>
                </a:solidFill>
              </a:rPr>
              <a:t>1 балл –  содержание выступления в основном соответствует критерию, нет одного из  элементов;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chemeClr val="tx1"/>
                </a:solidFill>
              </a:rPr>
              <a:t> 0 баллов – содержание выступления не соответствует критерию.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логотип_ун_окру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5064" cy="84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Эффекты реализации проекта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В получении опыта создания и публичного представления вербально-визуальных продуктов, отражающих результат анализа и интерпретации текста книги-новинки.</a:t>
            </a:r>
          </a:p>
          <a:p>
            <a:pPr lvl="0"/>
            <a:r>
              <a:rPr lang="ru-RU" dirty="0" smtClean="0"/>
              <a:t>В освоении различных способов  выражения своего отношения к прочитанному</a:t>
            </a:r>
          </a:p>
          <a:p>
            <a:r>
              <a:rPr lang="ru-RU" dirty="0" smtClean="0"/>
              <a:t>Практика взаимодействия в совместной деятельности</a:t>
            </a:r>
          </a:p>
          <a:p>
            <a:r>
              <a:rPr lang="ru-RU" dirty="0" smtClean="0"/>
              <a:t>Активизация речевой деятельности</a:t>
            </a:r>
          </a:p>
          <a:p>
            <a:r>
              <a:rPr lang="ru-RU" dirty="0" smtClean="0"/>
              <a:t>Развитие культуры чтения и письма</a:t>
            </a:r>
          </a:p>
          <a:p>
            <a:r>
              <a:rPr lang="ru-RU" dirty="0" smtClean="0"/>
              <a:t>Развитие творческого потенциала</a:t>
            </a:r>
          </a:p>
          <a:p>
            <a:pPr lvl="0"/>
            <a:endParaRPr lang="ru-RU" dirty="0" smtClean="0"/>
          </a:p>
        </p:txBody>
      </p:sp>
      <p:pic>
        <p:nvPicPr>
          <p:cNvPr id="4" name="Рисунок 6" descr="логотип_ун_окру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5064" cy="84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752" y="76200"/>
            <a:ext cx="10180911" cy="1066784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Предпосылки разработки проекта. </a:t>
            </a:r>
            <a:br>
              <a:rPr lang="ru-RU" sz="3600" dirty="0" smtClean="0"/>
            </a:br>
            <a:r>
              <a:rPr lang="ru-RU" sz="3600" dirty="0" smtClean="0"/>
              <a:t>Проблема 1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8000" y="1500174"/>
            <a:ext cx="10466663" cy="467202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Анализ образовательной практики </a:t>
            </a:r>
            <a:r>
              <a:rPr lang="ru-RU" dirty="0" smtClean="0"/>
              <a:t>привел нас  </a:t>
            </a:r>
            <a:r>
              <a:rPr lang="ru-RU" dirty="0" smtClean="0"/>
              <a:t>к выводу, что содержательно и технологически  образовательный процесс не ориентирован на </a:t>
            </a:r>
            <a:r>
              <a:rPr lang="ru-RU" dirty="0" smtClean="0"/>
              <a:t>читательские интересы и потребности </a:t>
            </a:r>
            <a:r>
              <a:rPr lang="ru-RU" dirty="0" smtClean="0"/>
              <a:t>современного </a:t>
            </a:r>
            <a:r>
              <a:rPr lang="ru-RU" dirty="0" smtClean="0"/>
              <a:t>ребенка, </a:t>
            </a:r>
            <a:r>
              <a:rPr lang="ru-RU" dirty="0" smtClean="0"/>
              <a:t>не опирается  на тексты, актуальные для школьников. </a:t>
            </a:r>
            <a:endParaRPr lang="ru-RU" dirty="0" smtClean="0"/>
          </a:p>
          <a:p>
            <a:r>
              <a:rPr lang="ru-RU" dirty="0" smtClean="0"/>
              <a:t>Вместе </a:t>
            </a:r>
            <a:r>
              <a:rPr lang="ru-RU" dirty="0" smtClean="0"/>
              <a:t>с тем доказано, что опыт чтения и обсуждения (со взрослым или со сверстниками) </a:t>
            </a:r>
            <a:r>
              <a:rPr lang="ru-RU" dirty="0" smtClean="0"/>
              <a:t>текстов актуальной словесности важен </a:t>
            </a:r>
            <a:r>
              <a:rPr lang="ru-RU" dirty="0" smtClean="0"/>
              <a:t>для воспитания и интеллектуального развития обучающегося.  </a:t>
            </a:r>
            <a:endParaRPr lang="ru-RU" dirty="0" smtClean="0"/>
          </a:p>
          <a:p>
            <a:r>
              <a:rPr lang="ru-RU" dirty="0" smtClean="0"/>
              <a:t>По мнению </a:t>
            </a:r>
            <a:r>
              <a:rPr lang="ru-RU" dirty="0" smtClean="0"/>
              <a:t>м</a:t>
            </a:r>
            <a:r>
              <a:rPr lang="ru-RU" dirty="0" smtClean="0"/>
              <a:t>етодистов, </a:t>
            </a:r>
            <a:r>
              <a:rPr lang="ru-RU" dirty="0" smtClean="0"/>
              <a:t>м</a:t>
            </a:r>
            <a:r>
              <a:rPr lang="ru-RU" dirty="0" smtClean="0"/>
              <a:t>ногие </a:t>
            </a:r>
            <a:r>
              <a:rPr lang="ru-RU" dirty="0" smtClean="0"/>
              <a:t>читательские умения (например, интерпретации) формируются у учащихся в основном стихийно, бессистемно и часто не достигают необходимого уровня. </a:t>
            </a:r>
            <a:endParaRPr lang="ru-RU" dirty="0"/>
          </a:p>
        </p:txBody>
      </p:sp>
      <p:pic>
        <p:nvPicPr>
          <p:cNvPr id="4" name="Рисунок 6" descr="логотип_ун_окру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5064" cy="84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err="1" smtClean="0">
                <a:latin typeface="+mj-lt"/>
                <a:ea typeface="+mj-ea"/>
                <a:cs typeface="+mj-cs"/>
              </a:rPr>
              <a:t>Сурдуковская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 Светлана Витальевна, </a:t>
            </a:r>
          </a:p>
          <a:p>
            <a:pPr>
              <a:buNone/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МАОУ «Гимназия № 10» г.Перми</a:t>
            </a:r>
          </a:p>
          <a:p>
            <a:pPr>
              <a:buNone/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Электронная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почта: </a:t>
            </a:r>
            <a:r>
              <a:rPr lang="ru-RU" sz="2800" dirty="0" err="1" smtClean="0">
                <a:latin typeface="+mj-lt"/>
                <a:ea typeface="+mj-ea"/>
                <a:cs typeface="+mj-cs"/>
              </a:rPr>
              <a:t>surdukovskaya@bk.ru</a:t>
            </a:r>
            <a:endParaRPr lang="ru-RU" sz="2800" dirty="0" smtClean="0"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ru-RU" sz="2800" dirty="0" smtClean="0">
                <a:latin typeface="+mj-lt"/>
                <a:ea typeface="+mj-ea"/>
                <a:cs typeface="+mj-cs"/>
              </a:rPr>
              <a:t>Сайт гимназии:    http://www.prm-gym10.edusite.ru/</a:t>
            </a:r>
          </a:p>
          <a:p>
            <a:endParaRPr lang="ru-RU" dirty="0"/>
          </a:p>
        </p:txBody>
      </p:sp>
      <p:pic>
        <p:nvPicPr>
          <p:cNvPr id="7" name="Рисунок 6" descr="логотип_ун_окру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5064" cy="84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439" y="76200"/>
            <a:ext cx="10429948" cy="1066784"/>
          </a:xfrm>
        </p:spPr>
        <p:txBody>
          <a:bodyPr anchor="ctr">
            <a:noAutofit/>
          </a:bodyPr>
          <a:lstStyle/>
          <a:p>
            <a:pPr algn="ctr"/>
            <a:r>
              <a:rPr lang="ru-RU" sz="2500" b="1" dirty="0" smtClean="0">
                <a:solidFill>
                  <a:srgbClr val="003870"/>
                </a:solidFill>
              </a:rPr>
              <a:t/>
            </a:r>
            <a:br>
              <a:rPr lang="ru-RU" sz="2500" b="1" dirty="0" smtClean="0">
                <a:solidFill>
                  <a:srgbClr val="003870"/>
                </a:solidFill>
              </a:rPr>
            </a:br>
            <a:r>
              <a:rPr lang="ru-RU" sz="2500" b="1" dirty="0">
                <a:solidFill>
                  <a:srgbClr val="003870"/>
                </a:solidFill>
              </a:rPr>
              <a:t/>
            </a:r>
            <a:br>
              <a:rPr lang="ru-RU" sz="2500" b="1" dirty="0">
                <a:solidFill>
                  <a:srgbClr val="003870"/>
                </a:solidFill>
              </a:rPr>
            </a:br>
            <a:r>
              <a:rPr lang="ru-RU" sz="2500" b="1" dirty="0" smtClean="0">
                <a:solidFill>
                  <a:srgbClr val="003870"/>
                </a:solidFill>
              </a:rPr>
              <a:t/>
            </a:r>
            <a:br>
              <a:rPr lang="ru-RU" sz="2500" b="1" dirty="0" smtClean="0">
                <a:solidFill>
                  <a:srgbClr val="003870"/>
                </a:solidFill>
              </a:rPr>
            </a:br>
            <a:r>
              <a:rPr lang="ru-RU" sz="2500" b="1" dirty="0">
                <a:solidFill>
                  <a:srgbClr val="003870"/>
                </a:solidFill>
              </a:rPr>
              <a:t/>
            </a:r>
            <a:br>
              <a:rPr lang="ru-RU" sz="2500" b="1" dirty="0">
                <a:solidFill>
                  <a:srgbClr val="003870"/>
                </a:solidFill>
              </a:rPr>
            </a:br>
            <a:r>
              <a:rPr lang="ru-RU" sz="2500" b="1" dirty="0" smtClean="0">
                <a:solidFill>
                  <a:srgbClr val="003870"/>
                </a:solidFill>
              </a:rPr>
              <a:t/>
            </a:r>
            <a:br>
              <a:rPr lang="ru-RU" sz="2500" b="1" dirty="0" smtClean="0">
                <a:solidFill>
                  <a:srgbClr val="003870"/>
                </a:solidFill>
              </a:rPr>
            </a:br>
            <a:r>
              <a:rPr lang="ru-RU" sz="2500" b="1" dirty="0">
                <a:solidFill>
                  <a:srgbClr val="003870"/>
                </a:solidFill>
              </a:rPr>
              <a:t/>
            </a:r>
            <a:br>
              <a:rPr lang="ru-RU" sz="2500" b="1" dirty="0">
                <a:solidFill>
                  <a:srgbClr val="003870"/>
                </a:solidFill>
              </a:rPr>
            </a:br>
            <a:r>
              <a:rPr lang="ru-RU" sz="3600" dirty="0" smtClean="0"/>
              <a:t>Проект «От текста к тексту: ОП обучения созданию интерпретационных </a:t>
            </a:r>
            <a:r>
              <a:rPr lang="ru-RU" sz="3600" dirty="0" smtClean="0"/>
              <a:t>текстов»</a:t>
            </a:r>
            <a:r>
              <a:rPr lang="ru-RU" sz="3600" b="1" dirty="0" smtClean="0">
                <a:solidFill>
                  <a:srgbClr val="003870"/>
                </a:solidFill>
              </a:rPr>
              <a:t/>
            </a:r>
            <a:br>
              <a:rPr lang="ru-RU" sz="3600" b="1" dirty="0" smtClean="0">
                <a:solidFill>
                  <a:srgbClr val="003870"/>
                </a:solidFill>
              </a:rPr>
            </a:br>
            <a:r>
              <a:rPr lang="ru-RU" sz="2500" b="1" dirty="0" smtClean="0">
                <a:solidFill>
                  <a:srgbClr val="003870"/>
                </a:solidFill>
              </a:rPr>
              <a:t/>
            </a:r>
            <a:br>
              <a:rPr lang="ru-RU" sz="2500" b="1" dirty="0" smtClean="0">
                <a:solidFill>
                  <a:srgbClr val="003870"/>
                </a:solidFill>
              </a:rPr>
            </a:br>
            <a:r>
              <a:rPr lang="ru-RU" sz="2500" b="1" dirty="0" smtClean="0">
                <a:solidFill>
                  <a:srgbClr val="003870"/>
                </a:solidFill>
              </a:rPr>
              <a:t/>
            </a:r>
            <a:br>
              <a:rPr lang="ru-RU" sz="2500" b="1" dirty="0" smtClean="0">
                <a:solidFill>
                  <a:srgbClr val="003870"/>
                </a:solidFill>
              </a:rPr>
            </a:br>
            <a:r>
              <a:rPr lang="ru-RU" sz="2500" b="1" dirty="0" smtClean="0">
                <a:solidFill>
                  <a:srgbClr val="003870"/>
                </a:solidFill>
              </a:rPr>
              <a:t/>
            </a:r>
            <a:br>
              <a:rPr lang="ru-RU" sz="2500" b="1" dirty="0" smtClean="0">
                <a:solidFill>
                  <a:srgbClr val="003870"/>
                </a:solidFill>
              </a:rPr>
            </a:br>
            <a:r>
              <a:rPr lang="ru-RU" sz="2500" b="1" dirty="0">
                <a:solidFill>
                  <a:srgbClr val="003870"/>
                </a:solidFill>
              </a:rPr>
              <a:t/>
            </a:r>
            <a:br>
              <a:rPr lang="ru-RU" sz="2500" b="1" dirty="0">
                <a:solidFill>
                  <a:srgbClr val="003870"/>
                </a:solidFill>
              </a:rPr>
            </a:br>
            <a:endParaRPr lang="ru-RU" sz="2800" b="1" dirty="0">
              <a:solidFill>
                <a:srgbClr val="00387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 </a:t>
            </a:r>
            <a:r>
              <a:rPr lang="ru-RU" dirty="0" smtClean="0"/>
              <a:t>средние классы ложится значительная нагрузка по речевому развитию подростков.</a:t>
            </a:r>
          </a:p>
          <a:p>
            <a:r>
              <a:rPr lang="ru-RU" dirty="0" smtClean="0"/>
              <a:t>Высокий уровень читательского развития – необходимое условие  формирования  речевых умений учащихся. </a:t>
            </a:r>
          </a:p>
          <a:p>
            <a:pPr>
              <a:buNone/>
            </a:pPr>
            <a:r>
              <a:rPr lang="ru-RU" u="sng" dirty="0" smtClean="0"/>
              <a:t>Цель проекта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Развитие </a:t>
            </a:r>
            <a:r>
              <a:rPr lang="ru-RU" dirty="0" smtClean="0"/>
              <a:t>способности к личной интерпретации литературного </a:t>
            </a:r>
            <a:r>
              <a:rPr lang="ru-RU" dirty="0" smtClean="0"/>
              <a:t>материала.</a:t>
            </a:r>
          </a:p>
          <a:p>
            <a:pPr>
              <a:buNone/>
            </a:pPr>
            <a:r>
              <a:rPr lang="ru-RU" u="sng" dirty="0" smtClean="0"/>
              <a:t>Ключевая задача проекта</a:t>
            </a:r>
            <a:r>
              <a:rPr lang="ru-RU" dirty="0" smtClean="0"/>
              <a:t>:</a:t>
            </a:r>
            <a:endParaRPr lang="ru-RU" dirty="0" smtClean="0"/>
          </a:p>
          <a:p>
            <a:r>
              <a:rPr lang="ru-RU" dirty="0" smtClean="0"/>
              <a:t>Включение учащихся средних классов в процесс создания вторичных текстов на основе произведений, освоенных на уроках литературы и в результате самостоятельного чтения.</a:t>
            </a:r>
            <a:endParaRPr lang="ru-RU" dirty="0"/>
          </a:p>
        </p:txBody>
      </p:sp>
      <p:pic>
        <p:nvPicPr>
          <p:cNvPr id="9" name="Рисунок 6" descr="логотип_ун_окру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5064" cy="84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438" y="76200"/>
            <a:ext cx="10395225" cy="1397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+mn-lt"/>
                <a:ea typeface="+mn-ea"/>
                <a:cs typeface="+mn-cs"/>
              </a:rPr>
              <a:t>Проект «От </a:t>
            </a:r>
            <a:r>
              <a:rPr lang="ru-RU" sz="3600" dirty="0" smtClean="0">
                <a:latin typeface="+mn-lt"/>
                <a:ea typeface="+mn-ea"/>
                <a:cs typeface="+mn-cs"/>
              </a:rPr>
              <a:t>текста к тексту: ОП обучения созданию интерпретационных </a:t>
            </a:r>
            <a:r>
              <a:rPr lang="ru-RU" sz="3600" dirty="0" smtClean="0">
                <a:latin typeface="+mn-lt"/>
                <a:ea typeface="+mn-ea"/>
                <a:cs typeface="+mn-cs"/>
              </a:rPr>
              <a:t>текстов»</a:t>
            </a:r>
            <a:endParaRPr lang="ru-RU" sz="3600" dirty="0" smtClean="0">
              <a:latin typeface="+mn-lt"/>
              <a:ea typeface="+mn-ea"/>
              <a:cs typeface="+mn-cs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sz="half" idx="1"/>
          </p:nvPr>
        </p:nvSpPr>
        <p:spPr>
          <a:xfrm>
            <a:off x="236496" y="1701800"/>
            <a:ext cx="6143667" cy="44704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3900" dirty="0" smtClean="0"/>
              <a:t>   </a:t>
            </a:r>
            <a:r>
              <a:rPr lang="ru-RU" sz="3900" i="1" dirty="0" smtClean="0"/>
              <a:t>Содержание деятельности в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3900" i="1" dirty="0" smtClean="0"/>
              <a:t> </a:t>
            </a:r>
            <a:r>
              <a:rPr lang="ru-RU" sz="3900" i="1" dirty="0" smtClean="0"/>
              <a:t>   проекте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900" dirty="0" smtClean="0"/>
              <a:t>р</a:t>
            </a:r>
            <a:r>
              <a:rPr lang="ru-RU" sz="3800" dirty="0" smtClean="0"/>
              <a:t>азработка </a:t>
            </a:r>
            <a:r>
              <a:rPr lang="ru-RU" sz="3800" dirty="0" smtClean="0"/>
              <a:t>и </a:t>
            </a:r>
            <a:r>
              <a:rPr lang="ru-RU" sz="3800" dirty="0" smtClean="0"/>
              <a:t>апробация программ </a:t>
            </a:r>
            <a:r>
              <a:rPr lang="ru-RU" sz="3800" dirty="0" smtClean="0"/>
              <a:t>образовательных </a:t>
            </a:r>
            <a:r>
              <a:rPr lang="ru-RU" sz="3800" dirty="0" err="1" smtClean="0"/>
              <a:t>п</a:t>
            </a:r>
            <a:r>
              <a:rPr lang="x-none" sz="3800" smtClean="0"/>
              <a:t>рактик</a:t>
            </a:r>
            <a:r>
              <a:rPr lang="ru-RU" sz="3800" dirty="0" smtClean="0"/>
              <a:t> (ОП)</a:t>
            </a:r>
            <a:r>
              <a:rPr lang="x-none" sz="3800" smtClean="0"/>
              <a:t>, </a:t>
            </a:r>
            <a:r>
              <a:rPr lang="x-none" sz="3800" dirty="0" smtClean="0"/>
              <a:t>направленны</a:t>
            </a:r>
            <a:r>
              <a:rPr lang="ru-RU" sz="3800" dirty="0" err="1" smtClean="0"/>
              <a:t>х</a:t>
            </a:r>
            <a:r>
              <a:rPr lang="x-none" sz="3800" dirty="0" smtClean="0"/>
              <a:t> на </a:t>
            </a:r>
            <a:r>
              <a:rPr lang="ru-RU" sz="3800" dirty="0" smtClean="0"/>
              <a:t>форм</a:t>
            </a:r>
            <a:r>
              <a:rPr lang="x-none" sz="3800" dirty="0" smtClean="0"/>
              <a:t>и</a:t>
            </a:r>
            <a:r>
              <a:rPr lang="ru-RU" sz="3800" dirty="0" err="1" smtClean="0"/>
              <a:t>рование</a:t>
            </a:r>
            <a:r>
              <a:rPr lang="ru-RU" sz="3800" dirty="0" smtClean="0"/>
              <a:t> и </a:t>
            </a:r>
            <a:r>
              <a:rPr lang="x-none" sz="3800" dirty="0" smtClean="0"/>
              <a:t> оценку умений интерпретации</a:t>
            </a:r>
            <a:r>
              <a:rPr lang="ru-RU" sz="3800" dirty="0" smtClean="0"/>
              <a:t> текстов </a:t>
            </a:r>
            <a:r>
              <a:rPr lang="ru-RU" sz="3800" dirty="0" smtClean="0"/>
              <a:t>  для </a:t>
            </a:r>
            <a:r>
              <a:rPr lang="ru-RU" sz="3800" dirty="0" smtClean="0"/>
              <a:t>обучающихся </a:t>
            </a:r>
            <a:r>
              <a:rPr lang="ru-RU" sz="3800" dirty="0" smtClean="0"/>
              <a:t> в 5</a:t>
            </a:r>
            <a:r>
              <a:rPr lang="x-none" sz="3800" smtClean="0"/>
              <a:t>-8</a:t>
            </a:r>
            <a:r>
              <a:rPr lang="ru-RU" sz="3800" dirty="0" smtClean="0"/>
              <a:t>-</a:t>
            </a:r>
            <a:r>
              <a:rPr lang="ru-RU" sz="3800" dirty="0" err="1" smtClean="0"/>
              <a:t>х</a:t>
            </a:r>
            <a:r>
              <a:rPr lang="ru-RU" sz="3800" dirty="0" smtClean="0"/>
              <a:t> </a:t>
            </a:r>
            <a:r>
              <a:rPr lang="x-none" sz="3800" smtClean="0"/>
              <a:t>класс</a:t>
            </a:r>
            <a:r>
              <a:rPr lang="ru-RU" sz="3800" dirty="0" smtClean="0"/>
              <a:t>ах.</a:t>
            </a:r>
            <a:r>
              <a:rPr lang="ru-RU" sz="3800" dirty="0" smtClean="0"/>
              <a:t> </a:t>
            </a:r>
            <a:endParaRPr lang="ru-RU" sz="3800" dirty="0" smtClean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6616661" y="1701800"/>
            <a:ext cx="5264229" cy="51562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ct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3700" dirty="0" smtClean="0"/>
              <a:t>   </a:t>
            </a:r>
            <a:r>
              <a:rPr lang="ru-RU" sz="3700" i="1" dirty="0" smtClean="0"/>
              <a:t>Образовательный результат ОП: 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3700" dirty="0" smtClean="0"/>
              <a:t>   у</a:t>
            </a:r>
            <a:r>
              <a:rPr lang="x-none" sz="3700" smtClean="0"/>
              <a:t>мение генерировать тексты, </a:t>
            </a:r>
            <a:r>
              <a:rPr lang="ru-RU" sz="3700" dirty="0" smtClean="0"/>
              <a:t> </a:t>
            </a:r>
            <a:r>
              <a:rPr lang="x-none" sz="3700" smtClean="0"/>
              <a:t>содержащие интерпретацию книги-новинки, </a:t>
            </a:r>
            <a:r>
              <a:rPr lang="ru-RU" sz="3700" dirty="0" smtClean="0"/>
              <a:t> </a:t>
            </a:r>
            <a:r>
              <a:rPr lang="ru-RU" sz="3700" dirty="0" smtClean="0"/>
              <a:t>   </a:t>
            </a:r>
            <a:r>
              <a:rPr lang="x-none" sz="3700" smtClean="0"/>
              <a:t>и предъявлять их  в разных форматах</a:t>
            </a:r>
            <a:r>
              <a:rPr lang="ru-RU" sz="3700" dirty="0" smtClean="0"/>
              <a:t> (аннотации, комментарии, рекламные объявления, </a:t>
            </a:r>
            <a:r>
              <a:rPr lang="ru-RU" sz="3700" dirty="0" smtClean="0"/>
              <a:t>книжные открытки и </a:t>
            </a:r>
            <a:r>
              <a:rPr lang="ru-RU" sz="3700" dirty="0" smtClean="0"/>
              <a:t>др.)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692198" y="571480"/>
            <a:ext cx="1111963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747" lvl="0" indent="-304747" algn="just">
              <a:lnSpc>
                <a:spcPct val="95000"/>
              </a:lnSpc>
              <a:spcBef>
                <a:spcPts val="1866"/>
              </a:spcBef>
              <a:buSzPct val="100000"/>
            </a:pPr>
            <a:r>
              <a:rPr lang="ru-RU" sz="2000" b="1" dirty="0" smtClean="0">
                <a:solidFill>
                  <a:srgbClr val="374C81"/>
                </a:solidFill>
              </a:rPr>
              <a:t>    </a:t>
            </a:r>
            <a:endParaRPr lang="ru-RU" sz="2000" dirty="0" smtClean="0">
              <a:solidFill>
                <a:srgbClr val="374C81"/>
              </a:solidFill>
            </a:endParaRPr>
          </a:p>
        </p:txBody>
      </p:sp>
      <p:pic>
        <p:nvPicPr>
          <p:cNvPr id="7" name="Рисунок 6" descr="логотип_ун_окру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5064" cy="84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Ключевые </a:t>
            </a:r>
            <a:r>
              <a:rPr lang="ru-RU" sz="3600" dirty="0" smtClean="0"/>
              <a:t>понятия проекта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u="sng" dirty="0" smtClean="0"/>
              <a:t>Интерпретация </a:t>
            </a:r>
            <a:r>
              <a:rPr lang="ru-RU" dirty="0" smtClean="0"/>
              <a:t>есть процесс творческого взаимодействия читателя с художественным текстом и его внутренний диалог с собственной личностью.</a:t>
            </a:r>
          </a:p>
          <a:p>
            <a:r>
              <a:rPr lang="ru-RU" u="sng" dirty="0" smtClean="0"/>
              <a:t>Интерпретационная деятельность </a:t>
            </a:r>
            <a:r>
              <a:rPr lang="ru-RU" dirty="0" smtClean="0"/>
              <a:t>читателя-школьника представляет собой ценностно-смысловой процесс диалогового взаимодействия мира текста и жизненного опыта учащегося, результатом которого является творческая работа.</a:t>
            </a:r>
          </a:p>
          <a:p>
            <a:r>
              <a:rPr lang="ru-RU" i="1" u="sng" dirty="0" smtClean="0"/>
              <a:t>Цель</a:t>
            </a:r>
            <a:r>
              <a:rPr lang="ru-RU" i="1" dirty="0" smtClean="0"/>
              <a:t> </a:t>
            </a:r>
            <a:r>
              <a:rPr lang="ru-RU" i="1" dirty="0" smtClean="0"/>
              <a:t>читательской интерпретации </a:t>
            </a:r>
            <a:r>
              <a:rPr lang="ru-RU" dirty="0" smtClean="0"/>
              <a:t>художественного произведения заключается в поиске и создании смысла и ценности, в истолковании личностно понятого.</a:t>
            </a:r>
          </a:p>
          <a:p>
            <a:r>
              <a:rPr lang="ru-RU" dirty="0" smtClean="0"/>
              <a:t>Термин </a:t>
            </a:r>
            <a:r>
              <a:rPr lang="ru-RU" i="1" dirty="0" smtClean="0"/>
              <a:t>интерпретационная деятельность </a:t>
            </a:r>
            <a:r>
              <a:rPr lang="ru-RU" dirty="0" smtClean="0"/>
              <a:t>в наибольшей степени выражает </a:t>
            </a:r>
            <a:r>
              <a:rPr lang="ru-RU" dirty="0" err="1" smtClean="0"/>
              <a:t>деятельностную</a:t>
            </a:r>
            <a:r>
              <a:rPr lang="ru-RU" dirty="0" smtClean="0"/>
              <a:t> природу интерпретации</a:t>
            </a:r>
            <a:r>
              <a:rPr lang="ru-RU" dirty="0" smtClean="0"/>
              <a:t>.</a:t>
            </a:r>
          </a:p>
        </p:txBody>
      </p:sp>
      <p:pic>
        <p:nvPicPr>
          <p:cNvPr id="4" name="Рисунок 6" descr="логотип_ун_окру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5064" cy="84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Ключевые понятия проекта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u="sng" dirty="0" smtClean="0"/>
              <a:t>Цель </a:t>
            </a:r>
            <a:r>
              <a:rPr lang="ru-RU" sz="2200" u="sng" dirty="0" err="1" smtClean="0"/>
              <a:t>интерпретационой</a:t>
            </a:r>
            <a:r>
              <a:rPr lang="ru-RU" sz="2200" u="sng" dirty="0" smtClean="0"/>
              <a:t> деятельности  </a:t>
            </a:r>
            <a:r>
              <a:rPr lang="ru-RU" sz="2200" dirty="0" smtClean="0"/>
              <a:t>читателя-школьника заключается </a:t>
            </a:r>
          </a:p>
          <a:p>
            <a:pPr>
              <a:buNone/>
            </a:pPr>
            <a:r>
              <a:rPr lang="ru-RU" sz="2200" dirty="0" smtClean="0"/>
              <a:t>-в истолковании воспринятого, пережитого, понятого и создании нового творческого продукта; </a:t>
            </a:r>
          </a:p>
          <a:p>
            <a:pPr>
              <a:buNone/>
            </a:pPr>
            <a:r>
              <a:rPr lang="ru-RU" sz="2200" dirty="0" smtClean="0"/>
              <a:t>-в добывании художественного и личностного смысла в искусстве и жизни и приобщении к ценностям.</a:t>
            </a:r>
          </a:p>
          <a:p>
            <a:r>
              <a:rPr lang="ru-RU" sz="2200" u="sng" dirty="0" smtClean="0"/>
              <a:t>Продукты интерпретационной деятельности </a:t>
            </a:r>
            <a:r>
              <a:rPr lang="ru-RU" sz="2200" dirty="0" smtClean="0"/>
              <a:t>- «получаемая информация» от осмысления событий текста на уровне сюжета (время, место действия, поступки и т. п.) — к идее, теме и проблематике произведения.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логотип_ун_окру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5064" cy="84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65190" y="1714488"/>
            <a:ext cx="3786214" cy="142876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Мастерская </a:t>
            </a:r>
          </a:p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новых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текстов.  </a:t>
            </a:r>
            <a:endParaRPr lang="ru-RU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(2-4, 5-8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классы)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65190" y="3286124"/>
            <a:ext cx="3786214" cy="114300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Мастерская полезного действия в чтении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65190" y="4714884"/>
            <a:ext cx="3786214" cy="178595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Мастерская </a:t>
            </a:r>
          </a:p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аудио- и </a:t>
            </a:r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</a:rPr>
              <a:t>видеорекламы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 книги» (5-8 классы)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22974" y="1714488"/>
            <a:ext cx="5357850" cy="142876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Программа ОП по формированию умения представлять свое понимание содержание текста в   «сжатых» формах (продукт -аннотация)</a:t>
            </a:r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22974" y="3286124"/>
            <a:ext cx="5429288" cy="1214446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Порождение идей и разработка сценариев мастерских</a:t>
            </a:r>
          </a:p>
          <a:p>
            <a:pPr algn="ctr"/>
            <a:endParaRPr lang="ru-RU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22974" y="4643446"/>
            <a:ext cx="5357850" cy="185738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Программы  ОП по формированию умения выражать личное мнение о тексте в «сжатых» формах (продукт -</a:t>
            </a:r>
            <a:r>
              <a:rPr lang="ru-RU" sz="1800" dirty="0" err="1" smtClean="0">
                <a:solidFill>
                  <a:schemeClr val="tx1">
                    <a:lumMod val="50000"/>
                  </a:schemeClr>
                </a:solidFill>
              </a:rPr>
              <a:t>аудиотрейлер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tx1">
                    <a:lumMod val="50000"/>
                  </a:schemeClr>
                </a:solidFill>
              </a:rPr>
              <a:t>буктрейлер</a:t>
            </a: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, книжный </a:t>
            </a:r>
            <a:r>
              <a:rPr lang="ru-RU" sz="1800" smtClean="0">
                <a:solidFill>
                  <a:schemeClr val="tx1">
                    <a:lumMod val="50000"/>
                  </a:schemeClr>
                </a:solidFill>
              </a:rPr>
              <a:t>блог)</a:t>
            </a:r>
            <a:endParaRPr lang="ru-RU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" name="Picture 4" descr="C:\Users\asus\Desktop\ВЕДЕНИЕ САЙТА\10.jpeg"/>
          <p:cNvPicPr>
            <a:picLocks noChangeAspect="1" noChangeArrowheads="1"/>
          </p:cNvPicPr>
          <p:nvPr/>
        </p:nvPicPr>
        <p:blipFill>
          <a:blip r:embed="rId2" cstate="print"/>
          <a:srcRect l="28876" t="70597" r="35182" b="2237"/>
          <a:stretch>
            <a:fillRect/>
          </a:stretch>
        </p:blipFill>
        <p:spPr bwMode="auto">
          <a:xfrm>
            <a:off x="5045331" y="3607595"/>
            <a:ext cx="878267" cy="78581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165190" y="214290"/>
            <a:ext cx="10501386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Средства достижения цели </a:t>
            </a:r>
            <a:r>
              <a:rPr lang="ru-RU" sz="3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проекта-мастерские</a:t>
            </a:r>
            <a:r>
              <a:rPr lang="ru-RU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новых текстов</a:t>
            </a:r>
            <a:endParaRPr lang="ru-RU"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Рисунок 14" descr="логотип_ун_окру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5064" cy="84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Планируемые </a:t>
            </a:r>
            <a:r>
              <a:rPr lang="ru-RU" sz="3600" dirty="0" smtClean="0"/>
              <a:t>результаты реализации программы ОП «Мастерская новых текстов</a:t>
            </a:r>
            <a:r>
              <a:rPr lang="ru-RU" sz="3600" dirty="0" smtClean="0"/>
              <a:t>»</a:t>
            </a:r>
            <a:r>
              <a:rPr lang="ru-RU" sz="3600" dirty="0" smtClean="0"/>
              <a:t>. </a:t>
            </a:r>
            <a:r>
              <a:rPr lang="ru-RU" sz="3600" dirty="0" smtClean="0"/>
              <a:t>(</a:t>
            </a:r>
            <a:r>
              <a:rPr lang="ru-RU" sz="3600" dirty="0" smtClean="0"/>
              <a:t>Аннотация)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22248" y="1701800"/>
            <a:ext cx="5572165" cy="451328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b="1" dirty="0" smtClean="0"/>
              <a:t>Реализация программы позволит создать предпосылки для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dirty="0" smtClean="0"/>
              <a:t>-развития самостоятельности учащихся в оценках и суждениях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dirty="0" smtClean="0"/>
              <a:t>-формирования навыков аналитической работы с текстом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dirty="0" smtClean="0"/>
              <a:t>-формирования навыков планирования и структурирования частей текста аннотации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dirty="0" smtClean="0"/>
              <a:t>-освоения способов выражения личного мнения о книге (тексте) в  формате аннотации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dirty="0" smtClean="0"/>
              <a:t>-совершенствования навыков самоанализа при написании текста аннотации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dirty="0" smtClean="0"/>
              <a:t>-формирования культуры «авторства».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297558" y="1701800"/>
            <a:ext cx="5083265" cy="46561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В рамках реализации программы ученики получат возможность научиться: </a:t>
            </a:r>
          </a:p>
          <a:p>
            <a:pPr marL="174625" lvl="0" indent="-28575">
              <a:lnSpc>
                <a:spcPct val="120000"/>
              </a:lnSpc>
              <a:buNone/>
            </a:pPr>
            <a:r>
              <a:rPr lang="ru-RU" dirty="0" smtClean="0"/>
              <a:t>понимать и интерпретировать прочитанный текст</a:t>
            </a:r>
          </a:p>
          <a:p>
            <a:pPr marL="174625" lvl="0" indent="-28575">
              <a:lnSpc>
                <a:spcPct val="120000"/>
              </a:lnSpc>
              <a:buNone/>
            </a:pPr>
            <a:r>
              <a:rPr lang="ru-RU" dirty="0" smtClean="0"/>
              <a:t>-создавать своё высказывание, уточняя тему и </a:t>
            </a:r>
            <a:r>
              <a:rPr lang="ru-RU" dirty="0" err="1" smtClean="0"/>
              <a:t>месседж</a:t>
            </a:r>
            <a:r>
              <a:rPr lang="ru-RU" dirty="0" smtClean="0"/>
              <a:t> текста;</a:t>
            </a:r>
          </a:p>
          <a:p>
            <a:pPr marL="174625" lvl="0" indent="-28575">
              <a:lnSpc>
                <a:spcPct val="120000"/>
              </a:lnSpc>
              <a:buNone/>
            </a:pPr>
            <a:r>
              <a:rPr lang="ru-RU" dirty="0" smtClean="0"/>
              <a:t>-формулировать проблему, поднимаемую в тексте; </a:t>
            </a:r>
          </a:p>
          <a:p>
            <a:pPr marL="174625" lvl="0" indent="-28575">
              <a:lnSpc>
                <a:spcPct val="120000"/>
              </a:lnSpc>
              <a:buNone/>
            </a:pPr>
            <a:r>
              <a:rPr lang="ru-RU" dirty="0" smtClean="0"/>
              <a:t>-выстраивать композицию аннотации, </a:t>
            </a:r>
          </a:p>
          <a:p>
            <a:pPr marL="174625" lvl="0" indent="-28575">
              <a:lnSpc>
                <a:spcPct val="120000"/>
              </a:lnSpc>
              <a:buNone/>
            </a:pPr>
            <a:r>
              <a:rPr lang="ru-RU" dirty="0" smtClean="0"/>
              <a:t>-отбирать языковые средства с учётом коммуникативной </a:t>
            </a:r>
            <a:r>
              <a:rPr lang="ru-RU" dirty="0" smtClean="0"/>
              <a:t>задачи.</a:t>
            </a:r>
            <a:endParaRPr lang="ru-RU" dirty="0"/>
          </a:p>
        </p:txBody>
      </p:sp>
      <p:pic>
        <p:nvPicPr>
          <p:cNvPr id="7" name="Рисунок 6" descr="логотип_ун_окру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5064" cy="84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pka-knig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Stopka-knig</Template>
  <TotalTime>0</TotalTime>
  <Words>2739</Words>
  <Application>Microsoft Office PowerPoint</Application>
  <PresentationFormat>Произвольный</PresentationFormat>
  <Paragraphs>259</Paragraphs>
  <Slides>30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Stopka-knig</vt:lpstr>
      <vt:lpstr>Документ</vt:lpstr>
      <vt:lpstr>IVМеждународная  научно-практическая конференция  «Школа как пространство новых образовательных технологий» 27 марта 2019 г.    Вебинар  Проектирование  учебных ситуаций для развития и оценки  интерпретационных умений  учащихся основной школы         </vt:lpstr>
      <vt:lpstr>Требования к результатам обучения</vt:lpstr>
      <vt:lpstr>Предпосылки разработки проекта.  Проблема 1 </vt:lpstr>
      <vt:lpstr>      Проект «От текста к тексту: ОП обучения созданию интерпретационных текстов»     </vt:lpstr>
      <vt:lpstr>Проект «От текста к тексту: ОП обучения созданию интерпретационных текстов»</vt:lpstr>
      <vt:lpstr>Ключевые понятия проекта</vt:lpstr>
      <vt:lpstr>Ключевые понятия проекта</vt:lpstr>
      <vt:lpstr> </vt:lpstr>
      <vt:lpstr>Планируемые результаты реализации программы ОП «Мастерская новых текстов». (Аннотация)</vt:lpstr>
      <vt:lpstr>Характеристика ОП</vt:lpstr>
      <vt:lpstr>Ключевые ориентиры в создании программ, дидактических материалов и оценочных средств для реализации программы ОП</vt:lpstr>
      <vt:lpstr>Тексты, используемые для реализации программы ОП </vt:lpstr>
      <vt:lpstr>Условия реализации программы ОП </vt:lpstr>
      <vt:lpstr>Учебные ситуации  для развития интерпретационных умений </vt:lpstr>
      <vt:lpstr>Слайд 15</vt:lpstr>
      <vt:lpstr>Слайд 16</vt:lpstr>
      <vt:lpstr>Контрольное мероприятие в рамках реализации программы</vt:lpstr>
      <vt:lpstr>Творческие продукты ОП учащихся </vt:lpstr>
      <vt:lpstr>Творческие продукты ОП «Аннотация»:    третий выпуск рекламного календаря  «Летние чтения-наши предпочтения»</vt:lpstr>
      <vt:lpstr>Создаем аннотацию            к программному тексту на уроке литературы</vt:lpstr>
      <vt:lpstr>Слайд 21</vt:lpstr>
      <vt:lpstr>ОП в начальной школе  «Мастерская новых текстов» . Продукты ИД –аннотация «Слово  на обложку», рекламное объявление о книге</vt:lpstr>
      <vt:lpstr>Проблема 2 и конструктивные решения</vt:lpstr>
      <vt:lpstr>Чтение – это всегда коммуникация:  читателя и текста,  читателя и автора, персонажей, читателей друг с другом. </vt:lpstr>
      <vt:lpstr>Задачи, решаемые «с помощью» конференции</vt:lpstr>
      <vt:lpstr>Слайд 26</vt:lpstr>
      <vt:lpstr>Критерии оценки выступлений Группа критериев  «Точка зрения»</vt:lpstr>
      <vt:lpstr>Критерии оценки выступления </vt:lpstr>
      <vt:lpstr>Эффекты реализации проекта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2015-01-14T17:22:13Z</dcterms:created>
  <dcterms:modified xsi:type="dcterms:W3CDTF">2019-03-27T06:18:06Z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