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2"/>
  </p:notesMasterIdLst>
  <p:sldIdLst>
    <p:sldId id="296" r:id="rId2"/>
    <p:sldId id="282" r:id="rId3"/>
    <p:sldId id="283" r:id="rId4"/>
    <p:sldId id="321" r:id="rId5"/>
    <p:sldId id="299" r:id="rId6"/>
    <p:sldId id="318" r:id="rId7"/>
    <p:sldId id="300" r:id="rId8"/>
    <p:sldId id="301" r:id="rId9"/>
    <p:sldId id="302" r:id="rId10"/>
    <p:sldId id="315" r:id="rId11"/>
    <p:sldId id="303" r:id="rId12"/>
    <p:sldId id="319" r:id="rId13"/>
    <p:sldId id="320" r:id="rId14"/>
    <p:sldId id="304" r:id="rId15"/>
    <p:sldId id="306" r:id="rId16"/>
    <p:sldId id="307" r:id="rId17"/>
    <p:sldId id="322" r:id="rId18"/>
    <p:sldId id="323" r:id="rId19"/>
    <p:sldId id="324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129" autoAdjust="0"/>
  </p:normalViewPr>
  <p:slideViewPr>
    <p:cSldViewPr>
      <p:cViewPr>
        <p:scale>
          <a:sx n="76" d="100"/>
          <a:sy n="76" d="100"/>
        </p:scale>
        <p:origin x="-13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8724FB-9617-4539-9439-D20A8C22EF3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DC556B-2369-43C3-B0DB-080D2F7885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456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0510D-84BC-4E80-A0CB-C25495B01219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A618E-08C2-4032-B7B8-C3A61ACE5C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4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A50F6-B71A-40BD-846B-C15D07F92392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93E36-C447-4F86-A6DB-D5FCC2266D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75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29340-35D1-4BD8-911B-B3599EB024A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F6E5-C86F-4685-BD31-143F39E7E2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97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DA0FB-B91D-426F-888E-4D02AF20080E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8CFC7-987C-4997-BF14-330E4B33AE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9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AD8F2-899F-45AB-B8A2-68C55229323F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7AEE9-0D0F-4EA7-A30E-0F411A49B0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9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C4BAD-A9BA-4D5E-B547-C125C91BDF0F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49D59-8BFA-4F65-87F5-E84A102508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7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6929E-C689-42B7-A9D0-A182877A990D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9BA65-09BF-4F32-9F67-4F9C7AB617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3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619D2-5748-4AA6-AF42-746CE3CE2109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43E25-C95F-4430-A3D5-E7CF425CD4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378EF-88AF-4239-B3A2-DB4676D5A68E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639C9-E4AA-4857-A6A9-FD404B151A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91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534D3-5BB7-43AC-A719-66C46614ADBB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9373-EBB0-4340-B3CF-2B9A52D504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40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E2714-7051-4BBB-A4F7-0B4F6FABDAC6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36854-9EAC-4542-B726-496E862A4A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26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24FC6-7054-4D1A-A9C9-2BFC504FEBB3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2B94B1-0408-42CB-AE89-8E4F8A3E53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4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2462" y="6286520"/>
            <a:ext cx="792088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7920880" cy="134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Пермский филиал федерального государственного автономного образовательного учреждения высшего образования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«Национальный исследовательский университет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«Высшая школа экономики»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844824"/>
            <a:ext cx="77768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урока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«Финансовой грамотности»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студентов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СПО, учащихся 10-11 классов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«Налоговые льготы для физических лиц»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184486"/>
            <a:ext cx="835292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Мурашова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Н.Л, преподаватель экономических дисциплин, ГБПОУ ПТПИТ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Панина Елена Анатольевна,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Бершеть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Владимировна,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преподаватель, ГБПОУ ПАПТ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Бершеть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Сакалы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Елена Владимировна,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Ныробская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СРШ  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А.В.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Флоренко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Исакова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Елена Викторовна, учитель начальных классов, МАОУ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Ныробская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СРШ       им. А.В.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Флоренко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вычеты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578298"/>
            <a:ext cx="7704856" cy="55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налоговые вычеты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12301"/>
              </p:ext>
            </p:extLst>
          </p:nvPr>
        </p:nvGraphicFramePr>
        <p:xfrm>
          <a:off x="323528" y="794321"/>
          <a:ext cx="8424937" cy="5847994"/>
        </p:xfrm>
        <a:graphic>
          <a:graphicData uri="http://schemas.openxmlformats.org/drawingml/2006/table">
            <a:tbl>
              <a:tblPr firstRow="1" firstCol="1" bandRow="1"/>
              <a:tblGrid>
                <a:gridCol w="2174177">
                  <a:extLst>
                    <a:ext uri="{9D8B030D-6E8A-4147-A177-3AD203B41FA5}">
                      <a16:colId xmlns="" xmlns:a16="http://schemas.microsoft.com/office/drawing/2014/main" val="547965816"/>
                    </a:ext>
                  </a:extLst>
                </a:gridCol>
                <a:gridCol w="1837698">
                  <a:extLst>
                    <a:ext uri="{9D8B030D-6E8A-4147-A177-3AD203B41FA5}">
                      <a16:colId xmlns="" xmlns:a16="http://schemas.microsoft.com/office/drawing/2014/main" val="2468214139"/>
                    </a:ext>
                  </a:extLst>
                </a:gridCol>
                <a:gridCol w="2329475">
                  <a:extLst>
                    <a:ext uri="{9D8B030D-6E8A-4147-A177-3AD203B41FA5}">
                      <a16:colId xmlns="" xmlns:a16="http://schemas.microsoft.com/office/drawing/2014/main" val="1898395841"/>
                    </a:ext>
                  </a:extLst>
                </a:gridCol>
                <a:gridCol w="2083587">
                  <a:extLst>
                    <a:ext uri="{9D8B030D-6E8A-4147-A177-3AD203B41FA5}">
                      <a16:colId xmlns="" xmlns:a16="http://schemas.microsoft.com/office/drawing/2014/main" val="1005765350"/>
                    </a:ext>
                  </a:extLst>
                </a:gridCol>
              </a:tblGrid>
              <a:tr h="93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Кто имеет право на вычет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обучение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медицинское обслуживание простое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медицинское обслуживание дорогостоящее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5846178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 налогоплательщик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полной сумме затрат на лечение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620961"/>
                  </a:ext>
                </a:extLst>
              </a:tr>
              <a:tr h="9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налогоплательщика (до 24 лет)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50 000 рублей в год на каждого ребенка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 - до 18 лет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полной сумме затрат на лечение - до 18 лет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3875018"/>
                  </a:ext>
                </a:extLst>
              </a:tr>
              <a:tr h="9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Братья и сестры налогоплательщика до 24 лет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50 000 рублей в год на каждого ребенка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 - до 18 лет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полной сумме затрат на лечение - до 18 лет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7667560"/>
                  </a:ext>
                </a:extLst>
              </a:tr>
              <a:tr h="9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Опекаемые налогоплательщика до 24 лет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50 000 рублей в год на каждого ребенка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 - до 18 лет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полной сумме затрат на лечение - до 18 лет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9807446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Супруг налогоплательщика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полной сумме затрат на лечение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195806"/>
                  </a:ext>
                </a:extLst>
              </a:tr>
              <a:tr h="67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налогоплательщика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120 000 рублей в год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полной сумме затрат на лечение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79" marR="57179" marT="57179" marB="571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889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4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5" y="260648"/>
            <a:ext cx="863263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0258"/>
            <a:ext cx="8208912" cy="65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50305"/>
            <a:ext cx="8640960" cy="587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налогового вычета в 2019 году при продаже имущества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41435"/>
              </p:ext>
            </p:extLst>
          </p:nvPr>
        </p:nvGraphicFramePr>
        <p:xfrm>
          <a:off x="251520" y="947628"/>
          <a:ext cx="8640960" cy="5539127"/>
        </p:xfrm>
        <a:graphic>
          <a:graphicData uri="http://schemas.openxmlformats.org/drawingml/2006/table">
            <a:tbl>
              <a:tblPr firstRow="1" firstCol="1" bandRow="1"/>
              <a:tblGrid>
                <a:gridCol w="2268251">
                  <a:extLst>
                    <a:ext uri="{9D8B030D-6E8A-4147-A177-3AD203B41FA5}">
                      <a16:colId xmlns="" xmlns:a16="http://schemas.microsoft.com/office/drawing/2014/main" val="667565525"/>
                    </a:ext>
                  </a:extLst>
                </a:gridCol>
                <a:gridCol w="2038727">
                  <a:extLst>
                    <a:ext uri="{9D8B030D-6E8A-4147-A177-3AD203B41FA5}">
                      <a16:colId xmlns="" xmlns:a16="http://schemas.microsoft.com/office/drawing/2014/main" val="2955112754"/>
                    </a:ext>
                  </a:extLst>
                </a:gridCol>
                <a:gridCol w="2038727">
                  <a:extLst>
                    <a:ext uri="{9D8B030D-6E8A-4147-A177-3AD203B41FA5}">
                      <a16:colId xmlns="" xmlns:a16="http://schemas.microsoft.com/office/drawing/2014/main" val="1529822882"/>
                    </a:ext>
                  </a:extLst>
                </a:gridCol>
                <a:gridCol w="2295255">
                  <a:extLst>
                    <a:ext uri="{9D8B030D-6E8A-4147-A177-3AD203B41FA5}">
                      <a16:colId xmlns="" xmlns:a16="http://schemas.microsoft.com/office/drawing/2014/main" val="3404069035"/>
                    </a:ext>
                  </a:extLst>
                </a:gridCol>
              </a:tblGrid>
              <a:tr h="122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срок владения имуществом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налогового вычета при продаже жилья и земельных участков, рублей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налогового вычета при продаже прочего недвижимого имущества, рублей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налогового вычета при продаже прочего имущества, рублей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0010383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Куплено или построено менее 5 лет назад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8743837"/>
                  </a:ext>
                </a:extLst>
              </a:tr>
              <a:tr h="539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по наследству менее 3 лет назад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9070475"/>
                  </a:ext>
                </a:extLst>
              </a:tr>
              <a:tr h="100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в дар от близкого родственника менее 3 лет назад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3636737"/>
                  </a:ext>
                </a:extLst>
              </a:tr>
              <a:tr h="56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Приватизировано менее 3 лет назад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4808519"/>
                  </a:ext>
                </a:extLst>
              </a:tr>
              <a:tr h="406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в порядке ренты менее 3 лет назад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420282"/>
                  </a:ext>
                </a:extLst>
              </a:tr>
              <a:tr h="56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собственности менее 3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34" marR="50334" marT="50334" marB="503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79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9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вопросы (приложение 6)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94321"/>
            <a:ext cx="8280920" cy="55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Налоговые льготы. Особые категории граждан для получения налоговых льгот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Отсрочка платежа, кому дается и куда надо обратиться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Стандартные вычеты, куда отвратиться и что предъявить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Налоговые льготы на имущество, кто дает и какие документы необходимо предъявить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Суммы налогового вычета на детей в 2019 г.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Социальные налоговые вычеты в 2019 г.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Имущественные налоговые вычеты в 2019 г.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решения задач (приложение 7)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94321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семье двое детей до 18 лет. В этом случае компенсация будет иметь вид: (1400+1400) *13%= 364 рубля. То есть, экономия семьи в месяц составит 364 рубля, если оба родителя являются плательщиками НДФЛ – то 728 рублей.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2494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Налогооблагаемый ежемесячный доход работника равен 45 тысяч рублей. Его годовой максимальный доход для применения вычетов по НДФЛ в 2019 году достигнет установленной отметки через полные 7 календарных месяцев.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родителя 2 детей. Он официально трудоустроен с окладом 48 тысяч рублей, поэтому может экономить на подоходном налоге полные 7 месяцев в году, пока сумма вычета не достигнет 350 тысяч рублей.  Ежемесячно он будет экономить (1 400 + 1 400) * 13% = 364 рубля. А поскольку право на вычет имеют оба родителя, то сумма экономии на семью каждый месяц составит 728 рублей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71703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4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те же, только детей в семье 4. Сумма льготы будет равна (1 400 + 1 400 + 3 000 + 3 000) * 13% = 1 144 рубля у каждого родителя. У обоих будет выходить экономия 2 288 рублей в месяц.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 (приложение 8)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Петра Ивановича двое детей: годовалый сын Илья и пятилетняя дочь Лиза. Ежемесячная заработная плата Петра Ивановича в 2018 г. – 24 тыс. руб.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каком размере Пётр Иванович сможет вернуть уплаченный налог на доходы физических лиц в рамках стандартного налогового вычета и в каком месяце Пётр Иванович утратит право на стандартный вычет на детей?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14066"/>
              </p:ext>
            </p:extLst>
          </p:nvPr>
        </p:nvGraphicFramePr>
        <p:xfrm>
          <a:off x="467544" y="4561389"/>
          <a:ext cx="7992888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108279235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845753898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86687078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75814951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706285738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3730260033"/>
                    </a:ext>
                  </a:extLst>
                </a:gridCol>
              </a:tblGrid>
              <a:tr h="811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Оклад работника,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Льгота на детей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детей),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Льготы на себя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НДФЛ,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заработной платы к выдаче,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9824333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6737612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4075109"/>
                  </a:ext>
                </a:extLst>
              </a:tr>
              <a:tr h="24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20985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0997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(приложение 9)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83255"/>
              </p:ext>
            </p:extLst>
          </p:nvPr>
        </p:nvGraphicFramePr>
        <p:xfrm>
          <a:off x="539552" y="1052734"/>
          <a:ext cx="8064895" cy="4896545"/>
        </p:xfrm>
        <a:graphic>
          <a:graphicData uri="http://schemas.openxmlformats.org/drawingml/2006/table">
            <a:tbl>
              <a:tblPr firstRow="1" firstCol="1" bandRow="1"/>
              <a:tblGrid>
                <a:gridCol w="2416719">
                  <a:extLst>
                    <a:ext uri="{9D8B030D-6E8A-4147-A177-3AD203B41FA5}">
                      <a16:colId xmlns="" xmlns:a16="http://schemas.microsoft.com/office/drawing/2014/main" val="3678352345"/>
                    </a:ext>
                  </a:extLst>
                </a:gridCol>
                <a:gridCol w="1411757">
                  <a:extLst>
                    <a:ext uri="{9D8B030D-6E8A-4147-A177-3AD203B41FA5}">
                      <a16:colId xmlns="" xmlns:a16="http://schemas.microsoft.com/office/drawing/2014/main" val="4168894523"/>
                    </a:ext>
                  </a:extLst>
                </a:gridCol>
                <a:gridCol w="1411757">
                  <a:extLst>
                    <a:ext uri="{9D8B030D-6E8A-4147-A177-3AD203B41FA5}">
                      <a16:colId xmlns="" xmlns:a16="http://schemas.microsoft.com/office/drawing/2014/main" val="1669575021"/>
                    </a:ext>
                  </a:extLst>
                </a:gridCol>
                <a:gridCol w="1412331">
                  <a:extLst>
                    <a:ext uri="{9D8B030D-6E8A-4147-A177-3AD203B41FA5}">
                      <a16:colId xmlns="" xmlns:a16="http://schemas.microsoft.com/office/drawing/2014/main" val="2769580597"/>
                    </a:ext>
                  </a:extLst>
                </a:gridCol>
                <a:gridCol w="1412331">
                  <a:extLst>
                    <a:ext uri="{9D8B030D-6E8A-4147-A177-3AD203B41FA5}">
                      <a16:colId xmlns="" xmlns:a16="http://schemas.microsoft.com/office/drawing/2014/main" val="2706897719"/>
                    </a:ext>
                  </a:extLst>
                </a:gridCol>
              </a:tblGrid>
              <a:tr h="1836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Самооценка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микро-группы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преподавателя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713125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463376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043361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0084128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596808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548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5338" y="6357958"/>
            <a:ext cx="64807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8064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Исследовать основные положения налогового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законодательства в части налоговых льгот для физических лиц, осмыслении их видового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многообразия.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применять налоговые льготы для экономии своих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доходов.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764091"/>
            <a:ext cx="8064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и видов налоговых вычетов по налогу на доходы физических лиц; </a:t>
            </a:r>
          </a:p>
          <a:p>
            <a:pPr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льгот по налогу на имущество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представления налоговых вычетов по НДФЛ и налогу на имущество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овладеть методами расчета стандартных налоговых вычетов.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060848"/>
            <a:ext cx="7272338" cy="237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86776" y="6143644"/>
            <a:ext cx="576064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86776" y="6357958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60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 (вычеты) при налогообложении физических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00411"/>
            <a:ext cx="7603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Объектом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отношения, регулирующие социальную политику государства по отношению к обществу посредством представления определенных льгот в отношении налогообложения физических лиц.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221088"/>
            <a:ext cx="760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2019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14817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исследования: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литературных источников,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указаний по разработке уроков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88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задания (приложение 1)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73415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Продолжите фразу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кодекс – это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773415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2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Продолжите фразу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Налоговая система включает: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декларация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712407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3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Продолжите фразу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 налоги – это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они так называются)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ним относятся: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перечислить)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Налоговая инспекция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712407"/>
            <a:ext cx="4176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4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Продолжите фразу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Косвенные налоги – это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они так называются)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ним относятся: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перечислить)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резидент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17430"/>
            <a:ext cx="6408711" cy="4308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5301208"/>
            <a:ext cx="7920880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u="sng" kern="1800" dirty="0">
                <a:solidFill>
                  <a:srgbClr val="1A30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Налоговый вычет в 2019 году: как вернуть свои деньги? </a:t>
            </a:r>
            <a:endParaRPr lang="ru-RU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656"/>
            <a:ext cx="28803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льготы (вычеты) и где мы с ними встретимся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76672"/>
            <a:ext cx="252028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предоставляются налоговые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76672"/>
            <a:ext cx="273630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 помощью налоговых льгот уменьшить налоговое бремя физического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17032"/>
            <a:ext cx="302433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и к кому обратиться за получением налоговых льгот для физического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717032"/>
            <a:ext cx="24482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3717032"/>
            <a:ext cx="223224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практически можно подсчитать налоговые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95736" y="2415664"/>
            <a:ext cx="4392488" cy="10133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9" idx="0"/>
          </p:cNvCxnSpPr>
          <p:nvPr/>
        </p:nvCxnSpPr>
        <p:spPr>
          <a:xfrm flipH="1">
            <a:off x="1979712" y="3280600"/>
            <a:ext cx="859289" cy="436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5"/>
            <a:endCxn id="11" idx="0"/>
          </p:cNvCxnSpPr>
          <p:nvPr/>
        </p:nvCxnSpPr>
        <p:spPr>
          <a:xfrm>
            <a:off x="5944959" y="3280600"/>
            <a:ext cx="1615373" cy="436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7"/>
            <a:endCxn id="7" idx="2"/>
          </p:cNvCxnSpPr>
          <p:nvPr/>
        </p:nvCxnSpPr>
        <p:spPr>
          <a:xfrm flipV="1">
            <a:off x="5944959" y="2415664"/>
            <a:ext cx="1579369" cy="148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1"/>
            <a:endCxn id="5" idx="2"/>
          </p:cNvCxnSpPr>
          <p:nvPr/>
        </p:nvCxnSpPr>
        <p:spPr>
          <a:xfrm flipH="1" flipV="1">
            <a:off x="1907704" y="1902316"/>
            <a:ext cx="931297" cy="661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0"/>
            <a:endCxn id="6" idx="2"/>
          </p:cNvCxnSpPr>
          <p:nvPr/>
        </p:nvCxnSpPr>
        <p:spPr>
          <a:xfrm flipV="1">
            <a:off x="4391980" y="2046332"/>
            <a:ext cx="360040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4"/>
            <a:endCxn id="10" idx="0"/>
          </p:cNvCxnSpPr>
          <p:nvPr/>
        </p:nvCxnSpPr>
        <p:spPr>
          <a:xfrm>
            <a:off x="4391980" y="3429000"/>
            <a:ext cx="54006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7976" y="413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997823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кодекс Российской Федерации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218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219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2567483"/>
            <a:ext cx="8073280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Налоговые льготы: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частичное или полное освобождение определенного круга физических и юридических лиц от уплаты налогов. Чаще всего такие льготы устанавливаются для благотворительных организаций, инвалидов, пенсионеров, детских и образовательных учреждений, предприятий, осуществляющих деятельность, крайне необходимую в интересах государства, предприятий и предпринимателей в сфере малого бизнеса, предприятий, оказавшихся в крайне тяжелом финансовом положении по не зависящим от них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причинам.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41682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24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18865"/>
            <a:ext cx="8136904" cy="567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налоговые вычеты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5553"/>
              </p:ext>
            </p:extLst>
          </p:nvPr>
        </p:nvGraphicFramePr>
        <p:xfrm>
          <a:off x="179509" y="584774"/>
          <a:ext cx="8784978" cy="6037662"/>
        </p:xfrm>
        <a:graphic>
          <a:graphicData uri="http://schemas.openxmlformats.org/drawingml/2006/table">
            <a:tbl>
              <a:tblPr firstRow="1" firstCol="1" bandRow="1"/>
              <a:tblGrid>
                <a:gridCol w="1464163">
                  <a:extLst>
                    <a:ext uri="{9D8B030D-6E8A-4147-A177-3AD203B41FA5}">
                      <a16:colId xmlns="" xmlns:a16="http://schemas.microsoft.com/office/drawing/2014/main" val="1138184477"/>
                    </a:ext>
                  </a:extLst>
                </a:gridCol>
                <a:gridCol w="1464163">
                  <a:extLst>
                    <a:ext uri="{9D8B030D-6E8A-4147-A177-3AD203B41FA5}">
                      <a16:colId xmlns="" xmlns:a16="http://schemas.microsoft.com/office/drawing/2014/main" val="1773104107"/>
                    </a:ext>
                  </a:extLst>
                </a:gridCol>
                <a:gridCol w="1464163">
                  <a:extLst>
                    <a:ext uri="{9D8B030D-6E8A-4147-A177-3AD203B41FA5}">
                      <a16:colId xmlns="" xmlns:a16="http://schemas.microsoft.com/office/drawing/2014/main" val="3889899888"/>
                    </a:ext>
                  </a:extLst>
                </a:gridCol>
                <a:gridCol w="1464163">
                  <a:extLst>
                    <a:ext uri="{9D8B030D-6E8A-4147-A177-3AD203B41FA5}">
                      <a16:colId xmlns="" xmlns:a16="http://schemas.microsoft.com/office/drawing/2014/main" val="2729585381"/>
                    </a:ext>
                  </a:extLst>
                </a:gridCol>
                <a:gridCol w="1464163">
                  <a:extLst>
                    <a:ext uri="{9D8B030D-6E8A-4147-A177-3AD203B41FA5}">
                      <a16:colId xmlns="" xmlns:a16="http://schemas.microsoft.com/office/drawing/2014/main" val="3647087367"/>
                    </a:ext>
                  </a:extLst>
                </a:gridCol>
                <a:gridCol w="1464163">
                  <a:extLst>
                    <a:ext uri="{9D8B030D-6E8A-4147-A177-3AD203B41FA5}">
                      <a16:colId xmlns="" xmlns:a16="http://schemas.microsoft.com/office/drawing/2014/main" val="1466391675"/>
                    </a:ext>
                  </a:extLst>
                </a:gridCol>
              </a:tblGrid>
              <a:tr h="2268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налогоплательщиков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Вычет на первого ребенка, рублей (до 18 лет или до 24 лет, если учится очно)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Вычет на второго ребенка, рублей (до 18 лет или до 24 лет, если учится очно)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Вычет на третьего и последующих детей, рублей (до 18 лет или до 24 лет, если учится очно)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Вычет на ребенка-инвалида до 18 лет, рублей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Вычет на ребенка-инвалида 1 и 2 группы, учащегося очного отделения до 24 лет, рублей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326057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и усыновители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4387371"/>
                  </a:ext>
                </a:extLst>
              </a:tr>
              <a:tr h="111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Опекуны, попечители, приемные родители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92648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Единственный родитель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4606398"/>
                  </a:ext>
                </a:extLst>
              </a:tr>
              <a:tr h="151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Единственный опекун, попечитель, приемный родитель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245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1188</Words>
  <Application>Microsoft Office PowerPoint</Application>
  <PresentationFormat>Экран (4:3)</PresentationFormat>
  <Paragraphs>232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Gureev Self</dc:creator>
  <cp:lastModifiedBy>User</cp:lastModifiedBy>
  <cp:revision>380</cp:revision>
  <dcterms:created xsi:type="dcterms:W3CDTF">2010-06-03T07:57:26Z</dcterms:created>
  <dcterms:modified xsi:type="dcterms:W3CDTF">2019-02-14T17:15:03Z</dcterms:modified>
</cp:coreProperties>
</file>