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2" r:id="rId17"/>
    <p:sldId id="275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188640"/>
            <a:ext cx="5868144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2800" b="1" dirty="0" err="1" smtClean="0">
                <a:latin typeface="Arial" pitchFamily="34" charset="0"/>
                <a:cs typeface="Arial" pitchFamily="34" charset="0"/>
              </a:rPr>
              <a:t>Квест-игра</a:t>
            </a:r>
            <a:r>
              <a:rPr lang="ru-RU" altLang="ko-KR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4000" b="1" dirty="0" smtClean="0">
                <a:latin typeface="Arial" pitchFamily="34" charset="0"/>
                <a:cs typeface="Arial" pitchFamily="34" charset="0"/>
              </a:rPr>
              <a:t>«Копейка рубль бережёт»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ko-KR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Методическая разработка</a:t>
            </a:r>
          </a:p>
          <a:p>
            <a:pPr algn="ctr">
              <a:defRPr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внеклассного мероприятия </a:t>
            </a:r>
          </a:p>
          <a:p>
            <a:pPr algn="ctr">
              <a:defRPr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по «Финансовой грамотности» </a:t>
            </a:r>
          </a:p>
          <a:p>
            <a:pPr algn="ctr">
              <a:defRPr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для 5-6 классов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1137518"/>
            <a:ext cx="4788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427984" y="3933056"/>
            <a:ext cx="4716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 smtClean="0">
                <a:latin typeface="Arial" pitchFamily="34" charset="0"/>
                <a:cs typeface="Arial" pitchFamily="34" charset="0"/>
              </a:rPr>
              <a:t>Авторы:</a:t>
            </a:r>
          </a:p>
          <a:p>
            <a:r>
              <a:rPr lang="ru-RU" altLang="ko-KR" sz="2000" dirty="0" err="1" smtClean="0">
                <a:latin typeface="Arial" pitchFamily="34" charset="0"/>
                <a:cs typeface="Arial" pitchFamily="34" charset="0"/>
              </a:rPr>
              <a:t>Васько</a:t>
            </a:r>
            <a:r>
              <a:rPr lang="ru-RU" altLang="ko-KR" sz="2000" dirty="0" smtClean="0">
                <a:latin typeface="Arial" pitchFamily="34" charset="0"/>
                <a:cs typeface="Arial" pitchFamily="34" charset="0"/>
              </a:rPr>
              <a:t> о. В., учитель географии</a:t>
            </a:r>
          </a:p>
          <a:p>
            <a:r>
              <a:rPr lang="ru-RU" altLang="ko-KR" sz="2000" dirty="0" smtClean="0">
                <a:latin typeface="Arial" pitchFamily="34" charset="0"/>
                <a:cs typeface="Arial" pitchFamily="34" charset="0"/>
              </a:rPr>
              <a:t>Женихова Т. А., учитель технологии</a:t>
            </a:r>
          </a:p>
          <a:p>
            <a:r>
              <a:rPr lang="ru-RU" altLang="ko-KR" sz="2000" dirty="0" smtClean="0">
                <a:latin typeface="Arial" pitchFamily="34" charset="0"/>
                <a:cs typeface="Arial" pitchFamily="34" charset="0"/>
              </a:rPr>
              <a:t>Лузина Т. В., учитель технологии</a:t>
            </a:r>
          </a:p>
          <a:p>
            <a:r>
              <a:rPr lang="ru-RU" altLang="ko-KR" sz="2000" dirty="0" smtClean="0">
                <a:latin typeface="Arial" pitchFamily="34" charset="0"/>
                <a:cs typeface="Arial" pitchFamily="34" charset="0"/>
              </a:rPr>
              <a:t>Попова Н. И., учитель географии</a:t>
            </a:r>
          </a:p>
          <a:p>
            <a:r>
              <a:rPr lang="ru-RU" altLang="ko-KR" sz="2000" smtClean="0">
                <a:latin typeface="Arial" pitchFamily="34" charset="0"/>
                <a:cs typeface="Arial" pitchFamily="34" charset="0"/>
              </a:rPr>
              <a:t>Филимонова </a:t>
            </a:r>
            <a:r>
              <a:rPr lang="ru-RU" altLang="ko-KR" sz="2000" dirty="0" smtClean="0">
                <a:latin typeface="Arial" pitchFamily="34" charset="0"/>
                <a:cs typeface="Arial" pitchFamily="34" charset="0"/>
              </a:rPr>
              <a:t>А. А., учитель начальных классов</a:t>
            </a:r>
          </a:p>
          <a:p>
            <a:pPr algn="r"/>
            <a:endParaRPr lang="ru-RU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222">
            <a:off x="1712155" y="195050"/>
            <a:ext cx="917545" cy="7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Станция «Всякая душа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празднику рада»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9074615"/>
              </p:ext>
            </p:extLst>
          </p:nvPr>
        </p:nvGraphicFramePr>
        <p:xfrm>
          <a:off x="1619672" y="3429000"/>
          <a:ext cx="6984777" cy="3265806"/>
        </p:xfrm>
        <a:graphic>
          <a:graphicData uri="http://schemas.openxmlformats.org/drawingml/2006/table">
            <a:tbl>
              <a:tblPr/>
              <a:tblGrid>
                <a:gridCol w="2328259"/>
                <a:gridCol w="2328259"/>
                <a:gridCol w="2328259"/>
              </a:tblGrid>
              <a:tr h="738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Продукт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Мера веса в салате на 5 порций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Средняя цена продукта в магазине за 1 кг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Морковь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500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Яблоко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300 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80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Изюм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100 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200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Сметана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100 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200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Майонез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100 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120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Растительное масло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100 г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80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619672" y="1667706"/>
            <a:ext cx="73448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Максимальное количество заработанных денег – 100рублей.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Участникам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квеста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предлагается рассчитать стоимость салата «Витамин» НА 5 порций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10695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Станция«Головоломка»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547664" y="1196752"/>
            <a:ext cx="7344816" cy="54006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120 руб.</a:t>
            </a:r>
          </a:p>
          <a:p>
            <a:endParaRPr lang="ru-RU" sz="2400" dirty="0"/>
          </a:p>
        </p:txBody>
      </p:sp>
      <p:pic>
        <p:nvPicPr>
          <p:cNvPr id="5" name="Рисунок 4" descr="https://ds03.infourok.ru/uploads/ex/02a9/00059470-1fb19c85/img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1" t="24381" r="10595" b="21564"/>
          <a:stretch/>
        </p:blipFill>
        <p:spPr bwMode="auto">
          <a:xfrm>
            <a:off x="1331640" y="1700808"/>
            <a:ext cx="7560840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10695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Станция «Магический размен»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691680" y="1628800"/>
            <a:ext cx="7005464" cy="4363889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Максимальное количество заработанных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денег – 400рублей.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Необходимо произвести магический размен монет с константой 15 рублей. В центре  размена монета из 5 рублей.  Общая сумма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дохода 400 рублей, доход за каждую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константу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(сторона, диагональ) – 50 рублей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0695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Станция «Земля – кормилица»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259632" y="980728"/>
            <a:ext cx="7884368" cy="496855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 дюжины огурцов стоят столько рублей,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дают огурцов на 16 рублей. Сколько 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стоит дюжина огурцов? (50 руб.)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Медведь и Заяц решили в очередной раз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посадить морковь. Купили семена - 35 р. Вскопали, посадили, но устали и поняли, что сами с этим не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справятся. Попросили на половине огорода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поработать Машу. Маша все лето поливала 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пропалывала свою половину, за работу попросила 105 руб. С той половины, где работала Маша,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собрали 7 кг и решили продать. По какой цене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нужно продать урожай? (100 руб.)</a:t>
            </a:r>
          </a:p>
          <a:p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056784" cy="10695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Возможные ра</a:t>
            </a:r>
            <a:r>
              <a:rPr lang="ru-RU" dirty="0" smtClean="0"/>
              <a:t>сходы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2040270" cy="267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15616" y="5229200"/>
            <a:ext cx="1226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Цирк, </a:t>
            </a:r>
          </a:p>
          <a:p>
            <a:pPr algn="ctr"/>
            <a:r>
              <a:rPr lang="ru-RU" sz="2000" b="1" dirty="0" smtClean="0"/>
              <a:t>зоопарк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1944216" cy="255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51520" y="278092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Канцтовары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648" y="980728"/>
            <a:ext cx="1601320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132856"/>
            <a:ext cx="1680230" cy="220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369238"/>
            <a:ext cx="1896254" cy="248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495305"/>
            <a:ext cx="1800200" cy="23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852936"/>
            <a:ext cx="1752238" cy="193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153029" y="3861048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Копилка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79912" y="5877272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Семейный </a:t>
            </a:r>
          </a:p>
          <a:p>
            <a:pPr algn="ctr"/>
            <a:r>
              <a:rPr lang="ru-RU" sz="2000" b="1" dirty="0" smtClean="0"/>
              <a:t>бюджет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76256" y="5805264"/>
            <a:ext cx="1207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Добрые</a:t>
            </a:r>
          </a:p>
          <a:p>
            <a:pPr algn="ctr"/>
            <a:r>
              <a:rPr lang="ru-RU" sz="2000" b="1" dirty="0" smtClean="0"/>
              <a:t> дела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699792" y="2132856"/>
            <a:ext cx="1391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счёт </a:t>
            </a:r>
          </a:p>
          <a:p>
            <a:pPr algn="ctr"/>
            <a:r>
              <a:rPr lang="ru-RU" sz="2000" b="1" dirty="0" smtClean="0"/>
              <a:t>телефона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6296" y="3717032"/>
            <a:ext cx="1503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Кинотеатр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08720"/>
            <a:ext cx="1731660" cy="227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5508104" y="2204864"/>
            <a:ext cx="2061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Макдональдс, </a:t>
            </a:r>
          </a:p>
          <a:p>
            <a:pPr algn="ctr"/>
            <a:r>
              <a:rPr lang="ru-RU" sz="2000" b="1" dirty="0" err="1" smtClean="0"/>
              <a:t>Чикен</a:t>
            </a:r>
            <a:endParaRPr lang="ru-RU" sz="20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Рефлексия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 сегодня узнал….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сегодня я понял….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сегодня я сделал для себя  открытие, что…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сегодня я научился…</a:t>
            </a:r>
          </a:p>
          <a:p>
            <a:pPr>
              <a:buFontTx/>
              <a:buChar char="-"/>
            </a:pP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84784"/>
            <a:ext cx="7524328" cy="106951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Желаем финансовых </a:t>
            </a:r>
            <a:br>
              <a:rPr lang="ru-RU" dirty="0" smtClean="0"/>
            </a:br>
            <a:r>
              <a:rPr lang="ru-RU" dirty="0" smtClean="0"/>
              <a:t>успехов!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015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0"/>
            <a:ext cx="7848872" cy="1152128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ru-RU" altLang="ko-KR" sz="2800" dirty="0" smtClean="0">
                <a:solidFill>
                  <a:schemeClr val="tx1"/>
                </a:solidFill>
              </a:rPr>
              <a:t>Цель – формирование потребности </a:t>
            </a:r>
            <a:br>
              <a:rPr lang="ru-RU" altLang="ko-KR" sz="2800" dirty="0" smtClean="0">
                <a:solidFill>
                  <a:schemeClr val="tx1"/>
                </a:solidFill>
              </a:rPr>
            </a:br>
            <a:r>
              <a:rPr lang="ru-RU" altLang="ko-KR" sz="2800" dirty="0" smtClean="0">
                <a:solidFill>
                  <a:schemeClr val="tx1"/>
                </a:solidFill>
              </a:rPr>
              <a:t>к рациональному использованию денег 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ko-K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Задачи:</a:t>
            </a:r>
            <a:endParaRPr lang="en-US" altLang="ko-K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Развивать умение  рационально обращаться с 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деньгами  через решение практических задач</a:t>
            </a:r>
          </a:p>
          <a:p>
            <a:pPr marL="342900" indent="-342900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Способствовать повышению  интереса к изучению вопросов  финансовой грамотности</a:t>
            </a:r>
          </a:p>
          <a:p>
            <a:pPr marL="342900" indent="-342900">
              <a:buAutoNum type="arabicPeriod"/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Формировать коммуникативные навыки через 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групповую работу</a:t>
            </a: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dirty="0" smtClean="0">
                <a:solidFill>
                  <a:schemeClr val="tx1"/>
                </a:solidFill>
              </a:rPr>
              <a:t>Планируемые результаты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75656" y="1124744"/>
            <a:ext cx="7416824" cy="532859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Предметные: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освоение приёмов работы с экономической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информацией, её осмысление и проведение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простых финансовых расчётов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0"/>
              </a:spcBef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Регулятивные: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- проявление познавательной  и творческой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инициативы;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- адекватное восприятие  предложений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игроков команды;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- понимание цели своих действий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ko-KR" alt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403648" y="332656"/>
            <a:ext cx="7488832" cy="61206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Познавательные: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овладение логическими действиями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сравнения, анализа,  обобщения и умение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работать с текстом и иллюстрациями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Коммуникативные: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умение работать в группе;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умение формулировать и аргументировать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свою точку зрения;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адекватно оценивать  собственное поведение и поведение окружающих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Личностные: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овладение  начальными навыками адаптации в мире финансовых отношений и развитие навыков сотрудничества в группе</a:t>
            </a:r>
          </a:p>
          <a:p>
            <a:pPr>
              <a:buFontTx/>
              <a:buChar char="-"/>
            </a:pPr>
            <a:endParaRPr lang="ko-KR" alt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Организационный этап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619672" y="1412776"/>
            <a:ext cx="7077472" cy="489654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компаний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Выбор названия компании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Выборы управляющего компании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Знакомство с правилами игры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Выдача банковского счёта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Правила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331640" y="908720"/>
            <a:ext cx="7581528" cy="486794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каждой станции за семь минут по выбору 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можно решить любое количество задач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разного уровня сложности, заработав на 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этом деньги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Заработанные деньги зачисляются на 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банковский счёт компании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Компания соблюдает дисциплину, работает 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сплочённо. За не соблюдение правил игры 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каждой станции могут быть наложены 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штрафные санкции в размере 10 рублей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Заработанные деньги компания по своему 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усмотрению должна распределить на </a:t>
            </a:r>
          </a:p>
          <a:p>
            <a:pPr marL="342900" indent="-342900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определённые нужды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056784" cy="10695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Возможные ра</a:t>
            </a:r>
            <a:r>
              <a:rPr lang="ru-RU" dirty="0" smtClean="0"/>
              <a:t>сходы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20888"/>
            <a:ext cx="1536214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80112" y="2204864"/>
            <a:ext cx="3389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Макдональдс, </a:t>
            </a:r>
            <a:r>
              <a:rPr lang="ru-RU" sz="2400" b="1" dirty="0" err="1" smtClean="0"/>
              <a:t>Чикен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(500 руб.)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93966" y="1196752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Пополнить счёт телефона</a:t>
            </a:r>
          </a:p>
          <a:p>
            <a:pPr algn="ctr"/>
            <a:r>
              <a:rPr lang="ru-RU" sz="2400" b="1" dirty="0" smtClean="0"/>
              <a:t>(200 руб.)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1988840"/>
            <a:ext cx="2438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Канцтовары</a:t>
            </a:r>
          </a:p>
          <a:p>
            <a:pPr algn="ctr"/>
            <a:r>
              <a:rPr lang="ru-RU" sz="2400" b="1" dirty="0" smtClean="0"/>
              <a:t>(200 руб.)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5445224"/>
            <a:ext cx="4269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Отдать деньги родителям </a:t>
            </a:r>
          </a:p>
          <a:p>
            <a:pPr algn="ctr"/>
            <a:r>
              <a:rPr lang="ru-RU" sz="2400" b="1" dirty="0" smtClean="0"/>
              <a:t>в семейный бюджет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3284984"/>
            <a:ext cx="3411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Положить в копилку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4293096"/>
            <a:ext cx="375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Поход в цирк, зоопарк</a:t>
            </a:r>
          </a:p>
          <a:p>
            <a:pPr algn="ctr"/>
            <a:r>
              <a:rPr lang="ru-RU" sz="2400" b="1" dirty="0" smtClean="0"/>
              <a:t>(700 руб.)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5000" y="3356992"/>
            <a:ext cx="3108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Поход в кинотеатр</a:t>
            </a:r>
          </a:p>
          <a:p>
            <a:pPr algn="ctr"/>
            <a:r>
              <a:rPr lang="ru-RU" sz="2400" b="1" dirty="0" smtClean="0"/>
              <a:t>(400 руб.)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4437112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Добрые дела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Банковский счет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680" y="1052736"/>
          <a:ext cx="7296473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2102712"/>
                <a:gridCol w="1953401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ru-RU" sz="2000" dirty="0" smtClean="0"/>
                        <a:t>Название компании _________________________________________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Статьи</a:t>
                      </a:r>
                      <a:r>
                        <a:rPr lang="ru-RU" sz="2000" b="1" baseline="0" dirty="0" smtClean="0"/>
                        <a:t> доходов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Заработанные</a:t>
                      </a:r>
                      <a:r>
                        <a:rPr lang="ru-RU" sz="2000" b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2000" b="1" baseline="0" dirty="0" smtClean="0"/>
                        <a:t>средства </a:t>
                      </a:r>
                    </a:p>
                    <a:p>
                      <a:pPr algn="ctr"/>
                      <a:r>
                        <a:rPr lang="ru-RU" sz="2000" b="1" baseline="0" dirty="0" smtClean="0"/>
                        <a:t>(в рублях)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Риски </a:t>
                      </a:r>
                    </a:p>
                    <a:p>
                      <a:pPr algn="ctr"/>
                      <a:r>
                        <a:rPr lang="ru-RU" sz="2000" b="1" dirty="0" smtClean="0"/>
                        <a:t>(</a:t>
                      </a:r>
                      <a:r>
                        <a:rPr lang="ru-RU" sz="2000" b="1" baseline="0" dirty="0" smtClean="0"/>
                        <a:t>в рублях)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/>
                        <a:t>Станция </a:t>
                      </a:r>
                    </a:p>
                    <a:p>
                      <a:pPr marL="342900" indent="-342900" algn="ctr">
                        <a:buNone/>
                      </a:pPr>
                      <a:r>
                        <a:rPr lang="ru-RU" sz="2000" b="1" dirty="0" smtClean="0"/>
                        <a:t>«Магазин»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2. Станция </a:t>
                      </a:r>
                    </a:p>
                    <a:p>
                      <a:pPr algn="ctr"/>
                      <a:r>
                        <a:rPr lang="ru-RU" sz="2000" b="1" dirty="0" smtClean="0"/>
                        <a:t>«Всякая душа </a:t>
                      </a:r>
                    </a:p>
                    <a:p>
                      <a:pPr algn="ctr"/>
                      <a:r>
                        <a:rPr lang="ru-RU" sz="2000" b="1" dirty="0" smtClean="0"/>
                        <a:t>празднику рада»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3. Станция</a:t>
                      </a:r>
                    </a:p>
                    <a:p>
                      <a:pPr algn="ctr"/>
                      <a:r>
                        <a:rPr lang="ru-RU" sz="2000" b="1" dirty="0" smtClean="0"/>
                        <a:t>«Головоломка»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4. Станция</a:t>
                      </a:r>
                    </a:p>
                    <a:p>
                      <a:pPr algn="ctr"/>
                      <a:r>
                        <a:rPr lang="ru-RU" sz="2000" b="1" dirty="0" smtClean="0"/>
                        <a:t>«Магический размен»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5. Станция</a:t>
                      </a:r>
                    </a:p>
                    <a:p>
                      <a:pPr algn="ctr"/>
                      <a:r>
                        <a:rPr lang="ru-RU" sz="2000" dirty="0" smtClean="0"/>
                        <a:t> </a:t>
                      </a:r>
                      <a:r>
                        <a:rPr lang="ru-RU" sz="2000" b="1" dirty="0" smtClean="0"/>
                        <a:t>«Земля – кормилица»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24328" cy="720080"/>
          </a:xfrm>
        </p:spPr>
        <p:txBody>
          <a:bodyPr/>
          <a:lstStyle/>
          <a:p>
            <a:pPr marL="342900" indent="-342900"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Станция «Магазин»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259632" y="836712"/>
            <a:ext cx="7884368" cy="56886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Товар на 10% подорожал, потом на 10%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подешевел. Когда цена его была ниже: до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подорожания или после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подешевления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(40 руб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того чтобы связать свитер, хозяйке нужно 400 граммов шерстяной пряжи синего цвета.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Можно купить синюю пряжу по цене 60 рублей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50 граммов, а можно купить неокрашенную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пряжу по цене 50 рублей за 50 граммов и окрасить её. Один пакетик краски стоит 10 рублей и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рассчитан на окраску 200 граммов пряжи. Какой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вариант покупки дешевле? В ответе напишите,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рублей будет стоить эта покупка. (120 руб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779</Words>
  <Application>Microsoft Office PowerPoint</Application>
  <PresentationFormat>Экран (4:3)</PresentationFormat>
  <Paragraphs>186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Слайд 1</vt:lpstr>
      <vt:lpstr> Цель – формирование потребности  к рациональному использованию денег </vt:lpstr>
      <vt:lpstr>Планируемые результаты</vt:lpstr>
      <vt:lpstr>Слайд 4</vt:lpstr>
      <vt:lpstr>Организационный этап</vt:lpstr>
      <vt:lpstr>Правила игры</vt:lpstr>
      <vt:lpstr>Возможные расходы</vt:lpstr>
      <vt:lpstr>Банковский счет</vt:lpstr>
      <vt:lpstr> Станция «Магазин» </vt:lpstr>
      <vt:lpstr> Станция «Всякая душа  празднику рада» </vt:lpstr>
      <vt:lpstr>Станция«Головоломка» </vt:lpstr>
      <vt:lpstr> Станция «Магический размен» </vt:lpstr>
      <vt:lpstr>Станция «Земля – кормилица»</vt:lpstr>
      <vt:lpstr>Возможные расходы</vt:lpstr>
      <vt:lpstr>Рефлексия </vt:lpstr>
      <vt:lpstr>Спасибо за внимание!  Желаем финансовых  успехов!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77</cp:revision>
  <dcterms:created xsi:type="dcterms:W3CDTF">2014-04-01T16:35:38Z</dcterms:created>
  <dcterms:modified xsi:type="dcterms:W3CDTF">2019-02-15T10:42:16Z</dcterms:modified>
</cp:coreProperties>
</file>