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319" r:id="rId4"/>
    <p:sldId id="320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9" r:id="rId22"/>
    <p:sldId id="340" r:id="rId23"/>
    <p:sldId id="341" r:id="rId24"/>
    <p:sldId id="342" r:id="rId25"/>
    <p:sldId id="34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42F04"/>
    <a:srgbClr val="351413"/>
    <a:srgbClr val="212911"/>
    <a:srgbClr val="1A210D"/>
    <a:srgbClr val="460046"/>
    <a:srgbClr val="800080"/>
    <a:srgbClr val="AE5DFF"/>
    <a:srgbClr val="D4D3DF"/>
    <a:srgbClr val="DBD3E5"/>
    <a:srgbClr val="FDE8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9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87999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52102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98938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910603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396781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110442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052796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900647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026770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571466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5799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80384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128062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247896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657738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4434421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86616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93537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44370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95003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008312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596320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715429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52698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image" Target="../media/image6.png"/><Relationship Id="rId3" Type="http://schemas.openxmlformats.org/officeDocument/2006/relationships/image" Target="../media/image2.jpeg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4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1.xml"/><Relationship Id="rId27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576" y="3717032"/>
            <a:ext cx="81369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</a:rPr>
              <a:t>	Ценные бумаги: виды и их основные характеристики.</a:t>
            </a:r>
          </a:p>
        </p:txBody>
      </p:sp>
      <p:pic>
        <p:nvPicPr>
          <p:cNvPr id="12" name="Рисунок 11" descr="Рисунок19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67687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Своя 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6256" y="1484784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915816" y="1484784"/>
            <a:ext cx="1174526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28596" y="5072074"/>
            <a:ext cx="6304695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1) финансового </a:t>
            </a:r>
          </a:p>
          <a:p>
            <a:pPr>
              <a:spcBef>
                <a:spcPct val="20000"/>
              </a:spcBef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2) денежного </a:t>
            </a:r>
          </a:p>
          <a:p>
            <a:pPr>
              <a:spcBef>
                <a:spcPct val="20000"/>
              </a:spcBef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3) капиталов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28596" y="1071546"/>
            <a:ext cx="8536943" cy="35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Частью какого рынка является </a:t>
            </a:r>
            <a:endParaRPr lang="ru-RU" sz="2800" b="1" dirty="0" smtClean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рынок </a:t>
            </a:r>
            <a:r>
              <a:rPr lang="ru-RU" sz="28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ценных бумаг?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1) финансового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2) денежного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3) капиталов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4) реальных активов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5) банковских кредитов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636964" y="290773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тест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57224" y="6215082"/>
            <a:ext cx="1456690" cy="41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spcAft>
                <a:spcPts val="1950"/>
              </a:spcAft>
            </a:pPr>
            <a:r>
              <a:rPr lang="ru-RU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 1,2,3,4,5.</a:t>
            </a:r>
            <a:endParaRPr lang="ru-RU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286644" y="221455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6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тест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1714488"/>
            <a:ext cx="7215238" cy="4482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Каким путем осуществляется государственное регулирование рынка ценных бумаг </a:t>
            </a:r>
            <a:endParaRPr lang="ru-RU" sz="2000" b="1" dirty="0" smtClean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в </a:t>
            </a:r>
            <a:r>
              <a:rPr lang="ru-RU" sz="20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Российской Федерации?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1) установления обязательных требований к деятельности на рынке ценных бумаг и стандартов ее осуществления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2) государственной регистрации выпусков ценных бумаг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3) лицензирования профессиональной деятельности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4) создания системы защиты прав инвесторов на рынке ценных бумаг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5) запрещение деятельности на рынке ценных бумаг в качестве профессиональных участников лицам, не имеющим </a:t>
            </a:r>
            <a:r>
              <a:rPr lang="ru-RU" sz="2000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лицензии. </a:t>
            </a:r>
            <a:endParaRPr lang="ru-RU" sz="2000" dirty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95535" y="5301208"/>
            <a:ext cx="8568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 да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65097" y="2053941"/>
            <a:ext cx="7308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latin typeface="Georgia" pitchFamily="18" charset="0"/>
              </a:rPr>
              <a:t>По способу торговли рынок ценных бумаг делится на традиционный и компьютеризированный?</a:t>
            </a: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поиск  альтернативы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25759" y="2387888"/>
            <a:ext cx="1467997" cy="2700005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83548" y="4949543"/>
            <a:ext cx="78328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solidFill>
                  <a:srgbClr val="333333"/>
                </a:solidFill>
                <a:latin typeface="Georgia"/>
              </a:rPr>
              <a:t> да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0034" y="2071678"/>
            <a:ext cx="6286544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В зависимости от времени и способа поступления ценных бумаг в оборот он подразделяется на первичный и вторичный</a:t>
            </a:r>
            <a:r>
              <a:rPr lang="ru-RU" sz="28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?</a:t>
            </a:r>
            <a:endParaRPr lang="ru-RU" sz="2000" dirty="0">
              <a:ea typeface="Calibri"/>
              <a:cs typeface="Times New Roman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96804" y="246226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2322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 поиск альтернативы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5087810"/>
            <a:ext cx="6480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28596" y="2000240"/>
            <a:ext cx="65008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latin typeface="Georgia" pitchFamily="18" charset="0"/>
              </a:rPr>
              <a:t>По конкретным видам ценных бумаг бывает: рынок акций, рынок облигаций, рынок векселей и пр.?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65952" y="254936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поиск альтернативы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57158" y="4143380"/>
            <a:ext cx="1744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 нет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19064" y="2032102"/>
            <a:ext cx="5567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latin typeface="Georgia" pitchFamily="18" charset="0"/>
              </a:rPr>
              <a:t>По конкретным видам ценных </a:t>
            </a:r>
            <a:r>
              <a:rPr lang="ru-RU" sz="2800" dirty="0" smtClean="0">
                <a:latin typeface="Georgia" pitchFamily="18" charset="0"/>
              </a:rPr>
              <a:t>бумаг  рынок </a:t>
            </a:r>
            <a:r>
              <a:rPr lang="ru-RU" sz="2800" dirty="0">
                <a:latin typeface="Georgia" pitchFamily="18" charset="0"/>
              </a:rPr>
              <a:t>бывает кассовый и срочный (форвардный)?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48264" y="28529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46166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поиск альтернативы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72128" y="4593981"/>
            <a:ext cx="76328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да 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51629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latin typeface="Georgia" pitchFamily="18" charset="0"/>
              </a:rPr>
              <a:t>В России представлена смешанная модель рынка ценных бумаг?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20272" y="306896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46166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поиск альтернативы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42910" y="5857892"/>
            <a:ext cx="1305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Банк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86644" y="235743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107721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понятия 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85926"/>
            <a:ext cx="56166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организация, созданная для привлечения денежных средств и размещения их от своего имени на условиях возвратности, платности и срочности. Основное назначение банка – посредничество в перемещении денежных средств от кредиторов к заемщикам и от продавцов к покупателям.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85720" y="6000768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>
                <a:latin typeface="Georgia" pitchFamily="18" charset="0"/>
              </a:rPr>
              <a:t>Паевой инвестиционный фонд (ПИФ)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0034" y="1928802"/>
            <a:ext cx="671517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200" dirty="0">
                <a:solidFill>
                  <a:srgbClr val="000000"/>
                </a:solidFill>
                <a:latin typeface="Georgia"/>
              </a:rPr>
              <a:t>это обособленный имущественный комплекс, состоящий из имущества, переданного в доверительное управление управляющей компании учредителем (учредителями) доверительного управления с условием объединения этого имущества с имуществом иных учредителей доверительного управления, и из имущества, полученного в процессе такого управления, доля в праве собственности на которое удостоверяется ценной бумагой, выдаваемой управляющей компанией</a:t>
            </a:r>
            <a:endParaRPr lang="ru-RU" sz="22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86644" y="178592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16920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понятия 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85786" y="6143644"/>
            <a:ext cx="2029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Брокер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85720" y="1928802"/>
            <a:ext cx="735811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Georgia"/>
              </a:rPr>
              <a:t>1) лицо, совершающее сделки купли-продажи ценных бумаг за счет клиента на основе договора поручения или комиссии; </a:t>
            </a:r>
            <a:endParaRPr lang="ru-RU" sz="2000" dirty="0" smtClean="0">
              <a:solidFill>
                <a:srgbClr val="000000"/>
              </a:solidFill>
              <a:latin typeface="Georgia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Georgia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Georgia"/>
              </a:rPr>
              <a:t>) биржевой посредник, получающий вознаграждение за выполнение поручений членов расчетной палаты или их </a:t>
            </a:r>
            <a:r>
              <a:rPr lang="ru-RU" sz="2000" dirty="0" smtClean="0">
                <a:solidFill>
                  <a:srgbClr val="000000"/>
                </a:solidFill>
                <a:latin typeface="Georgia"/>
              </a:rPr>
              <a:t>клиентов;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Georgia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Georgia"/>
              </a:rPr>
              <a:t>) профессиональный участник рынка ценных бумаг, </a:t>
            </a:r>
            <a:r>
              <a:rPr lang="ru-RU" sz="2000" dirty="0" smtClean="0">
                <a:solidFill>
                  <a:srgbClr val="000000"/>
                </a:solidFill>
                <a:latin typeface="Georgia"/>
              </a:rPr>
              <a:t> ……………….</a:t>
            </a:r>
            <a:endParaRPr lang="ru-RU" sz="2000" dirty="0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86644" y="192880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понятия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20</a:t>
            </a:r>
            <a:endParaRPr lang="ru-RU" sz="2800" b="1" dirty="0"/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3123" name="AutoShape 5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40</a:t>
            </a:r>
            <a:endParaRPr lang="ru-RU" sz="2800" b="1" dirty="0"/>
          </a:p>
        </p:txBody>
      </p:sp>
      <p:sp>
        <p:nvSpPr>
          <p:cNvPr id="3125" name="AutoShape 5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3126" name="AutoShape 5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20</a:t>
            </a:r>
            <a:endParaRPr lang="ru-RU" sz="2800" b="1" dirty="0"/>
          </a:p>
        </p:txBody>
      </p:sp>
      <p:sp>
        <p:nvSpPr>
          <p:cNvPr id="3127" name="AutoShape 5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3128" name="AutoShape 5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40</a:t>
            </a:r>
            <a:endParaRPr lang="ru-RU" sz="2800" b="1" dirty="0"/>
          </a:p>
        </p:txBody>
      </p:sp>
      <p:sp>
        <p:nvSpPr>
          <p:cNvPr id="3129" name="AutoShape 5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824440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50</a:t>
            </a:r>
            <a:endParaRPr lang="ru-RU" sz="2800" b="1" dirty="0"/>
          </a:p>
        </p:txBody>
      </p:sp>
      <p:sp>
        <p:nvSpPr>
          <p:cNvPr id="3130" name="AutoShape 58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36408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3131" name="AutoShape 59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608416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20</a:t>
            </a:r>
            <a:endParaRPr lang="ru-RU" sz="2800" b="1" dirty="0"/>
          </a:p>
        </p:txBody>
      </p:sp>
      <p:sp>
        <p:nvSpPr>
          <p:cNvPr id="3132" name="AutoShape 60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80482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3133" name="AutoShape 6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752490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40</a:t>
            </a:r>
            <a:endParaRPr lang="ru-RU" sz="2800" b="1" dirty="0"/>
          </a:p>
        </p:txBody>
      </p:sp>
      <p:sp>
        <p:nvSpPr>
          <p:cNvPr id="3134" name="AutoShape 62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824440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50</a:t>
            </a:r>
            <a:endParaRPr lang="ru-RU" sz="2800" b="1" dirty="0"/>
          </a:p>
        </p:txBody>
      </p:sp>
      <p:sp>
        <p:nvSpPr>
          <p:cNvPr id="3135" name="AutoShape 63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36408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3136" name="AutoShape 64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08416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20</a:t>
            </a:r>
            <a:endParaRPr lang="ru-RU" sz="2800" b="1" dirty="0"/>
          </a:p>
        </p:txBody>
      </p:sp>
      <p:sp>
        <p:nvSpPr>
          <p:cNvPr id="3137" name="AutoShape 65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6804820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3138" name="AutoShape 66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7596336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40</a:t>
            </a:r>
            <a:endParaRPr lang="ru-RU" sz="2800" b="1" dirty="0"/>
          </a:p>
        </p:txBody>
      </p:sp>
      <p:sp>
        <p:nvSpPr>
          <p:cNvPr id="3139" name="AutoShape 67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824440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50</a:t>
            </a:r>
            <a:endParaRPr lang="ru-RU" sz="2800" b="1" dirty="0"/>
          </a:p>
        </p:txBody>
      </p:sp>
      <p:sp>
        <p:nvSpPr>
          <p:cNvPr id="3140" name="AutoShape 68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536503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3142" name="AutoShape 70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08511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20</a:t>
            </a:r>
            <a:endParaRPr lang="ru-RU" sz="2800" b="1" dirty="0"/>
          </a:p>
        </p:txBody>
      </p:sp>
      <p:sp>
        <p:nvSpPr>
          <p:cNvPr id="3143" name="AutoShape 71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687719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3144" name="AutoShape 7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759727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 smtClean="0"/>
              <a:t>40</a:t>
            </a:r>
            <a:endParaRPr lang="ru-RU" sz="2800" b="1" dirty="0"/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323528" y="2132856"/>
            <a:ext cx="4607743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200" b="1" cap="all" dirty="0">
                <a:latin typeface="Times New Roman" pitchFamily="18" charset="0"/>
                <a:cs typeface="Times New Roman" pitchFamily="18" charset="0"/>
              </a:rPr>
              <a:t>Понятие и классификация ценных бумаг</a:t>
            </a: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539552" y="5013176"/>
            <a:ext cx="4391719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 задачи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611560" y="4293096"/>
            <a:ext cx="4319711" cy="50303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понятия 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683568" y="2852936"/>
            <a:ext cx="4247703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тест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0" y="3573016"/>
            <a:ext cx="5220072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 поиск альтернативы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5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3935888" y="116632"/>
            <a:ext cx="32416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Своя 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игра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26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27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22223" y="5593444"/>
            <a:ext cx="57540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>
                <a:latin typeface="Georgia" pitchFamily="18" charset="0"/>
              </a:rPr>
              <a:t>Негосударственный пенсионный фонд (НПФ)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28596" y="1928802"/>
            <a:ext cx="763284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>
                <a:solidFill>
                  <a:srgbClr val="000000"/>
                </a:solidFill>
                <a:latin typeface="Georgia"/>
              </a:rPr>
              <a:t>это особая организационно-правовая форма некоммерческой организации социального обеспечения, исключительной деятельностью которой является негосударственное пенсионное обеспечение участников фонда на основании договоров о негосударственном пенсионном обеспечении населения с вкладчиками фонда в пользу участников фонда.</a:t>
            </a:r>
            <a:endParaRPr lang="ru-RU" sz="2400" dirty="0" smtClean="0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5206" y="214311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понятия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57290" y="6072206"/>
            <a:ext cx="1024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555555"/>
                </a:solidFill>
                <a:latin typeface="Segoe UI"/>
                <a:ea typeface="Times New Roman"/>
              </a:rPr>
              <a:t> 234</a:t>
            </a:r>
            <a:endParaRPr lang="ru-RU" sz="2800" b="1" i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1472" y="1285860"/>
            <a:ext cx="8244408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dirty="0">
                <a:solidFill>
                  <a:srgbClr val="555555"/>
                </a:solidFill>
                <a:latin typeface="Segoe UI"/>
                <a:ea typeface="Times New Roman"/>
              </a:rPr>
              <a:t>Финансовый консультант объясняет своему клиенту отличия привилегированных акций от акций обыкновенных. Какие права, предоставляемые привилегированными акциями, должен осветить консультант? Выберите верные положения и запишите цифры, под которыми они указаны.</a:t>
            </a:r>
          </a:p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555555"/>
                </a:solidFill>
                <a:latin typeface="Segoe UI"/>
                <a:ea typeface="Times New Roman"/>
              </a:rPr>
              <a:t>1. Эти акции дают право на участие в управлении компанией</a:t>
            </a:r>
          </a:p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555555"/>
                </a:solidFill>
                <a:latin typeface="Segoe UI"/>
                <a:ea typeface="Times New Roman"/>
              </a:rPr>
              <a:t>2. Эти акции дают право на получение фиксированного дивиденда</a:t>
            </a:r>
          </a:p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555555"/>
                </a:solidFill>
                <a:latin typeface="Segoe UI"/>
                <a:ea typeface="Times New Roman"/>
              </a:rPr>
              <a:t>3. Размер дивиденда по этим акциям и ликвидационная стоимость определяются в твердой денежной сумме или в процентах к номинальной стоимости привилегированных акций</a:t>
            </a:r>
          </a:p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555555"/>
                </a:solidFill>
                <a:latin typeface="Segoe UI"/>
                <a:ea typeface="Times New Roman"/>
              </a:rPr>
              <a:t>4. Эти акции дают первоочередное право на получение части имущества фирмы в случае ее банкротства</a:t>
            </a:r>
          </a:p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555555"/>
                </a:solidFill>
                <a:latin typeface="Segoe UI"/>
                <a:ea typeface="Times New Roman"/>
              </a:rPr>
              <a:t>5. Источником выплат дивидендов по привилегированным акциям является чистая прибыль акционерного общества за текущий год</a:t>
            </a:r>
          </a:p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555555"/>
                </a:solidFill>
                <a:latin typeface="Segoe UI"/>
                <a:ea typeface="Times New Roman"/>
              </a:rPr>
              <a:t>6. Эти акции дают право на безусловный возврат их номинальной стоимости по истечению срока погашения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36296" y="28529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857356" y="6143644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solidFill>
                  <a:srgbClr val="555555"/>
                </a:solidFill>
                <a:latin typeface="Segoe UI"/>
                <a:ea typeface="Times New Roman"/>
              </a:rPr>
              <a:t> 156</a:t>
            </a:r>
            <a:endParaRPr lang="ru-RU" sz="2800" b="1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28596" y="1857364"/>
            <a:ext cx="68258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>
                <a:ea typeface="Calibri"/>
                <a:cs typeface="Times New Roman"/>
              </a:rPr>
              <a:t>С</a:t>
            </a:r>
            <a:r>
              <a:rPr lang="ru-RU" sz="2000" b="1" dirty="0" smtClean="0">
                <a:ea typeface="Calibri"/>
                <a:cs typeface="Times New Roman"/>
              </a:rPr>
              <a:t>еминар </a:t>
            </a:r>
            <a:r>
              <a:rPr lang="ru-RU" sz="2000" b="1" dirty="0">
                <a:ea typeface="Calibri"/>
                <a:cs typeface="Times New Roman"/>
              </a:rPr>
              <a:t>«Акционерные общества в современной экономике». Одно из выступлений касается статуса обыкновенной акции. Что из перечисленного ниже должно быть отмечено в этом выступлении? Запишите цифры, под которыми указаны верные положения.</a:t>
            </a:r>
            <a:br>
              <a:rPr lang="ru-RU" sz="2000" b="1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1. Дает право на участие в управлении фирмой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2. Дает право на получение фиксированного дивиденда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3. Дает первоочередное право на получение имущества фирмы в случае ее банкротства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4. Дает право на безусловный возврат ее номинальной стоимости по истечении срока погашения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5. Дает право на получение нефиксированных дивидендов в случае  соответствующих решений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6. Является долевой ценной бумагой</a:t>
            </a:r>
            <a:endParaRPr lang="ru-RU" sz="20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86644" y="214311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335558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57224" y="6215082"/>
            <a:ext cx="1026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i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234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00100" y="1785926"/>
            <a:ext cx="730881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555555"/>
                </a:solidFill>
                <a:latin typeface="Segoe UI"/>
                <a:ea typeface="Times New Roman"/>
              </a:rPr>
              <a:t>Чем облигация отличается от других ценных бумаг? Выберите верные положения и запишите цифры, под которыми они указаны.</a:t>
            </a:r>
          </a:p>
          <a:p>
            <a:pPr>
              <a:spcBef>
                <a:spcPct val="20000"/>
              </a:spcBef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</a:rPr>
              <a:t>1. Предполагает право на участие в управлении фирмой</a:t>
            </a:r>
          </a:p>
          <a:p>
            <a:pPr>
              <a:spcBef>
                <a:spcPct val="20000"/>
              </a:spcBef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</a:rPr>
              <a:t>2. Дает право на безусловный возврат ее номинальной стоимости по истечении срока погашения</a:t>
            </a:r>
          </a:p>
          <a:p>
            <a:pPr>
              <a:spcBef>
                <a:spcPct val="20000"/>
              </a:spcBef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</a:rPr>
              <a:t>3. Имеет фиксированный период обращения на рынке</a:t>
            </a:r>
          </a:p>
          <a:p>
            <a:pPr>
              <a:spcBef>
                <a:spcPct val="20000"/>
              </a:spcBef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</a:rPr>
              <a:t>4. Может предусматривать фиксированный процентный доход</a:t>
            </a:r>
          </a:p>
          <a:p>
            <a:pPr>
              <a:spcBef>
                <a:spcPct val="20000"/>
              </a:spcBef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</a:rPr>
              <a:t>5. Дает первоочередное право на получение имущества фирмы в случае ее банкротства</a:t>
            </a:r>
          </a:p>
          <a:p>
            <a:pPr>
              <a:spcBef>
                <a:spcPct val="20000"/>
              </a:spcBef>
            </a:pPr>
            <a:r>
              <a:rPr lang="ru-RU" sz="2000" dirty="0">
                <a:solidFill>
                  <a:srgbClr val="555555"/>
                </a:solidFill>
                <a:latin typeface="Segoe UI"/>
                <a:ea typeface="Times New Roman"/>
              </a:rPr>
              <a:t>6. Предусматривает право на получение дивиденда, устанавливаемого собранием акционеров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36296" y="220486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71472" y="6334780"/>
            <a:ext cx="1449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24131</a:t>
            </a:r>
            <a:r>
              <a:rPr lang="ru-RU" sz="2800" i="1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85720" y="1714488"/>
            <a:ext cx="8255022" cy="46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rgbClr val="555555"/>
                </a:solidFill>
                <a:latin typeface="Segoe UI"/>
                <a:ea typeface="Times New Roman"/>
              </a:rPr>
              <a:t> </a:t>
            </a: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Установите соответствие между характеристиками и видами ценных бумаг: к каждой позиции, данной в первом столбце, подберите соответствующую позицию из второго столбца.</a:t>
            </a:r>
          </a:p>
          <a:p>
            <a:pPr>
              <a:spcBef>
                <a:spcPct val="20000"/>
              </a:spcBef>
            </a:pP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Характеристика:</a:t>
            </a:r>
          </a:p>
          <a:p>
            <a:pPr>
              <a:spcBef>
                <a:spcPct val="20000"/>
              </a:spcBef>
            </a:pP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А) </a:t>
            </a:r>
            <a:r>
              <a:rPr lang="ru-RU" sz="1600" dirty="0">
                <a:solidFill>
                  <a:srgbClr val="555555"/>
                </a:solidFill>
                <a:latin typeface="Segoe UI"/>
                <a:ea typeface="Times New Roman"/>
              </a:rPr>
              <a:t>ценная бумага, закрепляющая право её держателя на получение от эмитента в предусмотренный ею срок номинальной стоимости и зафиксированного в ней процента от этой стоимости или имущественного эквивалента</a:t>
            </a:r>
          </a:p>
          <a:p>
            <a:pPr>
              <a:spcBef>
                <a:spcPct val="20000"/>
              </a:spcBef>
            </a:pP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Б</a:t>
            </a:r>
            <a:r>
              <a:rPr lang="ru-RU" sz="1600" dirty="0">
                <a:solidFill>
                  <a:srgbClr val="555555"/>
                </a:solidFill>
                <a:latin typeface="Segoe UI"/>
                <a:ea typeface="Times New Roman"/>
              </a:rPr>
              <a:t>) ценная бумага, в которой содержится распоряжение плательщика своему банку уплатить получателю указанную в ней сумму денег в течение срока ее действия</a:t>
            </a:r>
          </a:p>
          <a:p>
            <a:pPr>
              <a:spcBef>
                <a:spcPct val="20000"/>
              </a:spcBef>
            </a:pP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В</a:t>
            </a:r>
            <a:r>
              <a:rPr lang="ru-RU" sz="1600" dirty="0">
                <a:solidFill>
                  <a:srgbClr val="555555"/>
                </a:solidFill>
                <a:latin typeface="Segoe UI"/>
                <a:ea typeface="Times New Roman"/>
              </a:rPr>
              <a:t>) держатель этой ценной бумаги имеет право на часть имущества, оставшегося после ликвидации предприятия</a:t>
            </a:r>
          </a:p>
          <a:p>
            <a:pPr>
              <a:spcBef>
                <a:spcPct val="20000"/>
              </a:spcBef>
            </a:pP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Г) </a:t>
            </a:r>
            <a:r>
              <a:rPr lang="ru-RU" sz="1600" dirty="0">
                <a:solidFill>
                  <a:srgbClr val="555555"/>
                </a:solidFill>
                <a:latin typeface="Segoe UI"/>
                <a:ea typeface="Times New Roman"/>
              </a:rPr>
              <a:t>денежный документ, удостоверяющий внесение средств на определенное время, имеющие обычно фиксированную ставку процента</a:t>
            </a:r>
          </a:p>
          <a:p>
            <a:pPr>
              <a:spcBef>
                <a:spcPct val="20000"/>
              </a:spcBef>
            </a:pP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Д</a:t>
            </a:r>
            <a:r>
              <a:rPr lang="ru-RU" sz="1600" dirty="0">
                <a:solidFill>
                  <a:srgbClr val="555555"/>
                </a:solidFill>
                <a:latin typeface="Segoe UI"/>
                <a:ea typeface="Times New Roman"/>
              </a:rPr>
              <a:t>) ценная бумага, из суммы номиналов которой складывается уставный капитал коммерческой организации</a:t>
            </a:r>
          </a:p>
          <a:p>
            <a:pPr>
              <a:spcBef>
                <a:spcPct val="20000"/>
              </a:spcBef>
            </a:pPr>
            <a:r>
              <a:rPr lang="ru-RU" sz="1600" dirty="0">
                <a:solidFill>
                  <a:srgbClr val="555555"/>
                </a:solidFill>
                <a:latin typeface="Segoe UI"/>
                <a:ea typeface="Times New Roman"/>
              </a:rPr>
              <a:t>Вид  ценных бумаг:</a:t>
            </a:r>
          </a:p>
          <a:p>
            <a:pPr>
              <a:spcBef>
                <a:spcPct val="20000"/>
              </a:spcBef>
            </a:pPr>
            <a:r>
              <a:rPr lang="ru-RU" sz="1600" b="1" dirty="0">
                <a:solidFill>
                  <a:srgbClr val="555555"/>
                </a:solidFill>
                <a:latin typeface="Segoe UI"/>
                <a:ea typeface="Times New Roman"/>
              </a:rPr>
              <a:t>1. Акция  2. Облигация  3. Сберегательный сертификат  4. Чек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72300" y="189938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0"/>
            <a:ext cx="4734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Экономика. Базовый и углубленный уровень. 10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организаций: /Р.И. Хасбулатов – М.: Дрофа, 2018, дополнительный материал, задания для подготовки к экзамену</a:t>
            </a:r>
          </a:p>
        </p:txBody>
      </p:sp>
    </p:spTree>
    <p:extLst>
      <p:ext uri="{BB962C8B-B14F-4D97-AF65-F5344CB8AC3E}">
        <p14:creationId xmlns:p14="http://schemas.microsoft.com/office/powerpoint/2010/main" xmlns="" val="252731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7544" y="3645024"/>
            <a:ext cx="805373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dirty="0">
                <a:solidFill>
                  <a:srgbClr val="333333"/>
                </a:solidFill>
                <a:latin typeface="Didact Gothic"/>
              </a:rPr>
              <a:t>В Гражданском кодексе РФ (ГК РФ) в ст. 142 дается следующее определение ценной бумаги: "Ценной бумагой является документ, удостоверяющий с соблюдением установленной формы и обязательных реквизитов имущественные права, осуществление и передача которых возможны только при его предъявлении".</a:t>
            </a:r>
            <a:endParaRPr lang="ru-RU" sz="20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2143116"/>
            <a:ext cx="57606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Гражданском кодексе РФ (ГК РФ) в ст. 142 дается следующее определение ценной бумаги: "Ценной бумагой является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/////////////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 с соблюдением установленной формы 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/////////////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осуществление и передача которых возможны только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////////////////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338554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Понятие и классификация ценных бумаг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4268" y="1860403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39552" y="4149080"/>
            <a:ext cx="66613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dirty="0" smtClean="0">
                <a:solidFill>
                  <a:srgbClr val="333333"/>
                </a:solidFill>
                <a:latin typeface="Didact Gothic"/>
              </a:rPr>
              <a:t> Ценные бумаги  </a:t>
            </a:r>
            <a:r>
              <a:rPr lang="ru-RU" dirty="0">
                <a:solidFill>
                  <a:srgbClr val="333333"/>
                </a:solidFill>
                <a:latin typeface="Didact Gothic"/>
              </a:rPr>
              <a:t>отличаются закрепленными в них правами и обязательствами </a:t>
            </a:r>
            <a:r>
              <a:rPr lang="ru-RU" b="1" dirty="0">
                <a:solidFill>
                  <a:srgbClr val="333333"/>
                </a:solidFill>
                <a:latin typeface="Didact Gothic"/>
              </a:rPr>
              <a:t>кредитора</a:t>
            </a:r>
            <a:r>
              <a:rPr lang="ru-RU" dirty="0">
                <a:solidFill>
                  <a:srgbClr val="333333"/>
                </a:solidFill>
                <a:latin typeface="Didact Gothic"/>
              </a:rPr>
              <a:t> (покупателя ценной бумаги) и </a:t>
            </a:r>
            <a:r>
              <a:rPr lang="ru-RU" b="1" dirty="0">
                <a:solidFill>
                  <a:srgbClr val="333333"/>
                </a:solidFill>
                <a:latin typeface="Didact Gothic"/>
              </a:rPr>
              <a:t>эмитента</a:t>
            </a:r>
            <a:r>
              <a:rPr lang="ru-RU" dirty="0">
                <a:solidFill>
                  <a:srgbClr val="333333"/>
                </a:solidFill>
                <a:latin typeface="Didact Gothic"/>
              </a:rPr>
              <a:t> (того, кто выпускает ценные бумаги).</a:t>
            </a:r>
            <a:endParaRPr lang="ru-RU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71538" y="2214554"/>
            <a:ext cx="57606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ценные бумаги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отличаются закрепленными в них правами и обязательствами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90872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338554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Понятие и классификация ценных бумаг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547664" y="5085183"/>
            <a:ext cx="66255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привлечение капитала для экономического развития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57158" y="2071678"/>
            <a:ext cx="7344816" cy="333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  <a:t>Что является главной задачей рынка ценных бумаг? </a:t>
            </a:r>
            <a:endParaRPr lang="ru-RU" sz="2400" b="1" dirty="0" smtClean="0">
              <a:solidFill>
                <a:srgbClr val="404040"/>
              </a:solidFill>
              <a:latin typeface="Roboto"/>
              <a:ea typeface="Times New Roman"/>
              <a:cs typeface="Times New Roman"/>
            </a:endParaRPr>
          </a:p>
          <a:p>
            <a:pPr>
              <a:spcBef>
                <a:spcPct val="20000"/>
              </a:spcBef>
            </a:pPr>
            <a:r>
              <a:rPr lang="ru-RU" sz="2400" dirty="0" smtClean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  <a:t>1</a:t>
            </a:r>
            <a:r>
              <a:rPr lang="ru-RU" sz="2400" dirty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  <a:t>) привлечение капитала для политического развития;</a:t>
            </a:r>
          </a:p>
          <a:p>
            <a:pPr>
              <a:spcBef>
                <a:spcPct val="20000"/>
              </a:spcBef>
            </a:pPr>
            <a:r>
              <a:rPr lang="ru-RU" sz="2400" dirty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  <a:t>2) удовлетворение общественных потребностей;</a:t>
            </a:r>
          </a:p>
          <a:p>
            <a:pPr>
              <a:spcBef>
                <a:spcPct val="20000"/>
              </a:spcBef>
            </a:pPr>
            <a:r>
              <a:rPr lang="ru-RU" sz="2400" dirty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  <a:t>3) привлечение капитала для экономического развития</a:t>
            </a:r>
            <a:r>
              <a:rPr lang="ru-RU" sz="2400" dirty="0" smtClean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  <a:t>.</a:t>
            </a:r>
            <a:r>
              <a:rPr lang="ru-RU" sz="2400" dirty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srgbClr val="404040"/>
                </a:solidFill>
                <a:latin typeface="Roboto"/>
                <a:ea typeface="Times New Roman"/>
                <a:cs typeface="Times New Roman"/>
              </a:rPr>
            </a:br>
            <a:endParaRPr lang="ru-RU" sz="2800" b="1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42744" y="1869933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338554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Понятие и классификация ценных бумаг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547664" y="5238522"/>
            <a:ext cx="73808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 биржей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7704" y="1306043"/>
            <a:ext cx="6671417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Кто </a:t>
            </a:r>
            <a:r>
              <a:rPr lang="ru-RU" sz="2400" b="1" dirty="0">
                <a:latin typeface="Georgia" pitchFamily="18" charset="0"/>
              </a:rPr>
              <a:t>занимается осуществлением организованного рынка ценных бумаг?</a:t>
            </a:r>
          </a:p>
          <a:p>
            <a:pPr>
              <a:spcBef>
                <a:spcPct val="20000"/>
              </a:spcBef>
            </a:pPr>
            <a:r>
              <a:rPr lang="ru-RU" sz="2400" b="1" dirty="0">
                <a:latin typeface="Georgia" pitchFamily="18" charset="0"/>
              </a:rPr>
              <a:t>1) </a:t>
            </a:r>
            <a:r>
              <a:rPr lang="ru-RU" sz="2400" b="1" dirty="0" smtClean="0">
                <a:latin typeface="Georgia" pitchFamily="18" charset="0"/>
              </a:rPr>
              <a:t>государство</a:t>
            </a:r>
            <a:endParaRPr lang="ru-RU" sz="2400" b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400" b="1" dirty="0">
                <a:latin typeface="Georgia" pitchFamily="18" charset="0"/>
              </a:rPr>
              <a:t>2) </a:t>
            </a:r>
            <a:r>
              <a:rPr lang="ru-RU" sz="2400" b="1" dirty="0" smtClean="0">
                <a:latin typeface="Georgia" pitchFamily="18" charset="0"/>
              </a:rPr>
              <a:t>биржа</a:t>
            </a:r>
            <a:endParaRPr lang="ru-RU" sz="2400" b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400" b="1" dirty="0">
                <a:latin typeface="Georgia" pitchFamily="18" charset="0"/>
              </a:rPr>
              <a:t>3) </a:t>
            </a:r>
            <a:r>
              <a:rPr lang="ru-RU" sz="2400" b="1" dirty="0" smtClean="0">
                <a:latin typeface="Georgia" pitchFamily="18" charset="0"/>
              </a:rPr>
              <a:t>акция</a:t>
            </a:r>
            <a:endParaRPr lang="ru-RU" sz="2400" b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400" b="1" dirty="0">
                <a:latin typeface="Georgia" pitchFamily="18" charset="0"/>
              </a:rPr>
              <a:t>4) </a:t>
            </a:r>
            <a:r>
              <a:rPr lang="ru-RU" sz="2400" b="1" dirty="0" smtClean="0">
                <a:latin typeface="Georgia" pitchFamily="18" charset="0"/>
              </a:rPr>
              <a:t>облигация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72300" y="219239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338554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Понятие и классификация ценных бумаг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72128" y="5487615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3) </a:t>
            </a:r>
            <a:r>
              <a:rPr lang="ru-RU" sz="24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 по стоимости ценных бумаг</a:t>
            </a:r>
            <a:endParaRPr lang="ru-RU" sz="2400" b="1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1472" y="2214554"/>
            <a:ext cx="7728483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По каким признакам не классифицируются ценные бумаги?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1) </a:t>
            </a:r>
            <a:r>
              <a:rPr lang="ru-RU" sz="24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по эмитентам</a:t>
            </a:r>
            <a:endParaRPr lang="ru-RU" sz="2400" b="1" dirty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2) </a:t>
            </a:r>
            <a:r>
              <a:rPr lang="ru-RU" sz="24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по срокам функционирования</a:t>
            </a:r>
            <a:endParaRPr lang="ru-RU" sz="2400" b="1" dirty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3) </a:t>
            </a:r>
            <a:r>
              <a:rPr lang="ru-RU" sz="24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по стоимости </a:t>
            </a: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ценных </a:t>
            </a:r>
            <a:r>
              <a:rPr lang="ru-RU" sz="24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бумаг</a:t>
            </a:r>
            <a:endParaRPr lang="ru-RU" sz="2400" b="1" dirty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4) по экономической </a:t>
            </a:r>
            <a:r>
              <a:rPr lang="ru-RU" sz="24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природе</a:t>
            </a:r>
            <a:endParaRPr lang="ru-RU" sz="2400" b="1" dirty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1077218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272300" y="211745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15416"/>
            <a:ext cx="216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475656" y="5589240"/>
            <a:ext cx="5400600" cy="48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spcAft>
                <a:spcPts val="1950"/>
              </a:spcAft>
            </a:pPr>
            <a:r>
              <a:rPr lang="ru-RU" sz="24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2</a:t>
            </a:r>
            <a:r>
              <a:rPr lang="ru-RU" sz="2400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)  дилеры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43608" y="1071546"/>
            <a:ext cx="7776864" cy="499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Выберите верное </a:t>
            </a:r>
            <a:r>
              <a:rPr lang="ru-RU" sz="2400" b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высказывание</a:t>
            </a:r>
            <a:endParaRPr lang="ru-RU" sz="1600" b="1" dirty="0"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ru-RU" sz="2400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>Кто из </a:t>
            </a:r>
            <a: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>ниже перечисленных имеет право выставлять котировки ценных бумаг?</a:t>
            </a:r>
            <a:b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>1) фондовые биржи</a:t>
            </a:r>
            <a:b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>2) дилеры </a:t>
            </a:r>
            <a:b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>3) брокеры</a:t>
            </a:r>
            <a:b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>4) расчетные депозитарии</a:t>
            </a:r>
            <a:b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>5) внебиржевые организаторы торговли</a:t>
            </a:r>
            <a:endParaRPr lang="ru-RU" sz="2400" dirty="0"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1950"/>
              </a:spcAft>
            </a:pPr>
            <a:r>
              <a:rPr lang="ru-RU" sz="2400" u="sng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  <a:t/>
            </a:r>
            <a:br>
              <a:rPr lang="ru-RU" sz="2400" u="sng" dirty="0">
                <a:solidFill>
                  <a:srgbClr val="008080"/>
                </a:solidFill>
                <a:latin typeface="PT Sans"/>
                <a:ea typeface="Times New Roman"/>
                <a:cs typeface="Times New Roman"/>
              </a:rPr>
            </a:br>
            <a:endParaRPr lang="ru-RU" sz="2400" dirty="0">
              <a:ea typeface="Calibri"/>
              <a:cs typeface="Times New Roman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530209" y="227687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99692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 тест 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39552" y="4758898"/>
            <a:ext cx="5472608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 2) чек</a:t>
            </a:r>
          </a:p>
          <a:p>
            <a:pPr>
              <a:spcBef>
                <a:spcPct val="20000"/>
              </a:spcBef>
            </a:pPr>
            <a:r>
              <a:rPr lang="ru-RU" sz="2400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3) простое складское свидетельство</a:t>
            </a:r>
          </a:p>
          <a:p>
            <a:pPr>
              <a:spcBef>
                <a:spcPct val="20000"/>
              </a:spcBef>
            </a:pPr>
            <a:r>
              <a:rPr lang="ru-RU" sz="2400" dirty="0" smtClean="0">
                <a:solidFill>
                  <a:srgbClr val="555555"/>
                </a:solidFill>
                <a:latin typeface="Segoe UI"/>
                <a:cs typeface="Times New Roman"/>
              </a:rPr>
              <a:t>5) коносамент</a:t>
            </a:r>
            <a:endParaRPr lang="ru-RU" sz="2400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14348" y="2071678"/>
            <a:ext cx="7556649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Что может быть выписано на предъявителя по российскому законодательству?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1) вексель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2) чек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3) простое складское свидетельство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4) двойное складское свидетельство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5) </a:t>
            </a:r>
            <a:r>
              <a:rPr lang="ru-RU" sz="2000" b="1" i="1" dirty="0" smtClean="0">
                <a:solidFill>
                  <a:srgbClr val="555555"/>
                </a:solidFill>
                <a:latin typeface="Segoe UI"/>
                <a:ea typeface="Times New Roman"/>
                <a:cs typeface="Times New Roman"/>
              </a:rPr>
              <a:t>коносамент</a:t>
            </a:r>
            <a:endParaRPr lang="ru-RU" sz="2000" b="1" i="1" dirty="0">
              <a:solidFill>
                <a:srgbClr val="555555"/>
              </a:solidFill>
              <a:latin typeface="Segoe UI"/>
              <a:ea typeface="Times New Roman"/>
              <a:cs typeface="Times New Roman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072330" y="214311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1196</Words>
  <Application>Microsoft Office PowerPoint</Application>
  <PresentationFormat>Экран (4:3)</PresentationFormat>
  <Paragraphs>204</Paragraphs>
  <Slides>25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106</cp:revision>
  <dcterms:created xsi:type="dcterms:W3CDTF">2014-01-06T16:00:12Z</dcterms:created>
  <dcterms:modified xsi:type="dcterms:W3CDTF">2018-12-19T18:35:08Z</dcterms:modified>
</cp:coreProperties>
</file>