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56" r:id="rId2"/>
    <p:sldId id="263" r:id="rId3"/>
    <p:sldId id="281" r:id="rId4"/>
    <p:sldId id="285" r:id="rId5"/>
    <p:sldId id="283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58" r:id="rId15"/>
    <p:sldId id="278" r:id="rId16"/>
    <p:sldId id="279" r:id="rId17"/>
    <p:sldId id="280" r:id="rId18"/>
    <p:sldId id="282" r:id="rId19"/>
    <p:sldId id="272" r:id="rId20"/>
    <p:sldId id="273" r:id="rId21"/>
    <p:sldId id="274" r:id="rId22"/>
    <p:sldId id="275" r:id="rId23"/>
    <p:sldId id="276" r:id="rId24"/>
    <p:sldId id="270" r:id="rId25"/>
    <p:sldId id="277" r:id="rId26"/>
    <p:sldId id="261" r:id="rId27"/>
    <p:sldId id="260" r:id="rId28"/>
    <p:sldId id="265" r:id="rId29"/>
    <p:sldId id="294" r:id="rId30"/>
    <p:sldId id="284" r:id="rId31"/>
    <p:sldId id="264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3" d="100"/>
          <a:sy n="73" d="100"/>
        </p:scale>
        <p:origin x="119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D0F83-B069-4AF5-A8CB-01BDDB66C256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0F0B0-2DF3-41E8-886E-E624429182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4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0F0B0-2DF3-41E8-886E-E62442918288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920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pPr/>
              <a:t>20.12.2018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G:\&#1055;&#1088;&#1077;&#1087;&#1086;&#1076;&#1072;&#1074;&#1072;&#1085;&#1080;&#1077;\&#1050;&#1091;&#1088;&#1089;&#1099;%20&#1087;&#1086;%20&#1092;&#1080;&#1085;&#1075;&#1088;&#1072;&#1084;&#1086;&#1090;&#1085;&#1086;&#1089;&#1090;&#1080;\&#1060;&#1080;&#1085;&#1072;&#1083;\ABBA%20-%20Money-Money-Money_CUT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B%D0%B0%D1%82%D0%B8%D0%BD%D1%81%D0%BA%D0%B8%D0%B9_%D1%8F%D0%B7%D1%8B%D0%BA#%D0%9F%D0%BE%D0%B7%D0%B4%D0%BD%D1%8F%D1%8F_%D0%BB%D0%B0%D1%82%D1%8B%D0%BD%D1%8C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7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340360" y="2146040"/>
            <a:ext cx="5679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Урок по обществознанию 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в 7 классе 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«Понятие денег</a:t>
            </a:r>
          </a:p>
          <a:p>
            <a:r>
              <a:rPr lang="ru-RU" sz="3600" b="1" dirty="0" smtClean="0">
                <a:solidFill>
                  <a:srgbClr val="0070C0"/>
                </a:solidFill>
              </a:rPr>
              <a:t>в современном мире»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12503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Пермский филиал ФГАОУ ВО «Национальный исследовательский университет 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«Высшая школа экономики»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</a:rPr>
              <a:t>Межрегиональный методический центр по финансовой грамотности системы общего и среднего профессионального образования</a:t>
            </a: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41371" y="4624797"/>
            <a:ext cx="47026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Акаева Елена Валерьевна, учитель истории </a:t>
            </a:r>
          </a:p>
          <a:p>
            <a:r>
              <a:rPr lang="ru-RU" sz="1600" dirty="0" smtClean="0"/>
              <a:t>Катаева Алевтина Александровна, учитель математики</a:t>
            </a:r>
          </a:p>
          <a:p>
            <a:r>
              <a:rPr lang="ru-RU" sz="1600" dirty="0" smtClean="0"/>
              <a:t>Кукушкина Лариса Николаевна, учитель технологии</a:t>
            </a:r>
          </a:p>
          <a:p>
            <a:r>
              <a:rPr lang="ru-RU" sz="1600" dirty="0" smtClean="0"/>
              <a:t>Маркова Наталья Евгеньевна, учитель истории</a:t>
            </a:r>
          </a:p>
          <a:p>
            <a:r>
              <a:rPr lang="ru-RU" sz="1600" dirty="0" err="1" smtClean="0"/>
              <a:t>Чикишева</a:t>
            </a:r>
            <a:r>
              <a:rPr lang="ru-RU" sz="1600" dirty="0" smtClean="0"/>
              <a:t> Ирина Геннадьевна, учитель истории</a:t>
            </a:r>
          </a:p>
          <a:p>
            <a:r>
              <a:rPr lang="ru-RU" sz="1600" dirty="0" smtClean="0"/>
              <a:t>Шиляева Светлана Васильевна, учитель экономики</a:t>
            </a:r>
          </a:p>
          <a:p>
            <a:endParaRPr lang="ru-RU" dirty="0"/>
          </a:p>
        </p:txBody>
      </p:sp>
      <p:pic>
        <p:nvPicPr>
          <p:cNvPr id="8" name="ABBA - Money-Money-Money_C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653272" y="641299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4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224" y="2514601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33472" y="0"/>
            <a:ext cx="3474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Валюта РФ</a:t>
            </a:r>
            <a:endParaRPr lang="ru-RU" sz="4000" dirty="0" smtClean="0">
              <a:solidFill>
                <a:srgbClr val="0070C0"/>
              </a:solidFill>
            </a:endParaRPr>
          </a:p>
        </p:txBody>
      </p:sp>
      <p:pic>
        <p:nvPicPr>
          <p:cNvPr id="5" name="Рисунок 4" descr="5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6485" y="1621536"/>
            <a:ext cx="8375542" cy="477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224" y="2514601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33472" y="0"/>
            <a:ext cx="3474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Валюта РФ</a:t>
            </a:r>
            <a:endParaRPr lang="ru-RU" sz="4000" dirty="0" smtClean="0">
              <a:solidFill>
                <a:srgbClr val="0070C0"/>
              </a:solidFill>
            </a:endParaRPr>
          </a:p>
        </p:txBody>
      </p:sp>
      <p:pic>
        <p:nvPicPr>
          <p:cNvPr id="7" name="Рисунок 6" descr="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0716" y="1572333"/>
            <a:ext cx="8341805" cy="476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224" y="2514601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33472" y="0"/>
            <a:ext cx="3474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Валюта РФ</a:t>
            </a:r>
            <a:endParaRPr lang="ru-RU" sz="4000" dirty="0" smtClean="0">
              <a:solidFill>
                <a:srgbClr val="0070C0"/>
              </a:solidFill>
            </a:endParaRPr>
          </a:p>
        </p:txBody>
      </p:sp>
      <p:pic>
        <p:nvPicPr>
          <p:cNvPr id="5" name="Рисунок 4" descr="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2904" y="1633728"/>
            <a:ext cx="8197049" cy="473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6386" y="0"/>
            <a:ext cx="677570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Валюта РФ</a:t>
            </a:r>
            <a:endParaRPr lang="ru-RU" sz="4400" dirty="0" smtClean="0">
              <a:solidFill>
                <a:srgbClr val="0070C0"/>
              </a:solidFill>
            </a:endParaRP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9224" y="2514600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47644" y="1552738"/>
          <a:ext cx="8851393" cy="4681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0557"/>
                <a:gridCol w="3747212"/>
                <a:gridCol w="1563624"/>
              </a:tblGrid>
              <a:tr h="78023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1. 1000 рублей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Ярославль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1-Б</a:t>
                      </a:r>
                      <a:endParaRPr lang="ru-RU" sz="3600" dirty="0"/>
                    </a:p>
                  </a:txBody>
                  <a:tcPr marT="60960" marB="60960"/>
                </a:tc>
              </a:tr>
              <a:tr h="78023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2. 5000 рублей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Хабаровск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2-А</a:t>
                      </a:r>
                      <a:endParaRPr lang="ru-RU" sz="3600" dirty="0"/>
                    </a:p>
                  </a:txBody>
                  <a:tcPr marT="60960" marB="60960"/>
                </a:tc>
              </a:tr>
              <a:tr h="78023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3. 100 рублей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600" dirty="0" smtClean="0"/>
                        <a:t>Москва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3-Г</a:t>
                      </a:r>
                    </a:p>
                  </a:txBody>
                  <a:tcPr marT="60960" marB="60960"/>
                </a:tc>
              </a:tr>
              <a:tr h="78023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4. 500 рублей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Архангельск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smtClean="0"/>
                        <a:t>4-Е</a:t>
                      </a:r>
                      <a:endParaRPr lang="ru-RU" sz="3600" dirty="0"/>
                    </a:p>
                  </a:txBody>
                  <a:tcPr marT="60960" marB="60960"/>
                </a:tc>
              </a:tr>
              <a:tr h="78023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5. 200 рублей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Севастополь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5-Д</a:t>
                      </a:r>
                      <a:endParaRPr lang="ru-RU" sz="3600" dirty="0"/>
                    </a:p>
                  </a:txBody>
                  <a:tcPr marT="60960" marB="60960"/>
                </a:tc>
              </a:tr>
              <a:tr h="780232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6. 50 рублей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Санкт-Петербург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6-В</a:t>
                      </a:r>
                      <a:endParaRPr lang="ru-RU" sz="3600" dirty="0"/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456" y="283464"/>
            <a:ext cx="8769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Дискуссия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9224" y="2514600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7268" y="1371601"/>
            <a:ext cx="87202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 smtClean="0"/>
          </a:p>
          <a:p>
            <a:r>
              <a:rPr lang="ru-RU" sz="2800" dirty="0" smtClean="0"/>
              <a:t>Делимся на группы по 4 человека.</a:t>
            </a:r>
          </a:p>
          <a:p>
            <a:r>
              <a:rPr lang="ru-RU" sz="2800" dirty="0" smtClean="0"/>
              <a:t>Обсуждаем:</a:t>
            </a:r>
          </a:p>
          <a:p>
            <a:r>
              <a:rPr lang="ru-RU" sz="3200" b="1" dirty="0" smtClean="0"/>
              <a:t>«Деньги – хороший слуга, но плохой хозяин» </a:t>
            </a:r>
          </a:p>
          <a:p>
            <a:r>
              <a:rPr lang="ru-RU" sz="2800" b="1" dirty="0" err="1" smtClean="0"/>
              <a:t>Фрэнсис</a:t>
            </a:r>
            <a:r>
              <a:rPr lang="ru-RU" sz="2800" b="1" dirty="0" smtClean="0"/>
              <a:t> Бэкон.</a:t>
            </a:r>
          </a:p>
          <a:p>
            <a:r>
              <a:rPr lang="ru-RU" sz="2800" dirty="0" smtClean="0"/>
              <a:t>Вы согласны или не согласны с данным утверждением?</a:t>
            </a:r>
          </a:p>
          <a:p>
            <a:r>
              <a:rPr lang="ru-RU" sz="2800" dirty="0" smtClean="0"/>
              <a:t>Почему?</a:t>
            </a:r>
          </a:p>
          <a:p>
            <a:pPr marL="342900" indent="-342900"/>
            <a:r>
              <a:rPr lang="ru-RU" sz="2800" dirty="0" smtClean="0"/>
              <a:t>1 группа - необходимо сформулировать понятие денег</a:t>
            </a:r>
          </a:p>
          <a:p>
            <a:pPr marL="342900" indent="-342900"/>
            <a:r>
              <a:rPr lang="ru-RU" sz="2800" dirty="0" smtClean="0"/>
              <a:t>2 группа – необходимо сформулировать свойства денег</a:t>
            </a:r>
          </a:p>
          <a:p>
            <a:pPr marL="342900" lvl="0" indent="-342900"/>
            <a:r>
              <a:rPr lang="ru-RU" sz="2800" dirty="0" smtClean="0"/>
              <a:t>3 группа - необходимо сформулировать функции денег</a:t>
            </a:r>
          </a:p>
          <a:p>
            <a:pPr marL="342900" lvl="0" indent="-342900"/>
            <a:r>
              <a:rPr lang="ru-RU" sz="2800" dirty="0" smtClean="0">
                <a:solidFill>
                  <a:prstClr val="black"/>
                </a:solidFill>
              </a:rPr>
              <a:t>4 </a:t>
            </a:r>
            <a:r>
              <a:rPr lang="ru-RU" sz="2800" dirty="0">
                <a:solidFill>
                  <a:prstClr val="black"/>
                </a:solidFill>
              </a:rPr>
              <a:t>группа - необходимо сформулировать </a:t>
            </a:r>
            <a:r>
              <a:rPr lang="ru-RU" sz="2800" dirty="0" smtClean="0">
                <a:solidFill>
                  <a:prstClr val="black"/>
                </a:solidFill>
              </a:rPr>
              <a:t>роль </a:t>
            </a:r>
            <a:r>
              <a:rPr lang="ru-RU" sz="2800" dirty="0">
                <a:solidFill>
                  <a:prstClr val="black"/>
                </a:solidFill>
              </a:rPr>
              <a:t>денег</a:t>
            </a:r>
          </a:p>
          <a:p>
            <a:pPr marL="342900" indent="-342900"/>
            <a:endParaRPr lang="ru-RU" sz="2800" dirty="0" smtClean="0"/>
          </a:p>
          <a:p>
            <a:pPr marL="342900" indent="-342900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03386" y="226105"/>
            <a:ext cx="6775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1. Определение денег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9224" y="2514600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0623" y="2028825"/>
            <a:ext cx="82296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endParaRPr lang="ru-RU" sz="2800" dirty="0" smtClean="0"/>
          </a:p>
          <a:p>
            <a:endParaRPr lang="ru-RU" sz="2400" dirty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293914" y="1306286"/>
            <a:ext cx="8610600" cy="2307771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FF">
                  <a:gamma/>
                  <a:shade val="8509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5098"/>
                  <a:invGamma/>
                </a:srgbClr>
              </a:gs>
            </a:gsLst>
            <a:lin ang="5400000" scaled="1"/>
          </a:gra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 dirty="0" err="1" smtClean="0"/>
              <a:t>Де́ньги</a:t>
            </a:r>
            <a:r>
              <a:rPr lang="ru-RU" sz="2400" dirty="0" smtClean="0"/>
              <a:t> — всеобщий эквивалент, служащий мерой стоимости </a:t>
            </a:r>
          </a:p>
          <a:p>
            <a:r>
              <a:rPr lang="ru-RU" sz="2400" dirty="0" smtClean="0"/>
              <a:t>любых товаров и услуг, способный непосредственно на них </a:t>
            </a:r>
          </a:p>
          <a:p>
            <a:r>
              <a:rPr lang="ru-RU" sz="2400" dirty="0" smtClean="0"/>
              <a:t>Обмениваться.</a:t>
            </a: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256743" y="4134978"/>
            <a:ext cx="8610600" cy="2723022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FF">
                  <a:gamma/>
                  <a:shade val="8509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5098"/>
                  <a:invGamma/>
                </a:srgbClr>
              </a:gs>
            </a:gsLst>
            <a:lin ang="5400000" scaled="1"/>
          </a:gra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780586" y="4661210"/>
            <a:ext cx="78504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Эквивалент</a:t>
            </a:r>
            <a:r>
              <a:rPr lang="ru-RU" sz="2400" dirty="0" smtClean="0"/>
              <a:t> (от </a:t>
            </a:r>
            <a:r>
              <a:rPr lang="ru-RU" sz="2400" dirty="0" err="1" smtClean="0">
                <a:hlinkClick r:id="rId4" tooltip="Латинский язык"/>
              </a:rPr>
              <a:t>позднелат</a:t>
            </a:r>
            <a:r>
              <a:rPr lang="ru-RU" sz="2400" dirty="0" smtClean="0">
                <a:hlinkClick r:id="rId4" tooltip="Латинский язык"/>
              </a:rPr>
              <a:t>.</a:t>
            </a:r>
            <a:r>
              <a:rPr lang="ru-RU" sz="2400" dirty="0" smtClean="0"/>
              <a:t> </a:t>
            </a:r>
            <a:r>
              <a:rPr lang="ru-RU" sz="2400" i="1" dirty="0" err="1" smtClean="0"/>
              <a:t>aequivalens</a:t>
            </a:r>
            <a:r>
              <a:rPr lang="ru-RU" sz="2400" dirty="0" smtClean="0"/>
              <a:t> — «равнозначный», «равноценный», «равносильный») — нечто равноценное или соответствующее в каком-либо отношении чему-либо, заменяющее его или служащее его выражением. </a:t>
            </a:r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7270" y="181501"/>
            <a:ext cx="6775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2. Свойства</a:t>
            </a:r>
            <a:r>
              <a:rPr lang="ru-RU" sz="4000" dirty="0" smtClean="0"/>
              <a:t> </a:t>
            </a:r>
            <a:r>
              <a:rPr lang="ru-RU" sz="4000" b="1" dirty="0" smtClean="0"/>
              <a:t>денег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9224" y="2514600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85825" y="2028825"/>
            <a:ext cx="5400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04800" y="1219200"/>
            <a:ext cx="8382000" cy="320040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FF">
                  <a:gamma/>
                  <a:shade val="8509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5098"/>
                  <a:invGamma/>
                </a:srgbClr>
              </a:gs>
            </a:gsLst>
            <a:lin ang="5400000" scaled="1"/>
          </a:gra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Однородность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это одинаковый состав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Портативность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это большая ценность </a:t>
            </a:r>
          </a:p>
          <a:p>
            <a:pPr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в малом объёме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Сохраняемость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это длительность хранения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Делимость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- это наличие разменных монет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Редкость и </a:t>
            </a:r>
            <a:r>
              <a:rPr lang="ru-RU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востребованность</a:t>
            </a: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это дефицит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и высокий спрос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228600" y="4800600"/>
            <a:ext cx="8610600" cy="17526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FF">
                  <a:gamma/>
                  <a:shade val="8509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5098"/>
                  <a:invGamma/>
                </a:srgbClr>
              </a:gs>
            </a:gsLst>
            <a:lin ang="5400000" scaled="1"/>
          </a:gra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Могут ли быть деньгами: 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речной песок, мяч для боулинга, листья с деревьев?</a:t>
            </a:r>
          </a:p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Ответ обосновать. </a:t>
            </a:r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7631" y="178420"/>
            <a:ext cx="6775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3</a:t>
            </a:r>
            <a:r>
              <a:rPr lang="ru-RU" sz="4000" b="1" dirty="0" smtClean="0"/>
              <a:t>. Виды денег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9224" y="2514600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0623" y="2028825"/>
            <a:ext cx="82296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 smtClean="0"/>
          </a:p>
          <a:p>
            <a:endParaRPr lang="ru-RU" sz="24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17810" y="2150327"/>
            <a:ext cx="8534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РЕАЛЬНЫЕ ДЕНЬГИ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-  ЭТО ТАКИЕ ДЕНЬГИ, НОМИНАЛЬНАЯ СТОИМОСТЬ КОТОРЫХ СОВПАДАЕТ С ИХ СЕБЕСТОИМОСТЬЮ.</a:t>
            </a:r>
          </a:p>
          <a:p>
            <a:pPr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</a:t>
            </a:r>
            <a:r>
              <a:rPr lang="ru-RU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 НИМ ОТНОСЯТСЯ</a:t>
            </a: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ЗОЛОТЫЕ И СЕРЕБРЯНЫЕ МОНЕТЫ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ТОВАРЫ - ЭКВИВАЛЕНТЫ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29715" y="3856315"/>
            <a:ext cx="819302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СИМВОЛИЧЕСКИЕ ДЕНЬГИ</a:t>
            </a:r>
            <a:r>
              <a:rPr lang="ru-RU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– </a:t>
            </a:r>
            <a:r>
              <a:rPr lang="ru-RU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ЭТО ТАКИЕ ДЕНЬГИ, НОМИНАЛЬНАЯ СТОИМОСТЬ КОТОРЫХ ВЫШЕ, ЧЕМ ИХ СЕБЕСТОИМОСТЬ.</a:t>
            </a:r>
          </a:p>
          <a:p>
            <a:pPr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                                  </a:t>
            </a:r>
            <a:r>
              <a:rPr lang="ru-RU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К НИМ ОТНОСЯТСЯ: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СОВРЕМЕННЫЕ МОНЕТЫ</a:t>
            </a:r>
            <a:endParaRPr lang="ru-RU" sz="2800" b="1" dirty="0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lvl="2"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БУМАЖНЫЕ ДЕНЬГИ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(</a:t>
            </a: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БАНКНОТЫ, КУПЮРЫ</a:t>
            </a:r>
            <a:r>
              <a:rPr lang="ru-RU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 </a:t>
            </a:r>
          </a:p>
          <a:p>
            <a:pPr lvl="2"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БАНКОВСКИЙ ЧЕК</a:t>
            </a:r>
          </a:p>
          <a:p>
            <a:pPr lvl="4"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ВЕКСЕЛЬ </a:t>
            </a:r>
          </a:p>
          <a:p>
            <a:pPr lvl="4">
              <a:buFont typeface="Wingdings" pitchFamily="2" charset="2"/>
              <a:buChar char="q"/>
              <a:defRPr/>
            </a:pPr>
            <a:r>
              <a:rPr lang="ru-R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ЭЛЕКТРОННЫЕ ДЕНЬГИ</a:t>
            </a:r>
            <a:endParaRPr lang="ru-RU" sz="20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575" y="1371601"/>
            <a:ext cx="487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avid" pitchFamily="34" charset="-79"/>
                <a:cs typeface="David" pitchFamily="34" charset="-79"/>
              </a:rPr>
              <a:t>I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avid" pitchFamily="34" charset="-79"/>
                <a:cs typeface="David" pitchFamily="34" charset="-79"/>
              </a:rPr>
              <a:t>.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</a:t>
            </a:r>
            <a:r>
              <a:rPr lang="ru-RU" sz="2800" dirty="0" smtClean="0"/>
              <a:t>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происхождению</a:t>
            </a:r>
            <a:r>
              <a:rPr lang="ru-RU" sz="2800" dirty="0" smtClean="0"/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7631" y="178420"/>
            <a:ext cx="67757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/>
              <a:t>3</a:t>
            </a:r>
            <a:r>
              <a:rPr lang="ru-RU" sz="4000" b="1" dirty="0" smtClean="0"/>
              <a:t>. Виды денег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9224" y="2514600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8420" y="2006523"/>
            <a:ext cx="8731403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Наличные</a:t>
            </a:r>
            <a:r>
              <a:rPr lang="ru-RU" sz="3600" b="1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деньги</a:t>
            </a:r>
            <a:r>
              <a:rPr lang="ru-RU" sz="3600" b="1" dirty="0" smtClean="0"/>
              <a:t> </a:t>
            </a:r>
            <a:r>
              <a:rPr lang="ru-RU" sz="2800" dirty="0" smtClean="0"/>
              <a:t>– это те, что находятся на руках у населения и обслуживают розничный товарооборот, а также личные платежно-расчетные операции. </a:t>
            </a:r>
          </a:p>
          <a:p>
            <a:r>
              <a:rPr lang="ru-RU" sz="2800" dirty="0" smtClean="0"/>
              <a:t>Это металлические и бумажные деньги, которые передаются из рук в руки в натуральном виде.</a:t>
            </a:r>
          </a:p>
          <a:p>
            <a:endParaRPr lang="ru-RU" sz="2800" dirty="0" smtClean="0"/>
          </a:p>
          <a:p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Безналичные деньги</a:t>
            </a:r>
            <a:r>
              <a:rPr lang="ru-RU" sz="2800" b="1" dirty="0" smtClean="0"/>
              <a:t> </a:t>
            </a:r>
            <a:r>
              <a:rPr lang="ru-RU" sz="2800" dirty="0" smtClean="0"/>
              <a:t>- это основная масса денежных средств на банковских счетах.</a:t>
            </a:r>
          </a:p>
          <a:p>
            <a:r>
              <a:rPr lang="ru-RU" sz="2800" dirty="0" smtClean="0"/>
              <a:t>Их также называют депозитными или кредитными деньгами безналичного расчета.</a:t>
            </a:r>
          </a:p>
          <a:p>
            <a:r>
              <a:rPr lang="ru-RU" sz="2800" dirty="0" smtClean="0"/>
              <a:t>(80 % денежного обращения)</a:t>
            </a:r>
          </a:p>
          <a:p>
            <a:pPr>
              <a:defRPr/>
            </a:pPr>
            <a:endParaRPr lang="ru-RU" sz="2800" b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8575" y="1371601"/>
            <a:ext cx="48730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avid" pitchFamily="34" charset="-79"/>
                <a:cs typeface="David" pitchFamily="34" charset="-79"/>
              </a:rPr>
              <a:t>II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David" pitchFamily="34" charset="-79"/>
                <a:cs typeface="David" pitchFamily="34" charset="-79"/>
              </a:rPr>
              <a:t>.</a:t>
            </a:r>
            <a:r>
              <a:rPr lang="en-US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По</a:t>
            </a:r>
            <a:r>
              <a:rPr lang="ru-RU" sz="2800" dirty="0" smtClean="0"/>
              <a:t> </a:t>
            </a:r>
            <a:r>
              <a:rPr lang="ru-RU" sz="32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форме обращения</a:t>
            </a:r>
            <a:r>
              <a:rPr lang="ru-RU" sz="2800" dirty="0" smtClean="0"/>
              <a:t>: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aptop"/>
          <p:cNvSpPr>
            <a:spLocks noEditPoints="1" noChangeArrowheads="1"/>
          </p:cNvSpPr>
          <p:nvPr/>
        </p:nvSpPr>
        <p:spPr bwMode="auto">
          <a:xfrm>
            <a:off x="304800" y="1295400"/>
            <a:ext cx="8534400" cy="3657600"/>
          </a:xfrm>
          <a:custGeom>
            <a:avLst/>
            <a:gdLst>
              <a:gd name="T0" fmla="*/ 3362 w 21600"/>
              <a:gd name="T1" fmla="*/ 0 h 21600"/>
              <a:gd name="T2" fmla="*/ 3362 w 21600"/>
              <a:gd name="T3" fmla="*/ 7173 h 21600"/>
              <a:gd name="T4" fmla="*/ 18327 w 21600"/>
              <a:gd name="T5" fmla="*/ 0 h 21600"/>
              <a:gd name="T6" fmla="*/ 18327 w 21600"/>
              <a:gd name="T7" fmla="*/ 7173 h 21600"/>
              <a:gd name="T8" fmla="*/ 10800 w 21600"/>
              <a:gd name="T9" fmla="*/ 0 h 21600"/>
              <a:gd name="T10" fmla="*/ 10800 w 21600"/>
              <a:gd name="T11" fmla="*/ 21600 h 21600"/>
              <a:gd name="T12" fmla="*/ 0 w 21600"/>
              <a:gd name="T13" fmla="*/ 21600 h 21600"/>
              <a:gd name="T14" fmla="*/ 21600 w 21600"/>
              <a:gd name="T15" fmla="*/ 21600 h 21600"/>
              <a:gd name="T16" fmla="*/ 4445 w 21600"/>
              <a:gd name="T17" fmla="*/ 1858 h 21600"/>
              <a:gd name="T18" fmla="*/ 17311 w 21600"/>
              <a:gd name="T19" fmla="*/ 1232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gradFill rotWithShape="1">
            <a:gsLst>
              <a:gs pos="0">
                <a:srgbClr val="FFFFFF">
                  <a:gamma/>
                  <a:shade val="8509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5098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800" b="1" dirty="0"/>
              <a:t> </a:t>
            </a:r>
            <a:r>
              <a:rPr lang="ru-RU" sz="2800" b="1" dirty="0" smtClean="0">
                <a:solidFill>
                  <a:srgbClr val="36003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мера</a:t>
            </a:r>
            <a:r>
              <a:rPr lang="ru-RU" sz="2800" b="1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36003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стоимости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товаров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rgbClr val="36003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средство обращения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rgbClr val="36003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средство платежа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  <a:defRPr/>
            </a:pP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36003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средство</a:t>
            </a:r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>
                <a:solidFill>
                  <a:srgbClr val="36003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сбережения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endParaRPr lang="ru-RU" sz="28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2113" name="Text Box 33"/>
          <p:cNvSpPr txBox="1">
            <a:spLocks noChangeArrowheads="1"/>
          </p:cNvSpPr>
          <p:nvPr/>
        </p:nvSpPr>
        <p:spPr bwMode="auto">
          <a:xfrm>
            <a:off x="2667000" y="533400"/>
            <a:ext cx="3581400" cy="584775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87451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7451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ru-RU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4. </a:t>
            </a:r>
            <a:r>
              <a:rPr lang="ru-RU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Функции </a:t>
            </a:r>
            <a:r>
              <a:rPr lang="ru-RU" sz="32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денег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228600" y="5257800"/>
            <a:ext cx="8610600" cy="914400"/>
          </a:xfrm>
          <a:prstGeom prst="horizontalScroll">
            <a:avLst>
              <a:gd name="adj" fmla="val 12500"/>
            </a:avLst>
          </a:prstGeom>
          <a:gradFill rotWithShape="1">
            <a:gsLst>
              <a:gs pos="0">
                <a:srgbClr val="FFFFFF">
                  <a:gamma/>
                  <a:shade val="8509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5098"/>
                  <a:invGamma/>
                </a:srgbClr>
              </a:gs>
            </a:gsLst>
            <a:lin ang="5400000" scaled="1"/>
          </a:gra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4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Сравните функции денег и свойства денег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4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302113" grpId="0" animBg="1"/>
      <p:bldP spid="133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0" y="1844350"/>
            <a:ext cx="9144000" cy="5013650"/>
          </a:xfrm>
          <a:prstGeom prst="verticalScroll">
            <a:avLst>
              <a:gd name="adj" fmla="val 12500"/>
            </a:avLst>
          </a:prstGeom>
          <a:gradFill rotWithShape="1">
            <a:gsLst>
              <a:gs pos="0">
                <a:srgbClr val="FFFFFF">
                  <a:gamma/>
                  <a:shade val="85098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85098"/>
                  <a:invGamma/>
                </a:srgbClr>
              </a:gs>
            </a:gsLst>
            <a:lin ang="5400000" scaled="1"/>
          </a:gra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 b="1" i="1" dirty="0" smtClean="0"/>
          </a:p>
          <a:p>
            <a:pPr>
              <a:defRPr/>
            </a:pPr>
            <a:endParaRPr lang="ru-RU" sz="24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1093" y="2584580"/>
            <a:ext cx="766976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600" b="1" i="1" dirty="0" smtClean="0"/>
              <a:t>«Они – великий созидатель. </a:t>
            </a:r>
          </a:p>
          <a:p>
            <a:pPr>
              <a:defRPr/>
            </a:pPr>
            <a:r>
              <a:rPr lang="ru-RU" sz="2600" b="1" i="1" dirty="0" smtClean="0"/>
              <a:t>Там, куда они текут, вырастают улицы, заводы, </a:t>
            </a:r>
          </a:p>
          <a:p>
            <a:pPr>
              <a:defRPr/>
            </a:pPr>
            <a:r>
              <a:rPr lang="ru-RU" sz="2600" b="1" i="1" dirty="0" smtClean="0"/>
              <a:t>пустыни превращаются в оазисы, </a:t>
            </a:r>
          </a:p>
          <a:p>
            <a:pPr>
              <a:defRPr/>
            </a:pPr>
            <a:r>
              <a:rPr lang="ru-RU" sz="2600" b="1" i="1" dirty="0" smtClean="0"/>
              <a:t>болота – в плодородные нивы… </a:t>
            </a:r>
            <a:br>
              <a:rPr lang="ru-RU" sz="2600" b="1" i="1" dirty="0" smtClean="0"/>
            </a:br>
            <a:endParaRPr lang="ru-RU" sz="2600" b="1" i="1" dirty="0" smtClean="0"/>
          </a:p>
          <a:p>
            <a:pPr>
              <a:defRPr/>
            </a:pPr>
            <a:r>
              <a:rPr lang="ru-RU" sz="2600" b="1" i="1" dirty="0" smtClean="0"/>
              <a:t>Они – жесточайший тиран. </a:t>
            </a:r>
          </a:p>
          <a:p>
            <a:pPr>
              <a:defRPr/>
            </a:pPr>
            <a:r>
              <a:rPr lang="ru-RU" sz="2600" b="1" i="1" dirty="0" smtClean="0"/>
              <a:t>Чем больше человек хочет иметь свободы, </a:t>
            </a:r>
          </a:p>
          <a:p>
            <a:pPr>
              <a:defRPr/>
            </a:pPr>
            <a:r>
              <a:rPr lang="ru-RU" sz="2600" b="1" i="1" dirty="0" smtClean="0"/>
              <a:t>тем усерднее вынужден служить им…»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01216" y="298580"/>
            <a:ext cx="8024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О чём эти слова?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516795" y="0"/>
            <a:ext cx="6130212" cy="10482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717289" y="181378"/>
            <a:ext cx="5776331" cy="766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cap="all" dirty="0" smtClean="0"/>
              <a:t>О деньгах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77458" y="2665141"/>
            <a:ext cx="7385596" cy="35349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460810" y="3066585"/>
            <a:ext cx="60885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i="1" cap="all" dirty="0" smtClean="0"/>
              <a:t>Проблема УРОКА– ответ на вопрос</a:t>
            </a:r>
          </a:p>
          <a:p>
            <a:pPr algn="ctr"/>
            <a:r>
              <a:rPr lang="ru-RU" sz="4400" b="1" i="1" cap="all" dirty="0" smtClean="0"/>
              <a:t>«деньги это добро или зло?»</a:t>
            </a:r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4" descr="item_259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1989138"/>
            <a:ext cx="45370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1547813" y="4941888"/>
            <a:ext cx="1415772" cy="4456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ДЕНЬГИ</a:t>
            </a:r>
          </a:p>
        </p:txBody>
      </p:sp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795963" y="4941888"/>
            <a:ext cx="1757362" cy="4333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None/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ТОВАРЫ</a:t>
            </a: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228600" y="381000"/>
            <a:ext cx="8424863" cy="936625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bg2"/>
          </a:soli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Мера стоимости товаров</a:t>
            </a:r>
            <a:r>
              <a:rPr lang="ru-RU" sz="2800" b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3E0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– это ценообразование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/>
      <p:bldP spid="73732" grpId="0"/>
      <p:bldP spid="737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t="19252" r="9215" b="12500"/>
          <a:stretch>
            <a:fillRect/>
          </a:stretch>
        </p:blipFill>
        <p:spPr>
          <a:xfrm>
            <a:off x="2895600" y="4495800"/>
            <a:ext cx="3441700" cy="1295400"/>
          </a:xfrm>
        </p:spPr>
      </p:pic>
      <p:pic>
        <p:nvPicPr>
          <p:cNvPr id="26627" name="Picture 3" descr="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505200" y="3810000"/>
            <a:ext cx="22320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743200"/>
            <a:ext cx="23764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048000" y="3200400"/>
            <a:ext cx="2755900" cy="471488"/>
          </a:xfrm>
          <a:prstGeom prst="rect">
            <a:avLst/>
          </a:prstGeom>
          <a:solidFill>
            <a:schemeClr val="bg2"/>
          </a:solidFill>
          <a:ln w="38100" algn="ctr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None/>
              <a:defRPr/>
            </a:pPr>
            <a:r>
              <a:rPr lang="ru-RU" sz="2800" b="1">
                <a:solidFill>
                  <a:schemeClr val="hlink"/>
                </a:solidFill>
                <a:latin typeface="Times New Roman" pitchFamily="18" charset="0"/>
              </a:rPr>
              <a:t>    </a:t>
            </a:r>
            <a:r>
              <a:rPr lang="ru-RU" sz="2800" b="1">
                <a:solidFill>
                  <a:srgbClr val="3E0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</a:t>
            </a:r>
            <a:r>
              <a:rPr lang="ru-RU" sz="2800" b="1" baseline="-25000">
                <a:solidFill>
                  <a:srgbClr val="3E0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1</a:t>
            </a:r>
            <a:r>
              <a:rPr lang="ru-RU" sz="2800" b="1">
                <a:solidFill>
                  <a:srgbClr val="3E0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Д – Т</a:t>
            </a:r>
            <a:r>
              <a:rPr lang="ru-RU" sz="2800" b="1" baseline="-25000">
                <a:solidFill>
                  <a:srgbClr val="3E0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2</a:t>
            </a: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228600" y="228600"/>
            <a:ext cx="8424863" cy="1873250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bg2"/>
          </a:soli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Средство </a:t>
            </a:r>
            <a:r>
              <a:rPr lang="ru-RU" sz="28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обращения</a:t>
            </a:r>
            <a:r>
              <a:rPr lang="ru-RU" sz="2800" b="1" dirty="0" smtClean="0">
                <a:solidFill>
                  <a:srgbClr val="3E0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 </a:t>
            </a:r>
            <a:endParaRPr lang="ru-RU" sz="2800" b="1" dirty="0">
              <a:solidFill>
                <a:srgbClr val="3E003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None/>
              <a:defRPr/>
            </a:pPr>
            <a:r>
              <a:rPr lang="ru-RU" sz="2800" b="1" dirty="0">
                <a:solidFill>
                  <a:srgbClr val="3E0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- это оплата покупаемых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r>
              <a:rPr lang="ru-RU" sz="2800" b="1" dirty="0">
                <a:solidFill>
                  <a:srgbClr val="3E0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товаров или услуг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defRPr/>
            </a:pPr>
            <a:r>
              <a:rPr lang="ru-RU" sz="2800" b="1" dirty="0">
                <a:solidFill>
                  <a:srgbClr val="3E0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за наличные деньги </a:t>
            </a:r>
          </a:p>
        </p:txBody>
      </p:sp>
      <p:pic>
        <p:nvPicPr>
          <p:cNvPr id="26632" name="Picture 8" descr="1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514600"/>
            <a:ext cx="213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b1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2514600"/>
            <a:ext cx="160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7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 animBg="1"/>
      <p:bldP spid="757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838200" y="1981200"/>
            <a:ext cx="7489825" cy="295751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9176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91765"/>
                  <a:invGamma/>
                </a:srgbClr>
              </a:gs>
            </a:gsLst>
            <a:lin ang="0" scaled="1"/>
          </a:gradFill>
          <a:ln w="38100" algn="ctr">
            <a:solidFill>
              <a:srgbClr val="333333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130000"/>
              <a:buFont typeface="Wingdings" pitchFamily="2" charset="2"/>
              <a:buNone/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130000"/>
              <a:buFont typeface="Wingdings" pitchFamily="2" charset="2"/>
              <a:buChar char="q"/>
              <a:defRPr/>
            </a:pPr>
            <a:r>
              <a:rPr lang="ru-RU" sz="32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Покупка </a:t>
            </a: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кредит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130000"/>
              <a:buFont typeface="Wingdings" pitchFamily="2" charset="2"/>
              <a:buChar char="q"/>
              <a:defRPr/>
            </a:pPr>
            <a:r>
              <a:rPr lang="ru-RU" sz="3200" b="1" dirty="0">
                <a:solidFill>
                  <a:srgbClr val="660066"/>
                </a:solidFill>
                <a:latin typeface="Times New Roman" pitchFamily="18" charset="0"/>
              </a:rPr>
              <a:t> Выплата  зарплаты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130000"/>
              <a:buFont typeface="Wingdings" pitchFamily="2" charset="2"/>
              <a:buChar char="q"/>
              <a:defRPr/>
            </a:pPr>
            <a:r>
              <a:rPr lang="ru-RU" sz="3200" b="1" dirty="0">
                <a:solidFill>
                  <a:srgbClr val="660066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</a:rPr>
              <a:t>Выплата  пенсии  и  стипендии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130000"/>
              <a:buFont typeface="Wingdings" pitchFamily="2" charset="2"/>
              <a:buChar char="q"/>
              <a:defRPr/>
            </a:pPr>
            <a:r>
              <a:rPr lang="ru-RU" sz="3200" b="1" dirty="0">
                <a:solidFill>
                  <a:srgbClr val="003300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</a:rPr>
              <a:t>Оплата коммунальных услуг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CC0000"/>
              </a:buClr>
              <a:buSzPct val="130000"/>
              <a:buFont typeface="Wingdings" pitchFamily="2" charset="2"/>
              <a:buChar char="q"/>
              <a:defRPr/>
            </a:pPr>
            <a:r>
              <a:rPr lang="ru-RU" sz="3200" b="1" dirty="0">
                <a:solidFill>
                  <a:srgbClr val="000066"/>
                </a:solidFill>
                <a:latin typeface="Times New Roman" pitchFamily="18" charset="0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Times New Roman" pitchFamily="18" charset="0"/>
              </a:rPr>
              <a:t>Использование безналичных денег</a:t>
            </a:r>
          </a:p>
        </p:txBody>
      </p:sp>
      <p:sp>
        <p:nvSpPr>
          <p:cNvPr id="77827" name="AutoShape 3"/>
          <p:cNvSpPr>
            <a:spLocks noChangeArrowheads="1"/>
          </p:cNvSpPr>
          <p:nvPr/>
        </p:nvSpPr>
        <p:spPr bwMode="auto">
          <a:xfrm>
            <a:off x="228600" y="381000"/>
            <a:ext cx="8424863" cy="1152525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bg2"/>
          </a:soli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Средство платежа</a:t>
            </a:r>
            <a:r>
              <a:rPr lang="ru-RU" sz="2800" b="1">
                <a:solidFill>
                  <a:srgbClr val="3E0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это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3E0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отсроченные платежи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 animBg="1"/>
      <p:bldP spid="778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675" y="3068638"/>
            <a:ext cx="2951163" cy="2089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9879" name="AutoShape 7"/>
          <p:cNvSpPr>
            <a:spLocks noChangeArrowheads="1"/>
          </p:cNvSpPr>
          <p:nvPr/>
        </p:nvSpPr>
        <p:spPr bwMode="auto">
          <a:xfrm>
            <a:off x="228600" y="228600"/>
            <a:ext cx="8424863" cy="1800225"/>
          </a:xfrm>
          <a:prstGeom prst="ribbon">
            <a:avLst>
              <a:gd name="adj1" fmla="val 12500"/>
              <a:gd name="adj2" fmla="val 50000"/>
            </a:avLst>
          </a:prstGeom>
          <a:solidFill>
            <a:schemeClr val="bg2"/>
          </a:solidFill>
          <a:ln w="38100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Средство сбережения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3E0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– это накопление денег 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3E0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для будущих покупок 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1447800" y="5638800"/>
            <a:ext cx="6121400" cy="936625"/>
          </a:xfrm>
          <a:prstGeom prst="rect">
            <a:avLst/>
          </a:prstGeom>
          <a:solidFill>
            <a:schemeClr val="bg2"/>
          </a:solidFill>
          <a:ln w="76200" algn="ctr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3E0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Каким образом эта функция денег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130000"/>
              <a:buFont typeface="Wingdings" pitchFamily="2" charset="2"/>
              <a:buNone/>
              <a:defRPr/>
            </a:pPr>
            <a:r>
              <a:rPr lang="ru-RU" sz="2800" b="1">
                <a:solidFill>
                  <a:srgbClr val="3E003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регулирует товарооборот?</a:t>
            </a:r>
          </a:p>
        </p:txBody>
      </p:sp>
      <p:pic>
        <p:nvPicPr>
          <p:cNvPr id="7988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3800" y="2286000"/>
            <a:ext cx="1512888" cy="1512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0" name="Рисунок 9" descr="5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9221" y="2224952"/>
            <a:ext cx="2682399" cy="1181355"/>
          </a:xfrm>
          <a:prstGeom prst="rect">
            <a:avLst/>
          </a:prstGeom>
        </p:spPr>
      </p:pic>
      <p:pic>
        <p:nvPicPr>
          <p:cNvPr id="11" name="Рисунок 10" descr="10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4966" y="4014437"/>
            <a:ext cx="2884633" cy="1262319"/>
          </a:xfrm>
          <a:prstGeom prst="rect">
            <a:avLst/>
          </a:prstGeom>
        </p:spPr>
      </p:pic>
      <p:pic>
        <p:nvPicPr>
          <p:cNvPr id="12" name="Рисунок 11" descr="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19853" y="2214882"/>
            <a:ext cx="3111190" cy="1331484"/>
          </a:xfrm>
          <a:prstGeom prst="rect">
            <a:avLst/>
          </a:prstGeom>
        </p:spPr>
      </p:pic>
      <p:pic>
        <p:nvPicPr>
          <p:cNvPr id="13" name="Рисунок 12" descr="200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5446" y="4107631"/>
            <a:ext cx="3030925" cy="1298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9" grpId="0" animBg="1"/>
      <p:bldP spid="7988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91" name="AutoShape 43"/>
          <p:cNvSpPr>
            <a:spLocks noChangeArrowheads="1"/>
          </p:cNvSpPr>
          <p:nvPr/>
        </p:nvSpPr>
        <p:spPr bwMode="auto">
          <a:xfrm>
            <a:off x="7391400" y="5943600"/>
            <a:ext cx="15240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ДЕПОЗИТ</a:t>
            </a:r>
          </a:p>
        </p:txBody>
      </p:sp>
      <p:sp>
        <p:nvSpPr>
          <p:cNvPr id="283699" name="Line 51"/>
          <p:cNvSpPr>
            <a:spLocks noChangeShapeType="1"/>
          </p:cNvSpPr>
          <p:nvPr/>
        </p:nvSpPr>
        <p:spPr bwMode="auto">
          <a:xfrm flipH="1">
            <a:off x="3352800" y="6324600"/>
            <a:ext cx="2286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3700" name="Line 52"/>
          <p:cNvSpPr>
            <a:spLocks noChangeShapeType="1"/>
          </p:cNvSpPr>
          <p:nvPr/>
        </p:nvSpPr>
        <p:spPr bwMode="auto">
          <a:xfrm flipH="1">
            <a:off x="5105400" y="6324600"/>
            <a:ext cx="2286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3701" name="Line 53"/>
          <p:cNvSpPr>
            <a:spLocks noChangeShapeType="1"/>
          </p:cNvSpPr>
          <p:nvPr/>
        </p:nvSpPr>
        <p:spPr bwMode="auto">
          <a:xfrm flipH="1">
            <a:off x="7162800" y="6248400"/>
            <a:ext cx="228600" cy="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83703" name="AutoShape 55"/>
          <p:cNvSpPr>
            <a:spLocks noChangeArrowheads="1"/>
          </p:cNvSpPr>
          <p:nvPr/>
        </p:nvSpPr>
        <p:spPr bwMode="auto">
          <a:xfrm>
            <a:off x="1676400" y="5943600"/>
            <a:ext cx="16764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rgbClr val="00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ОБЛИГАЦИЯ</a:t>
            </a:r>
          </a:p>
        </p:txBody>
      </p:sp>
      <p:sp>
        <p:nvSpPr>
          <p:cNvPr id="283704" name="AutoShape 56"/>
          <p:cNvSpPr>
            <a:spLocks noChangeArrowheads="1"/>
          </p:cNvSpPr>
          <p:nvPr/>
        </p:nvSpPr>
        <p:spPr bwMode="auto">
          <a:xfrm>
            <a:off x="3581400" y="5943600"/>
            <a:ext cx="15240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rgbClr val="0068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ВЕКСЕЛЬ</a:t>
            </a:r>
          </a:p>
        </p:txBody>
      </p:sp>
      <p:sp>
        <p:nvSpPr>
          <p:cNvPr id="283705" name="AutoShape 57"/>
          <p:cNvSpPr>
            <a:spLocks noChangeArrowheads="1"/>
          </p:cNvSpPr>
          <p:nvPr/>
        </p:nvSpPr>
        <p:spPr bwMode="auto">
          <a:xfrm>
            <a:off x="5334000" y="5943600"/>
            <a:ext cx="1828800" cy="762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76200">
            <a:solidFill>
              <a:srgbClr val="0068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БАНКОВСКИЙ</a:t>
            </a:r>
          </a:p>
          <a:p>
            <a:pPr algn="ctr">
              <a:defRPr/>
            </a:pPr>
            <a:r>
              <a:rPr lang="ru-RU" sz="2000" b="1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ЧЕК</a:t>
            </a:r>
          </a:p>
        </p:txBody>
      </p:sp>
      <p:sp>
        <p:nvSpPr>
          <p:cNvPr id="283706" name="Line 58"/>
          <p:cNvSpPr>
            <a:spLocks noChangeShapeType="1"/>
          </p:cNvSpPr>
          <p:nvPr/>
        </p:nvSpPr>
        <p:spPr bwMode="auto">
          <a:xfrm flipH="1">
            <a:off x="8077200" y="5791200"/>
            <a:ext cx="0" cy="304800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3708" name="Ribbon2Sharp"/>
          <p:cNvSpPr>
            <a:spLocks noEditPoints="1" noChangeArrowheads="1"/>
          </p:cNvSpPr>
          <p:nvPr/>
        </p:nvSpPr>
        <p:spPr bwMode="auto">
          <a:xfrm>
            <a:off x="0" y="228600"/>
            <a:ext cx="3352800" cy="7620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400 0 0"/>
              <a:gd name="G6" fmla="+- 10800 0 2400"/>
              <a:gd name="G7" fmla="*/ 2400 2 1"/>
              <a:gd name="G8" fmla="+- 21600 0 G7"/>
              <a:gd name="G9" fmla="+- 10800 2400 0"/>
              <a:gd name="G10" fmla="+- 21600 0 2400"/>
              <a:gd name="T0" fmla="*/ 10800 w 21600"/>
              <a:gd name="T1" fmla="*/ 2400 h 21600"/>
              <a:gd name="T2" fmla="*/ 2700 w 21600"/>
              <a:gd name="T3" fmla="*/ 8400 h 21600"/>
              <a:gd name="T4" fmla="*/ 10800 w 21600"/>
              <a:gd name="T5" fmla="*/ 19200 h 21600"/>
              <a:gd name="T6" fmla="*/ 18900 w 21600"/>
              <a:gd name="T7" fmla="*/ 132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5 h 21600"/>
              <a:gd name="T14" fmla="*/ G4 w 21600"/>
              <a:gd name="T15" fmla="*/ G1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2700" y="8400"/>
                </a:lnTo>
                <a:lnTo>
                  <a:pt x="0" y="16800"/>
                </a:lnTo>
                <a:lnTo>
                  <a:pt x="5400" y="16800"/>
                </a:lnTo>
                <a:lnTo>
                  <a:pt x="5400" y="19200"/>
                </a:lnTo>
                <a:lnTo>
                  <a:pt x="13500" y="19200"/>
                </a:lnTo>
                <a:lnTo>
                  <a:pt x="13500" y="21600"/>
                </a:lnTo>
                <a:lnTo>
                  <a:pt x="21600" y="21600"/>
                </a:lnTo>
                <a:lnTo>
                  <a:pt x="18900" y="13200"/>
                </a:lnTo>
                <a:lnTo>
                  <a:pt x="21600" y="4800"/>
                </a:lnTo>
                <a:lnTo>
                  <a:pt x="16200" y="4800"/>
                </a:lnTo>
                <a:lnTo>
                  <a:pt x="16200" y="2400"/>
                </a:lnTo>
                <a:lnTo>
                  <a:pt x="8100" y="2400"/>
                </a:lnTo>
                <a:lnTo>
                  <a:pt x="8100" y="0"/>
                </a:lnTo>
                <a:close/>
              </a:path>
              <a:path w="21600" h="21600" fill="none" extrusionOk="0">
                <a:moveTo>
                  <a:pt x="8100" y="2400"/>
                </a:moveTo>
                <a:lnTo>
                  <a:pt x="5400" y="2400"/>
                </a:lnTo>
                <a:lnTo>
                  <a:pt x="5400" y="16800"/>
                </a:lnTo>
              </a:path>
              <a:path w="21600" h="21600" fill="none" extrusionOk="0">
                <a:moveTo>
                  <a:pt x="8100" y="0"/>
                </a:moveTo>
                <a:lnTo>
                  <a:pt x="5400" y="2400"/>
                </a:lnTo>
              </a:path>
              <a:path w="21600" h="21600" fill="none" extrusionOk="0">
                <a:moveTo>
                  <a:pt x="13500" y="19200"/>
                </a:moveTo>
                <a:lnTo>
                  <a:pt x="16200" y="19200"/>
                </a:lnTo>
                <a:lnTo>
                  <a:pt x="16200" y="4800"/>
                </a:lnTo>
              </a:path>
              <a:path w="21600" h="21600" fill="none" extrusionOk="0">
                <a:moveTo>
                  <a:pt x="13500" y="21600"/>
                </a:moveTo>
                <a:lnTo>
                  <a:pt x="16200" y="19200"/>
                </a:lnTo>
              </a:path>
            </a:pathLst>
          </a:custGeom>
          <a:solidFill>
            <a:schemeClr val="bg1"/>
          </a:solidFill>
          <a:ln w="38100">
            <a:solidFill>
              <a:srgbClr val="80808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400" b="1" dirty="0"/>
              <a:t>ВСПОМНИТЕ ВИДЫ ДЕНЕГ</a:t>
            </a:r>
          </a:p>
        </p:txBody>
      </p:sp>
      <p:sp>
        <p:nvSpPr>
          <p:cNvPr id="283721" name="DownRibbonSharp"/>
          <p:cNvSpPr>
            <a:spLocks noEditPoints="1" noChangeArrowheads="1"/>
          </p:cNvSpPr>
          <p:nvPr/>
        </p:nvSpPr>
        <p:spPr bwMode="auto">
          <a:xfrm>
            <a:off x="5562600" y="304800"/>
            <a:ext cx="3429000" cy="6858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gradFill rotWithShape="1">
            <a:gsLst>
              <a:gs pos="0">
                <a:srgbClr val="E4C9FF"/>
              </a:gs>
              <a:gs pos="50000">
                <a:srgbClr val="E4C9FF">
                  <a:gamma/>
                  <a:tint val="4706"/>
                  <a:invGamma/>
                </a:srgbClr>
              </a:gs>
              <a:gs pos="100000">
                <a:srgbClr val="E4C9FF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КАКИХ ДЕНЕГ</a:t>
            </a:r>
          </a:p>
          <a:p>
            <a:pPr>
              <a:defRPr/>
            </a:pPr>
            <a:r>
              <a:rPr lang="ru-RU" sz="1400" b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БОЛЬШЕ?</a:t>
            </a:r>
          </a:p>
        </p:txBody>
      </p:sp>
      <p:grpSp>
        <p:nvGrpSpPr>
          <p:cNvPr id="2" name="Organization Chart 12"/>
          <p:cNvGrpSpPr>
            <a:grpSpLocks noChangeAspect="1"/>
          </p:cNvGrpSpPr>
          <p:nvPr/>
        </p:nvGrpSpPr>
        <p:grpSpPr bwMode="auto">
          <a:xfrm>
            <a:off x="152400" y="152400"/>
            <a:ext cx="8766175" cy="5638800"/>
            <a:chOff x="1152" y="1296"/>
            <a:chExt cx="5040" cy="2016"/>
          </a:xfrm>
        </p:grpSpPr>
        <p:cxnSp>
          <p:nvCxnSpPr>
            <p:cNvPr id="1028" name="_s1028"/>
            <p:cNvCxnSpPr>
              <a:cxnSpLocks noChangeShapeType="1"/>
              <a:stCxn id="18" idx="1"/>
              <a:endCxn id="9" idx="2"/>
            </p:cNvCxnSpPr>
            <p:nvPr/>
          </p:nvCxnSpPr>
          <p:spPr bwMode="auto">
            <a:xfrm rot="10800000">
              <a:off x="5184" y="2448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29" name="_s1029"/>
            <p:cNvCxnSpPr>
              <a:cxnSpLocks noChangeShapeType="1"/>
              <a:stCxn id="17" idx="1"/>
              <a:endCxn id="9" idx="2"/>
            </p:cNvCxnSpPr>
            <p:nvPr/>
          </p:nvCxnSpPr>
          <p:spPr bwMode="auto">
            <a:xfrm rot="10800000">
              <a:off x="5184" y="2448"/>
              <a:ext cx="144" cy="28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0" name="_s1030"/>
            <p:cNvCxnSpPr>
              <a:cxnSpLocks noChangeShapeType="1"/>
              <a:stCxn id="16" idx="3"/>
              <a:endCxn id="8" idx="2"/>
            </p:cNvCxnSpPr>
            <p:nvPr/>
          </p:nvCxnSpPr>
          <p:spPr bwMode="auto">
            <a:xfrm flipV="1">
              <a:off x="4032" y="2448"/>
              <a:ext cx="145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1" name="_s1031"/>
            <p:cNvCxnSpPr>
              <a:cxnSpLocks noChangeShapeType="1"/>
              <a:stCxn id="12" idx="3"/>
              <a:endCxn id="8" idx="2"/>
            </p:cNvCxnSpPr>
            <p:nvPr/>
          </p:nvCxnSpPr>
          <p:spPr bwMode="auto">
            <a:xfrm flipV="1">
              <a:off x="4032" y="2448"/>
              <a:ext cx="145" cy="287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2" name="_s1032"/>
            <p:cNvCxnSpPr>
              <a:cxnSpLocks noChangeShapeType="1"/>
              <a:stCxn id="11" idx="3"/>
              <a:endCxn id="6" idx="2"/>
            </p:cNvCxnSpPr>
            <p:nvPr/>
          </p:nvCxnSpPr>
          <p:spPr bwMode="auto">
            <a:xfrm flipV="1">
              <a:off x="2016" y="2448"/>
              <a:ext cx="145" cy="720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3" name="_s1033"/>
            <p:cNvCxnSpPr>
              <a:cxnSpLocks noChangeShapeType="1"/>
              <a:stCxn id="10" idx="3"/>
              <a:endCxn id="6" idx="2"/>
            </p:cNvCxnSpPr>
            <p:nvPr/>
          </p:nvCxnSpPr>
          <p:spPr bwMode="auto">
            <a:xfrm flipV="1">
              <a:off x="2016" y="2448"/>
              <a:ext cx="145" cy="288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4" name="_s1034"/>
            <p:cNvCxnSpPr>
              <a:cxnSpLocks noChangeShapeType="1"/>
              <a:stCxn id="9" idx="0"/>
              <a:endCxn id="5" idx="2"/>
            </p:cNvCxnSpPr>
            <p:nvPr/>
          </p:nvCxnSpPr>
          <p:spPr bwMode="auto">
            <a:xfrm rot="5400000" flipH="1">
              <a:off x="4861" y="1836"/>
              <a:ext cx="144" cy="503"/>
            </a:xfrm>
            <a:prstGeom prst="bentConnector3">
              <a:avLst>
                <a:gd name="adj1" fmla="val 2845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5" name="_s1035"/>
            <p:cNvCxnSpPr>
              <a:cxnSpLocks noChangeShapeType="1"/>
              <a:stCxn id="8" idx="0"/>
              <a:endCxn id="5" idx="2"/>
            </p:cNvCxnSpPr>
            <p:nvPr/>
          </p:nvCxnSpPr>
          <p:spPr bwMode="auto">
            <a:xfrm rot="16200000">
              <a:off x="4357" y="1836"/>
              <a:ext cx="144" cy="504"/>
            </a:xfrm>
            <a:prstGeom prst="bentConnector3">
              <a:avLst>
                <a:gd name="adj1" fmla="val 2845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6" name="_s1036"/>
            <p:cNvCxnSpPr>
              <a:cxnSpLocks noChangeShapeType="1"/>
              <a:stCxn id="7" idx="0"/>
              <a:endCxn id="4" idx="2"/>
            </p:cNvCxnSpPr>
            <p:nvPr/>
          </p:nvCxnSpPr>
          <p:spPr bwMode="auto">
            <a:xfrm rot="5400000" flipH="1">
              <a:off x="2844" y="1836"/>
              <a:ext cx="144" cy="504"/>
            </a:xfrm>
            <a:prstGeom prst="bentConnector3">
              <a:avLst>
                <a:gd name="adj1" fmla="val 2845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7" name="_s1037"/>
            <p:cNvCxnSpPr>
              <a:cxnSpLocks noChangeShapeType="1"/>
              <a:stCxn id="6" idx="0"/>
              <a:endCxn id="4" idx="2"/>
            </p:cNvCxnSpPr>
            <p:nvPr/>
          </p:nvCxnSpPr>
          <p:spPr bwMode="auto">
            <a:xfrm rot="16200000">
              <a:off x="2341" y="1836"/>
              <a:ext cx="144" cy="503"/>
            </a:xfrm>
            <a:prstGeom prst="bentConnector3">
              <a:avLst>
                <a:gd name="adj1" fmla="val 28458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8" name="_s1038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4105" y="1151"/>
              <a:ext cx="144" cy="1009"/>
            </a:xfrm>
            <a:prstGeom prst="bentConnector3">
              <a:avLst>
                <a:gd name="adj1" fmla="val 2834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9" name="_s1039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3096" y="1152"/>
              <a:ext cx="144" cy="1008"/>
            </a:xfrm>
            <a:prstGeom prst="bentConnector3">
              <a:avLst>
                <a:gd name="adj1" fmla="val 28347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1040"/>
            <p:cNvSpPr>
              <a:spLocks noChangeArrowheads="1"/>
            </p:cNvSpPr>
            <p:nvPr/>
          </p:nvSpPr>
          <p:spPr bwMode="auto">
            <a:xfrm>
              <a:off x="3240" y="1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ВИДЫ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ДЕНЕГ</a:t>
              </a:r>
            </a:p>
          </p:txBody>
        </p:sp>
        <p:sp>
          <p:nvSpPr>
            <p:cNvPr id="4" name="_s1041"/>
            <p:cNvSpPr>
              <a:spLocks noChangeArrowheads="1"/>
            </p:cNvSpPr>
            <p:nvPr/>
          </p:nvSpPr>
          <p:spPr bwMode="auto">
            <a:xfrm>
              <a:off x="2232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ПО ПРОИС-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ХОЖДЕНИЮ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" name="_s1042"/>
            <p:cNvSpPr>
              <a:spLocks noChangeArrowheads="1"/>
            </p:cNvSpPr>
            <p:nvPr/>
          </p:nvSpPr>
          <p:spPr bwMode="auto">
            <a:xfrm>
              <a:off x="4248" y="172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ПО ФОРМЕ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ДЕНЕЖНОГО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8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ОБРАЩЕНИЯ</a:t>
              </a:r>
            </a:p>
          </p:txBody>
        </p:sp>
        <p:sp>
          <p:nvSpPr>
            <p:cNvPr id="6" name="_s1043"/>
            <p:cNvSpPr>
              <a:spLocks noChangeArrowheads="1"/>
            </p:cNvSpPr>
            <p:nvPr/>
          </p:nvSpPr>
          <p:spPr bwMode="auto">
            <a:xfrm>
              <a:off x="1728" y="216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РЕАЛЬНЫЕ</a:t>
              </a:r>
            </a:p>
          </p:txBody>
        </p:sp>
        <p:sp>
          <p:nvSpPr>
            <p:cNvPr id="7" name="_s1044"/>
            <p:cNvSpPr>
              <a:spLocks noChangeArrowheads="1"/>
            </p:cNvSpPr>
            <p:nvPr/>
          </p:nvSpPr>
          <p:spPr bwMode="auto">
            <a:xfrm>
              <a:off x="2736" y="216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СИМВОЛИ-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ЧЕСКИЕ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" name="_s1045"/>
            <p:cNvSpPr>
              <a:spLocks noChangeArrowheads="1"/>
            </p:cNvSpPr>
            <p:nvPr/>
          </p:nvSpPr>
          <p:spPr bwMode="auto">
            <a:xfrm>
              <a:off x="3744" y="216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B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НАЛИЧНЫЕ</a:t>
              </a:r>
            </a:p>
          </p:txBody>
        </p:sp>
        <p:sp>
          <p:nvSpPr>
            <p:cNvPr id="9" name="_s1046"/>
            <p:cNvSpPr>
              <a:spLocks noChangeArrowheads="1"/>
            </p:cNvSpPr>
            <p:nvPr/>
          </p:nvSpPr>
          <p:spPr bwMode="auto">
            <a:xfrm>
              <a:off x="4752" y="216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B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БЕЗНАЛИЧ-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_s1047"/>
            <p:cNvSpPr>
              <a:spLocks noChangeArrowheads="1"/>
            </p:cNvSpPr>
            <p:nvPr/>
          </p:nvSpPr>
          <p:spPr bwMode="auto">
            <a:xfrm>
              <a:off x="1152" y="259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ЗОЛОТО 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СЕРЕБРО</a:t>
              </a:r>
            </a:p>
          </p:txBody>
        </p:sp>
        <p:sp>
          <p:nvSpPr>
            <p:cNvPr id="11" name="_s1048"/>
            <p:cNvSpPr>
              <a:spLocks noChangeArrowheads="1"/>
            </p:cNvSpPr>
            <p:nvPr/>
          </p:nvSpPr>
          <p:spPr bwMode="auto">
            <a:xfrm>
              <a:off x="1152" y="302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808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ТОВАРНЫЕ</a:t>
              </a:r>
            </a:p>
          </p:txBody>
        </p:sp>
        <p:sp>
          <p:nvSpPr>
            <p:cNvPr id="12" name="_s1049"/>
            <p:cNvSpPr>
              <a:spLocks noChangeArrowheads="1"/>
            </p:cNvSpPr>
            <p:nvPr/>
          </p:nvSpPr>
          <p:spPr bwMode="auto">
            <a:xfrm>
              <a:off x="3168" y="2592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00B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МОНЕТЫ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_s1050"/>
            <p:cNvSpPr>
              <a:spLocks noChangeArrowheads="1"/>
            </p:cNvSpPr>
            <p:nvPr/>
          </p:nvSpPr>
          <p:spPr bwMode="auto">
            <a:xfrm>
              <a:off x="3168" y="3024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00B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БАНКНОТЫ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(КУПЮРЫ)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_s1051"/>
            <p:cNvSpPr>
              <a:spLocks noChangeArrowheads="1"/>
            </p:cNvSpPr>
            <p:nvPr/>
          </p:nvSpPr>
          <p:spPr bwMode="auto">
            <a:xfrm>
              <a:off x="5328" y="2592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0068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20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ЭЛЕКТРОН-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НЫЕ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3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_s1052"/>
            <p:cNvSpPr>
              <a:spLocks noChangeArrowheads="1"/>
            </p:cNvSpPr>
            <p:nvPr/>
          </p:nvSpPr>
          <p:spPr bwMode="auto">
            <a:xfrm>
              <a:off x="5328" y="3024"/>
              <a:ext cx="864" cy="287"/>
            </a:xfrm>
            <a:prstGeom prst="roundRect">
              <a:avLst>
                <a:gd name="adj" fmla="val 16667"/>
              </a:avLst>
            </a:prstGeom>
            <a:solidFill>
              <a:srgbClr val="0068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КРЕДИТ-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20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anose="020B0604020202020204" pitchFamily="34" charset="0"/>
                </a:rPr>
                <a:t>НЫЕ</a:t>
              </a:r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2895600" y="2576513"/>
            <a:ext cx="1524000" cy="776287"/>
          </a:xfrm>
          <a:prstGeom prst="round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405688" y="3795713"/>
            <a:ext cx="1524000" cy="77628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8200" y="2590800"/>
            <a:ext cx="1524000" cy="77628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3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3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28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3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83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83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500"/>
                                        <p:tgtEl>
                                          <p:spTgt spid="283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3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3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500"/>
                                        <p:tgtEl>
                                          <p:spTgt spid="283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3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3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500"/>
                                        <p:tgtEl>
                                          <p:spTgt spid="28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3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3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500"/>
                                        <p:tgtEl>
                                          <p:spTgt spid="28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3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3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500"/>
                                        <p:tgtEl>
                                          <p:spTgt spid="28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3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3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283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00"/>
                            </p:stCondLst>
                            <p:childTnLst>
                              <p:par>
                                <p:cTn id="6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3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83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500"/>
                                        <p:tgtEl>
                                          <p:spTgt spid="283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3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3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283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91" grpId="0" animBg="1"/>
      <p:bldP spid="283699" grpId="0" animBg="1"/>
      <p:bldP spid="283700" grpId="0" animBg="1"/>
      <p:bldP spid="283701" grpId="0" animBg="1"/>
      <p:bldP spid="283703" grpId="0" animBg="1"/>
      <p:bldP spid="283704" grpId="0" animBg="1"/>
      <p:bldP spid="283705" grpId="0" animBg="1"/>
      <p:bldP spid="283706" grpId="0" animBg="1"/>
      <p:bldP spid="283708" grpId="0" animBg="1"/>
      <p:bldP spid="283721" grpId="0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8600" y="914400"/>
            <a:ext cx="8610600" cy="5791200"/>
            <a:chOff x="144" y="576"/>
            <a:chExt cx="5424" cy="3648"/>
          </a:xfrm>
        </p:grpSpPr>
        <p:sp>
          <p:nvSpPr>
            <p:cNvPr id="29706" name="Line 3"/>
            <p:cNvSpPr>
              <a:spLocks noChangeShapeType="1"/>
            </p:cNvSpPr>
            <p:nvPr/>
          </p:nvSpPr>
          <p:spPr bwMode="auto">
            <a:xfrm>
              <a:off x="144" y="576"/>
              <a:ext cx="54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7" name="Line 4"/>
            <p:cNvSpPr>
              <a:spLocks noChangeShapeType="1"/>
            </p:cNvSpPr>
            <p:nvPr/>
          </p:nvSpPr>
          <p:spPr bwMode="auto">
            <a:xfrm>
              <a:off x="144" y="960"/>
              <a:ext cx="54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8" name="Line 5"/>
            <p:cNvSpPr>
              <a:spLocks noChangeShapeType="1"/>
            </p:cNvSpPr>
            <p:nvPr/>
          </p:nvSpPr>
          <p:spPr bwMode="auto">
            <a:xfrm>
              <a:off x="144" y="576"/>
              <a:ext cx="0" cy="36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09" name="Line 7"/>
            <p:cNvSpPr>
              <a:spLocks noChangeShapeType="1"/>
            </p:cNvSpPr>
            <p:nvPr/>
          </p:nvSpPr>
          <p:spPr bwMode="auto">
            <a:xfrm>
              <a:off x="3552" y="576"/>
              <a:ext cx="0" cy="29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0" name="Line 8"/>
            <p:cNvSpPr>
              <a:spLocks noChangeShapeType="1"/>
            </p:cNvSpPr>
            <p:nvPr/>
          </p:nvSpPr>
          <p:spPr bwMode="auto">
            <a:xfrm>
              <a:off x="5568" y="576"/>
              <a:ext cx="0" cy="36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089" name="Text Box 9"/>
            <p:cNvSpPr txBox="1">
              <a:spLocks noChangeArrowheads="1"/>
            </p:cNvSpPr>
            <p:nvPr/>
          </p:nvSpPr>
          <p:spPr bwMode="auto">
            <a:xfrm>
              <a:off x="192" y="624"/>
              <a:ext cx="3312" cy="28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                    </a:t>
              </a: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ПРИМЕРЫ</a:t>
              </a:r>
            </a:p>
          </p:txBody>
        </p:sp>
        <p:sp>
          <p:nvSpPr>
            <p:cNvPr id="302091" name="Text Box 11"/>
            <p:cNvSpPr txBox="1">
              <a:spLocks noChangeArrowheads="1"/>
            </p:cNvSpPr>
            <p:nvPr/>
          </p:nvSpPr>
          <p:spPr bwMode="auto">
            <a:xfrm>
              <a:off x="3600" y="624"/>
              <a:ext cx="1920" cy="288"/>
            </a:xfrm>
            <a:prstGeom prst="rect">
              <a:avLst/>
            </a:prstGeom>
            <a:solidFill>
              <a:srgbClr val="000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ФУНКЦИИ ДЕНЕГ</a:t>
              </a:r>
            </a:p>
          </p:txBody>
        </p:sp>
        <p:sp>
          <p:nvSpPr>
            <p:cNvPr id="302092" name="Text Box 12"/>
            <p:cNvSpPr txBox="1">
              <a:spLocks noChangeArrowheads="1"/>
            </p:cNvSpPr>
            <p:nvPr/>
          </p:nvSpPr>
          <p:spPr bwMode="auto">
            <a:xfrm>
              <a:off x="192" y="1008"/>
              <a:ext cx="3360" cy="288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МАМА ЗАПЛАТИЛА ЗА КВАРТИРУ</a:t>
              </a:r>
            </a:p>
          </p:txBody>
        </p:sp>
        <p:sp>
          <p:nvSpPr>
            <p:cNvPr id="29714" name="Line 15"/>
            <p:cNvSpPr>
              <a:spLocks noChangeShapeType="1"/>
            </p:cNvSpPr>
            <p:nvPr/>
          </p:nvSpPr>
          <p:spPr bwMode="auto">
            <a:xfrm>
              <a:off x="144" y="1344"/>
              <a:ext cx="54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5" name="Line 16"/>
            <p:cNvSpPr>
              <a:spLocks noChangeShapeType="1"/>
            </p:cNvSpPr>
            <p:nvPr/>
          </p:nvSpPr>
          <p:spPr bwMode="auto">
            <a:xfrm>
              <a:off x="144" y="1728"/>
              <a:ext cx="54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6" name="Line 17"/>
            <p:cNvSpPr>
              <a:spLocks noChangeShapeType="1"/>
            </p:cNvSpPr>
            <p:nvPr/>
          </p:nvSpPr>
          <p:spPr bwMode="auto">
            <a:xfrm>
              <a:off x="144" y="2112"/>
              <a:ext cx="54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17" name="Line 18"/>
            <p:cNvSpPr>
              <a:spLocks noChangeShapeType="1"/>
            </p:cNvSpPr>
            <p:nvPr/>
          </p:nvSpPr>
          <p:spPr bwMode="auto">
            <a:xfrm>
              <a:off x="144" y="4176"/>
              <a:ext cx="5424" cy="4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099" name="Text Box 19"/>
            <p:cNvSpPr txBox="1">
              <a:spLocks noChangeArrowheads="1"/>
            </p:cNvSpPr>
            <p:nvPr/>
          </p:nvSpPr>
          <p:spPr bwMode="auto">
            <a:xfrm>
              <a:off x="144" y="1392"/>
              <a:ext cx="3360" cy="288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ДРУГ КУПИЛ ФУТБОЛЬНЫЙ МЯЧ</a:t>
              </a:r>
            </a:p>
          </p:txBody>
        </p:sp>
        <p:sp>
          <p:nvSpPr>
            <p:cNvPr id="29719" name="Text Box 22"/>
            <p:cNvSpPr txBox="1">
              <a:spLocks noChangeArrowheads="1"/>
            </p:cNvSpPr>
            <p:nvPr/>
          </p:nvSpPr>
          <p:spPr bwMode="auto">
            <a:xfrm>
              <a:off x="230" y="2663"/>
              <a:ext cx="1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ru-RU"/>
            </a:p>
          </p:txBody>
        </p:sp>
        <p:sp>
          <p:nvSpPr>
            <p:cNvPr id="302103" name="Text Box 23"/>
            <p:cNvSpPr txBox="1">
              <a:spLocks noChangeArrowheads="1"/>
            </p:cNvSpPr>
            <p:nvPr/>
          </p:nvSpPr>
          <p:spPr bwMode="auto">
            <a:xfrm>
              <a:off x="192" y="1776"/>
              <a:ext cx="3312" cy="288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ТЕТРАДЬ СТОИТ 18 руб.</a:t>
              </a:r>
            </a:p>
          </p:txBody>
        </p:sp>
        <p:sp>
          <p:nvSpPr>
            <p:cNvPr id="302106" name="Text Box 26"/>
            <p:cNvSpPr txBox="1">
              <a:spLocks noChangeArrowheads="1"/>
            </p:cNvSpPr>
            <p:nvPr/>
          </p:nvSpPr>
          <p:spPr bwMode="auto">
            <a:xfrm>
              <a:off x="192" y="2160"/>
              <a:ext cx="3312" cy="288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ПЕНСИОНЕР КУПИЛ ФРУКТЫ</a:t>
              </a:r>
            </a:p>
          </p:txBody>
        </p:sp>
        <p:sp>
          <p:nvSpPr>
            <p:cNvPr id="29722" name="Line 40"/>
            <p:cNvSpPr>
              <a:spLocks noChangeShapeType="1"/>
            </p:cNvSpPr>
            <p:nvPr/>
          </p:nvSpPr>
          <p:spPr bwMode="auto">
            <a:xfrm>
              <a:off x="144" y="2496"/>
              <a:ext cx="54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9723" name="Line 41"/>
            <p:cNvSpPr>
              <a:spLocks noChangeShapeType="1"/>
            </p:cNvSpPr>
            <p:nvPr/>
          </p:nvSpPr>
          <p:spPr bwMode="auto">
            <a:xfrm>
              <a:off x="144" y="3120"/>
              <a:ext cx="54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123" name="Text Box 43"/>
            <p:cNvSpPr txBox="1">
              <a:spLocks noChangeArrowheads="1"/>
            </p:cNvSpPr>
            <p:nvPr/>
          </p:nvSpPr>
          <p:spPr bwMode="auto">
            <a:xfrm>
              <a:off x="192" y="3168"/>
              <a:ext cx="3312" cy="288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ТОВАР ОПЛАТИЛИ ВЕКСЕЛЕМ</a:t>
              </a:r>
            </a:p>
          </p:txBody>
        </p:sp>
        <p:sp>
          <p:nvSpPr>
            <p:cNvPr id="302124" name="Text Box 44"/>
            <p:cNvSpPr txBox="1">
              <a:spLocks noChangeArrowheads="1"/>
            </p:cNvSpPr>
            <p:nvPr/>
          </p:nvSpPr>
          <p:spPr bwMode="auto">
            <a:xfrm>
              <a:off x="192" y="2544"/>
              <a:ext cx="3312" cy="518"/>
            </a:xfrm>
            <a:prstGeom prst="rect">
              <a:avLst/>
            </a:prstGeom>
            <a:solidFill>
              <a:srgbClr val="00808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СЕМЬЯ КОПИТ ДЕНЬГИ</a:t>
              </a:r>
            </a:p>
            <a:p>
              <a:pPr>
                <a:defRPr/>
              </a:pPr>
              <a:r>
                <a:rPr lang="ru-RU" sz="2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НА МАШИНУ</a:t>
              </a:r>
            </a:p>
          </p:txBody>
        </p:sp>
        <p:sp>
          <p:nvSpPr>
            <p:cNvPr id="29726" name="Line 51"/>
            <p:cNvSpPr>
              <a:spLocks noChangeShapeType="1"/>
            </p:cNvSpPr>
            <p:nvPr/>
          </p:nvSpPr>
          <p:spPr bwMode="auto">
            <a:xfrm>
              <a:off x="144" y="3504"/>
              <a:ext cx="54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302133" name="Text Box 53"/>
            <p:cNvSpPr txBox="1">
              <a:spLocks noChangeArrowheads="1"/>
            </p:cNvSpPr>
            <p:nvPr/>
          </p:nvSpPr>
          <p:spPr bwMode="auto">
            <a:xfrm>
              <a:off x="192" y="3648"/>
              <a:ext cx="1248" cy="47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МЕРА </a:t>
              </a:r>
            </a:p>
            <a:p>
              <a:pPr>
                <a:defRPr/>
              </a:pPr>
              <a:r>
                <a:rPr lang="ru-RU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СТОИМОСТИ</a:t>
              </a:r>
            </a:p>
          </p:txBody>
        </p:sp>
        <p:sp>
          <p:nvSpPr>
            <p:cNvPr id="302134" name="Text Box 54"/>
            <p:cNvSpPr txBox="1">
              <a:spLocks noChangeArrowheads="1"/>
            </p:cNvSpPr>
            <p:nvPr/>
          </p:nvSpPr>
          <p:spPr bwMode="auto">
            <a:xfrm>
              <a:off x="1584" y="3648"/>
              <a:ext cx="1248" cy="446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СРЕДСТВО</a:t>
              </a:r>
            </a:p>
            <a:p>
              <a:pPr>
                <a:defRPr/>
              </a:pPr>
              <a:r>
                <a:rPr lang="ru-RU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ru-RU" sz="2000" b="1" cap="all" dirty="0" smtClean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обращения</a:t>
              </a:r>
              <a:endParaRPr lang="ru-RU" sz="2000" b="1" cap="all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302135" name="Text Box 55"/>
            <p:cNvSpPr txBox="1">
              <a:spLocks noChangeArrowheads="1"/>
            </p:cNvSpPr>
            <p:nvPr/>
          </p:nvSpPr>
          <p:spPr bwMode="auto">
            <a:xfrm>
              <a:off x="2928" y="3648"/>
              <a:ext cx="1056" cy="47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СРЕДСТВО</a:t>
              </a:r>
            </a:p>
            <a:p>
              <a:pPr>
                <a:defRPr/>
              </a:pPr>
              <a:r>
                <a:rPr lang="ru-RU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ПЛАТЕЖА</a:t>
              </a:r>
            </a:p>
          </p:txBody>
        </p:sp>
        <p:sp>
          <p:nvSpPr>
            <p:cNvPr id="302136" name="Text Box 56"/>
            <p:cNvSpPr txBox="1">
              <a:spLocks noChangeArrowheads="1"/>
            </p:cNvSpPr>
            <p:nvPr/>
          </p:nvSpPr>
          <p:spPr bwMode="auto">
            <a:xfrm>
              <a:off x="4128" y="3648"/>
              <a:ext cx="1392" cy="47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ru-RU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СРЕДСТВО</a:t>
              </a:r>
            </a:p>
            <a:p>
              <a:pPr>
                <a:defRPr/>
              </a:pPr>
              <a:r>
                <a:rPr lang="ru-RU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СБЕРЕЖЕНИЯ</a:t>
              </a:r>
            </a:p>
          </p:txBody>
        </p:sp>
      </p:grpSp>
      <p:sp>
        <p:nvSpPr>
          <p:cNvPr id="302113" name="Text Box 33"/>
          <p:cNvSpPr txBox="1">
            <a:spLocks noChangeArrowheads="1"/>
          </p:cNvSpPr>
          <p:nvPr/>
        </p:nvSpPr>
        <p:spPr bwMode="auto">
          <a:xfrm>
            <a:off x="304800" y="304800"/>
            <a:ext cx="8534400" cy="466725"/>
          </a:xfrm>
          <a:prstGeom prst="rect">
            <a:avLst/>
          </a:prstGeom>
          <a:gradFill rotWithShape="1">
            <a:gsLst>
              <a:gs pos="0">
                <a:srgbClr val="FFCC99"/>
              </a:gs>
              <a:gs pos="50000">
                <a:srgbClr val="FFCC99">
                  <a:gamma/>
                  <a:tint val="0"/>
                  <a:invGamma/>
                </a:srgbClr>
              </a:gs>
              <a:gs pos="100000">
                <a:srgbClr val="FFCC99"/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ObliqueTopRight"/>
            <a:lightRig rig="legacyFlat1" dir="t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</a:sp3d>
        </p:spPr>
        <p:txBody>
          <a:bodyPr>
            <a:spAutoFit/>
            <a:flatTx/>
          </a:bodyPr>
          <a:lstStyle/>
          <a:p>
            <a:pPr>
              <a:defRPr/>
            </a:pPr>
            <a:r>
              <a:rPr 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</a:t>
            </a: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КАКИМ ФУНКЦИЯМ ДЕНЕГ СООТВЕТСТВУЮТ ПРИМЕРЫ?</a:t>
            </a:r>
          </a:p>
        </p:txBody>
      </p:sp>
      <p:sp>
        <p:nvSpPr>
          <p:cNvPr id="302107" name="Text Box 27"/>
          <p:cNvSpPr txBox="1">
            <a:spLocks noChangeArrowheads="1"/>
          </p:cNvSpPr>
          <p:nvPr/>
        </p:nvSpPr>
        <p:spPr bwMode="auto">
          <a:xfrm>
            <a:off x="5715000" y="1600200"/>
            <a:ext cx="3048000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СРЕДСТВО ПЛАТЕЖА</a:t>
            </a:r>
          </a:p>
        </p:txBody>
      </p:sp>
      <p:sp>
        <p:nvSpPr>
          <p:cNvPr id="302105" name="Text Box 25"/>
          <p:cNvSpPr txBox="1">
            <a:spLocks noChangeArrowheads="1"/>
          </p:cNvSpPr>
          <p:nvPr/>
        </p:nvSpPr>
        <p:spPr bwMode="auto">
          <a:xfrm>
            <a:off x="5715000" y="2209800"/>
            <a:ext cx="3048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СРЕДСТВО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ОБРАЩЕНИЯ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2094" name="Text Box 14"/>
          <p:cNvSpPr txBox="1">
            <a:spLocks noChangeArrowheads="1"/>
          </p:cNvSpPr>
          <p:nvPr/>
        </p:nvSpPr>
        <p:spPr bwMode="auto">
          <a:xfrm>
            <a:off x="5715000" y="2819400"/>
            <a:ext cx="3048000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МЕРА СТОИМОСТИ</a:t>
            </a:r>
          </a:p>
        </p:txBody>
      </p:sp>
      <p:sp>
        <p:nvSpPr>
          <p:cNvPr id="302126" name="Text Box 46"/>
          <p:cNvSpPr txBox="1">
            <a:spLocks noChangeArrowheads="1"/>
          </p:cNvSpPr>
          <p:nvPr/>
        </p:nvSpPr>
        <p:spPr bwMode="auto">
          <a:xfrm>
            <a:off x="5715000" y="3429000"/>
            <a:ext cx="3048000" cy="400110"/>
          </a:xfrm>
          <a:prstGeom prst="rect">
            <a:avLst/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СРЕДСТВО </a:t>
            </a: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ОБРАЩЕНИЯ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2104" name="Text Box 24"/>
          <p:cNvSpPr txBox="1">
            <a:spLocks noChangeArrowheads="1"/>
          </p:cNvSpPr>
          <p:nvPr/>
        </p:nvSpPr>
        <p:spPr bwMode="auto">
          <a:xfrm>
            <a:off x="5715000" y="4038600"/>
            <a:ext cx="3048000" cy="707886"/>
          </a:xfrm>
          <a:prstGeom prst="rect">
            <a:avLst/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СРЕДСТВО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СБЕРЕЖЕНИЯ</a:t>
            </a:r>
            <a:endParaRPr lang="ru-RU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2129" name="Text Box 49"/>
          <p:cNvSpPr txBox="1">
            <a:spLocks noChangeArrowheads="1"/>
          </p:cNvSpPr>
          <p:nvPr/>
        </p:nvSpPr>
        <p:spPr bwMode="auto">
          <a:xfrm>
            <a:off x="5715000" y="5029200"/>
            <a:ext cx="3048000" cy="434975"/>
          </a:xfrm>
          <a:prstGeom prst="rect">
            <a:avLst/>
          </a:prstGeom>
          <a:solidFill>
            <a:schemeClr val="bg1"/>
          </a:solidFill>
          <a:ln w="381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СРЕДСТВО ПЛАТЕЖА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302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2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2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2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0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2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2113" grpId="0" animBg="1"/>
      <p:bldP spid="302107" grpId="0" animBg="1"/>
      <p:bldP spid="302105" grpId="0" animBg="1"/>
      <p:bldP spid="302094" grpId="0" animBg="1"/>
      <p:bldP spid="302126" grpId="0" animBg="1"/>
      <p:bldP spid="302104" grpId="0" animBg="1"/>
      <p:bldP spid="3021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224" y="2514600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92607" y="1226634"/>
            <a:ext cx="858376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Назовите и проиллюстрируйте примерами любые три преимущества использования потребителями безналичных денег.</a:t>
            </a:r>
          </a:p>
          <a:p>
            <a:endParaRPr lang="ru-RU" sz="2000" dirty="0" smtClean="0"/>
          </a:p>
          <a:p>
            <a:r>
              <a:rPr lang="ru-RU" sz="2000" dirty="0" smtClean="0"/>
              <a:t>1) потребителю нет необходимости носить при себе крупные суммы банкнот (например, для приобретения дорогой бытовой техники или автомобиля могло бы понадобиться несколько пачек по 100 купюр самого крупного номинала);</a:t>
            </a:r>
          </a:p>
          <a:p>
            <a:r>
              <a:rPr lang="ru-RU" sz="2000" dirty="0" smtClean="0"/>
              <a:t>2) безналичные деньги используются для расчётов в Интернете (например, гражданка приобрела новый компьютер в </a:t>
            </a:r>
            <a:r>
              <a:rPr lang="ru-RU" sz="2000" dirty="0" err="1" smtClean="0"/>
              <a:t>интернет-магазине</a:t>
            </a:r>
            <a:r>
              <a:rPr lang="ru-RU" sz="2000" dirty="0" smtClean="0"/>
              <a:t> с использованием электронных денег);</a:t>
            </a:r>
          </a:p>
          <a:p>
            <a:r>
              <a:rPr lang="ru-RU" sz="2000" dirty="0" smtClean="0"/>
              <a:t>3) потребители могут пользоваться банковскими услугами автоматических платежей за услуги ЖКХ, мобильной связи и Интернета и т.п. (например, пенсионерка сделала распоряжение об автоматическом списании с её пенсионного счёта первого числа каждого месяца платы за коммунальные услуги).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6050" y="267629"/>
            <a:ext cx="8263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Закрепление изученного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224" y="2514600"/>
            <a:ext cx="78821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</a:t>
            </a: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45688" y="0"/>
            <a:ext cx="84860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Решение проблемы урока </a:t>
            </a:r>
          </a:p>
          <a:p>
            <a:pPr algn="ctr"/>
            <a:r>
              <a:rPr lang="ru-RU" sz="3600" b="1" dirty="0" smtClean="0"/>
              <a:t>«Деньги – это добро или зло?»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538" y="1237785"/>
            <a:ext cx="8463774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Подумайте, какие из перечисленных потребностей людей можно удовлетворить только за деньги, а какие – нет.</a:t>
            </a:r>
          </a:p>
          <a:p>
            <a:r>
              <a:rPr lang="ru-RU" sz="2400" dirty="0" smtClean="0"/>
              <a:t>- познание окружающего мира</a:t>
            </a:r>
          </a:p>
          <a:p>
            <a:r>
              <a:rPr lang="ru-RU" sz="2400" dirty="0" smtClean="0"/>
              <a:t>- пища</a:t>
            </a:r>
          </a:p>
          <a:p>
            <a:r>
              <a:rPr lang="ru-RU" sz="2400" dirty="0" smtClean="0"/>
              <a:t>- влияние на других людей</a:t>
            </a:r>
          </a:p>
          <a:p>
            <a:r>
              <a:rPr lang="ru-RU" sz="2400" dirty="0" smtClean="0"/>
              <a:t>- модные вещи</a:t>
            </a:r>
          </a:p>
          <a:p>
            <a:r>
              <a:rPr lang="ru-RU" sz="2400" dirty="0" smtClean="0"/>
              <a:t>- любовь</a:t>
            </a:r>
          </a:p>
          <a:p>
            <a:r>
              <a:rPr lang="ru-RU" sz="2400" dirty="0" smtClean="0"/>
              <a:t>-самоуважение</a:t>
            </a:r>
          </a:p>
          <a:p>
            <a:r>
              <a:rPr lang="ru-RU" sz="2400" dirty="0" smtClean="0"/>
              <a:t>- уважение близких</a:t>
            </a:r>
          </a:p>
          <a:p>
            <a:r>
              <a:rPr lang="ru-RU" sz="2400" dirty="0" smtClean="0"/>
              <a:t>- дружба</a:t>
            </a:r>
          </a:p>
          <a:p>
            <a:r>
              <a:rPr lang="ru-RU" sz="2400" dirty="0" smtClean="0"/>
              <a:t>- образование</a:t>
            </a:r>
          </a:p>
          <a:p>
            <a:r>
              <a:rPr lang="ru-RU" sz="2400" dirty="0" smtClean="0"/>
              <a:t>- развлечения</a:t>
            </a:r>
          </a:p>
          <a:p>
            <a:r>
              <a:rPr lang="ru-RU" sz="2400" dirty="0" smtClean="0"/>
              <a:t>- общение с природой</a:t>
            </a:r>
          </a:p>
          <a:p>
            <a:r>
              <a:rPr lang="ru-RU" sz="2400" dirty="0" smtClean="0"/>
              <a:t>- общение с людьми</a:t>
            </a:r>
          </a:p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385" y="1505415"/>
            <a:ext cx="8463776" cy="515186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925551" y="2832408"/>
            <a:ext cx="744901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Деньги – это инструмент, средство достижения цели, </a:t>
            </a:r>
          </a:p>
          <a:p>
            <a:pPr algn="ctr"/>
            <a:r>
              <a:rPr lang="ru-RU" sz="4400" b="1" dirty="0" smtClean="0"/>
              <a:t>НО НЕ САМОЦЕЛЬ!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03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64903" y="1483112"/>
            <a:ext cx="930890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На выбор:</a:t>
            </a:r>
          </a:p>
          <a:p>
            <a:pPr marL="742950" indent="-742950">
              <a:buAutoNum type="arabicPeriod"/>
            </a:pPr>
            <a:r>
              <a:rPr lang="ru-RU" sz="3600" b="1" dirty="0" smtClean="0"/>
              <a:t>Нарисовать </a:t>
            </a:r>
            <a:r>
              <a:rPr lang="ru-RU" sz="3600" b="1" dirty="0" smtClean="0"/>
              <a:t>свой вариант купюры</a:t>
            </a:r>
            <a:endParaRPr lang="ru-RU" sz="3600" b="1" dirty="0" smtClean="0"/>
          </a:p>
          <a:p>
            <a:pPr marL="742950" indent="-742950">
              <a:buAutoNum type="arabicPeriod"/>
            </a:pPr>
            <a:r>
              <a:rPr lang="ru-RU" sz="3600" b="1" dirty="0" smtClean="0"/>
              <a:t>Написать сочинение</a:t>
            </a:r>
          </a:p>
          <a:p>
            <a:pPr marL="742950" indent="-742950"/>
            <a:r>
              <a:rPr lang="ru-RU" sz="3600" b="1" dirty="0" smtClean="0"/>
              <a:t>«Не имей 100 рублей, а имей 100 друзей» (народная мудрость) </a:t>
            </a:r>
          </a:p>
          <a:p>
            <a:pPr marL="742950" indent="-742950"/>
            <a:r>
              <a:rPr lang="ru-RU" sz="3600" b="1" dirty="0" smtClean="0"/>
              <a:t>или</a:t>
            </a:r>
          </a:p>
          <a:p>
            <a:r>
              <a:rPr lang="ru-RU" sz="3600" b="1" dirty="0" smtClean="0"/>
              <a:t>«Есть вещи важнее денег, но без денег эти вещи не купишь» (П. Мериме</a:t>
            </a:r>
            <a:r>
              <a:rPr lang="ru-RU" sz="3600" b="1" dirty="0" smtClean="0"/>
              <a:t>)</a:t>
            </a:r>
          </a:p>
          <a:p>
            <a:r>
              <a:rPr lang="ru-RU" sz="3600" b="1" dirty="0" smtClean="0"/>
              <a:t>3. Подготовить сообщение «Особенности обращения </a:t>
            </a:r>
            <a:r>
              <a:rPr lang="ru-RU" sz="3600" b="1" dirty="0" err="1" smtClean="0"/>
              <a:t>криптовалют</a:t>
            </a:r>
            <a:r>
              <a:rPr lang="ru-RU" sz="3600" b="1" dirty="0" smtClean="0"/>
              <a:t>»</a:t>
            </a:r>
            <a:endParaRPr lang="ru-RU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97512" y="312235"/>
            <a:ext cx="4404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Домашнее</a:t>
            </a:r>
            <a:r>
              <a:rPr lang="ru-RU" sz="2000" dirty="0" smtClean="0"/>
              <a:t> </a:t>
            </a:r>
            <a:r>
              <a:rPr lang="ru-RU" sz="3600" b="1" dirty="0" smtClean="0"/>
              <a:t>задание</a:t>
            </a:r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224" y="2514600"/>
            <a:ext cx="78821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</a:t>
            </a: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040673" y="200721"/>
            <a:ext cx="49511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Рефлексия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6839" y="1382750"/>
            <a:ext cx="8474927" cy="1616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4274" y="3152076"/>
            <a:ext cx="8400585" cy="16317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49405" y="4932555"/>
            <a:ext cx="8359697" cy="161321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i="1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1805" y="5542156"/>
            <a:ext cx="76720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Свою работу на уроке я оцениваю на…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922" y="1873405"/>
            <a:ext cx="6556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Своей работой на уроке я…</a:t>
            </a:r>
            <a:endParaRPr lang="ru-RU" sz="32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802888" y="3679902"/>
            <a:ext cx="66349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/>
              <a:t>Сегодня на уроке я узнал, что…</a:t>
            </a:r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456" y="283464"/>
            <a:ext cx="87572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Доклады</a:t>
            </a:r>
          </a:p>
          <a:p>
            <a:pPr algn="ctr"/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9224" y="2514600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9932" y="2040674"/>
            <a:ext cx="83745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3600" b="1" dirty="0" smtClean="0"/>
              <a:t>История возникновения денег </a:t>
            </a:r>
          </a:p>
          <a:p>
            <a:pPr marL="514350" indent="-514350"/>
            <a:r>
              <a:rPr lang="ru-RU" sz="3600" b="1" dirty="0" smtClean="0"/>
              <a:t>(Иванова И.И.)</a:t>
            </a:r>
          </a:p>
          <a:p>
            <a:r>
              <a:rPr lang="ru-RU" sz="3600" b="1" dirty="0" smtClean="0"/>
              <a:t>2. Современные  средства защиты банкнот от подделки</a:t>
            </a:r>
          </a:p>
          <a:p>
            <a:r>
              <a:rPr lang="ru-RU" sz="3600" b="1" dirty="0" smtClean="0"/>
              <a:t>(Петров П.П.)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224" y="2514600"/>
            <a:ext cx="7882128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 </a:t>
            </a:r>
          </a:p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Рисунок 10" descr="Лестниц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224" y="2514600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молодцы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2327" y="3947533"/>
            <a:ext cx="2423643" cy="20413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6928" y="2676294"/>
            <a:ext cx="59101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/>
              <a:t>Спасибо</a:t>
            </a:r>
            <a:r>
              <a:rPr lang="ru-RU" sz="3200" dirty="0" smtClean="0"/>
              <a:t> </a:t>
            </a:r>
            <a:r>
              <a:rPr lang="ru-RU" sz="6000" b="1" dirty="0" smtClean="0"/>
              <a:t>за урок!</a:t>
            </a:r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850" fill="hold">
                                          <p:stCondLst>
                                            <p:cond delay="1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1" dur="3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2" dur="900" fill="hold">
                                          <p:stCondLst>
                                            <p:cond delay="2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456" y="283464"/>
            <a:ext cx="87690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/>
              <a:t>Разминка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9224" y="2514600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34176" y="1338145"/>
            <a:ext cx="8608741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800" b="1" dirty="0" smtClean="0"/>
              <a:t>На раскопках в Херсонесе, где до нашей эры находилось большое греческое поселение, археологи нашли клад с монетами. На одной из них был отчеканен профиль царя Креза и написано: “X век до нашей эры”. Могло ли быть такое?</a:t>
            </a:r>
          </a:p>
          <a:p>
            <a:pPr marL="457200" indent="-457200">
              <a:buAutoNum type="arabicPeriod"/>
            </a:pPr>
            <a:endParaRPr lang="ru-RU" sz="2800" b="1" dirty="0" smtClean="0"/>
          </a:p>
          <a:p>
            <a:pPr marL="457200" indent="-457200">
              <a:buAutoNum type="arabicPeriod"/>
            </a:pPr>
            <a:r>
              <a:rPr lang="ru-RU" sz="2800" b="1" dirty="0" smtClean="0"/>
              <a:t>Зачем на русских монетах, имеющих номинал 3, 5 копеек, выдавливались три, пять точек?</a:t>
            </a:r>
          </a:p>
          <a:p>
            <a:pPr marL="457200" indent="-457200">
              <a:buAutoNum type="arabicPeriod"/>
            </a:pPr>
            <a:endParaRPr lang="ru-RU" sz="2800" b="1" dirty="0" smtClean="0"/>
          </a:p>
          <a:p>
            <a:pPr marL="457200" indent="-457200">
              <a:buAutoNum type="arabicPeriod"/>
            </a:pPr>
            <a:r>
              <a:rPr lang="ru-RU" sz="2800" b="1" dirty="0" smtClean="0"/>
              <a:t>Как появилось  в Древней Руси название денежной единицы “куна”.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19456" y="283464"/>
            <a:ext cx="8769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/>
              <a:t>Разминка «Знатоки народной мудрости»</a:t>
            </a:r>
            <a:endParaRPr lang="ru-RU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9224" y="2514600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mat_6811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0477" y="3212694"/>
            <a:ext cx="5793523" cy="38237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235" y="1739590"/>
            <a:ext cx="8296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Вспомните пословицы и поговорки о деньгах </a:t>
            </a:r>
            <a:endParaRPr lang="ru-RU" sz="2800" b="1" dirty="0"/>
          </a:p>
        </p:txBody>
      </p:sp>
      <p:pic>
        <p:nvPicPr>
          <p:cNvPr id="8" name="Рисунок 7" descr="погорворки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174487"/>
            <a:ext cx="3890697" cy="2319454"/>
          </a:xfrm>
          <a:prstGeom prst="rect">
            <a:avLst/>
          </a:prstGeom>
        </p:spPr>
      </p:pic>
      <p:pic>
        <p:nvPicPr>
          <p:cNvPr id="9" name="Рисунок 8" descr="договор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536" y="4536223"/>
            <a:ext cx="2932771" cy="232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12234" y="0"/>
            <a:ext cx="883176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Валюта РФ – соотнесите столбики</a:t>
            </a:r>
            <a:endParaRPr lang="ru-RU" sz="4400" dirty="0" smtClean="0">
              <a:solidFill>
                <a:srgbClr val="0070C0"/>
              </a:solidFill>
            </a:endParaRP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9224" y="2514600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144576"/>
              </p:ext>
            </p:extLst>
          </p:nvPr>
        </p:nvGraphicFramePr>
        <p:xfrm>
          <a:off x="0" y="1237786"/>
          <a:ext cx="9143999" cy="473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28266"/>
                <a:gridCol w="4215733"/>
              </a:tblGrid>
              <a:tr h="751221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1. 1000 рублей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А. Хабаровск</a:t>
                      </a:r>
                      <a:endParaRPr lang="ru-RU" sz="3600" dirty="0"/>
                    </a:p>
                  </a:txBody>
                  <a:tcPr marT="60960" marB="60960"/>
                </a:tc>
              </a:tr>
              <a:tr h="751221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2. 5000 рублей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Б. Ярославль</a:t>
                      </a:r>
                      <a:endParaRPr lang="ru-RU" sz="3600" dirty="0"/>
                    </a:p>
                  </a:txBody>
                  <a:tcPr marT="60960" marB="60960"/>
                </a:tc>
              </a:tr>
              <a:tr h="861616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3. 100 рублей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В. Санкт-Петербург</a:t>
                      </a:r>
                      <a:endParaRPr lang="ru-RU" sz="3600" dirty="0"/>
                    </a:p>
                  </a:txBody>
                  <a:tcPr marT="60960" marB="60960"/>
                </a:tc>
              </a:tr>
              <a:tr h="751221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4. 500 рублей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Г. Москва</a:t>
                      </a:r>
                      <a:endParaRPr lang="ru-RU" sz="3600" dirty="0"/>
                    </a:p>
                  </a:txBody>
                  <a:tcPr marT="60960" marB="60960"/>
                </a:tc>
              </a:tr>
              <a:tr h="751221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5. 200 рублей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Д. Севастополь</a:t>
                      </a:r>
                      <a:endParaRPr lang="ru-RU" sz="3600" dirty="0"/>
                    </a:p>
                  </a:txBody>
                  <a:tcPr marT="60960" marB="60960"/>
                </a:tc>
              </a:tr>
              <a:tr h="872768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6. 50 рублей</a:t>
                      </a:r>
                      <a:endParaRPr lang="ru-RU" sz="3600" dirty="0"/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Е. Архангельск</a:t>
                      </a:r>
                      <a:endParaRPr lang="ru-RU" sz="3600" dirty="0"/>
                    </a:p>
                  </a:txBody>
                  <a:tcPr marT="60960" marB="60960"/>
                </a:tc>
              </a:tr>
            </a:tbl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39" y="1213933"/>
            <a:ext cx="1442302" cy="7526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332" y="1978076"/>
            <a:ext cx="1449658" cy="8512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75" y="2756280"/>
            <a:ext cx="1423629" cy="811139"/>
          </a:xfrm>
          <a:prstGeom prst="rect">
            <a:avLst/>
          </a:prstGeom>
        </p:spPr>
      </p:pic>
      <p:pic>
        <p:nvPicPr>
          <p:cNvPr id="10" name="Рисунок 9" descr="5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68029" y="3609279"/>
            <a:ext cx="1460810" cy="833571"/>
          </a:xfrm>
          <a:prstGeom prst="rect">
            <a:avLst/>
          </a:prstGeom>
        </p:spPr>
      </p:pic>
      <p:pic>
        <p:nvPicPr>
          <p:cNvPr id="11" name="Рисунок 10" descr="2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62920" y="4352694"/>
            <a:ext cx="1443617" cy="824924"/>
          </a:xfrm>
          <a:prstGeom prst="rect">
            <a:avLst/>
          </a:prstGeom>
        </p:spPr>
      </p:pic>
      <p:pic>
        <p:nvPicPr>
          <p:cNvPr id="12" name="Рисунок 11" descr="5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90331" y="5166175"/>
            <a:ext cx="1427357" cy="82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224" y="2514601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1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6928" y="1783078"/>
            <a:ext cx="8028432" cy="4684337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33472" y="0"/>
            <a:ext cx="3474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Валюта РФ</a:t>
            </a:r>
            <a:endParaRPr lang="ru-RU" sz="4000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224" y="2514601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33472" y="0"/>
            <a:ext cx="3474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Валюта РФ</a:t>
            </a:r>
            <a:endParaRPr lang="ru-RU" sz="4000" dirty="0" smtClean="0">
              <a:solidFill>
                <a:srgbClr val="0070C0"/>
              </a:solidFill>
            </a:endParaRPr>
          </a:p>
        </p:txBody>
      </p:sp>
      <p:pic>
        <p:nvPicPr>
          <p:cNvPr id="7" name="Рисунок 6" descr="5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763" y="1377696"/>
            <a:ext cx="8533382" cy="50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9224" y="2514601"/>
            <a:ext cx="78821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solidFill>
                <a:srgbClr val="0070C0"/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633472" y="0"/>
            <a:ext cx="3474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Валюта РФ</a:t>
            </a:r>
            <a:endParaRPr lang="ru-RU" sz="4000" dirty="0" smtClean="0">
              <a:solidFill>
                <a:srgbClr val="0070C0"/>
              </a:solidFill>
            </a:endParaRPr>
          </a:p>
        </p:txBody>
      </p:sp>
      <p:pic>
        <p:nvPicPr>
          <p:cNvPr id="5" name="Рисунок 4" descr="1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885" y="1560576"/>
            <a:ext cx="8234203" cy="4691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43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692</TotalTime>
  <Words>1031</Words>
  <Application>Microsoft Office PowerPoint</Application>
  <PresentationFormat>Экран (4:3)</PresentationFormat>
  <Paragraphs>297</Paragraphs>
  <Slides>31</Slides>
  <Notes>1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David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Светлана</cp:lastModifiedBy>
  <cp:revision>68</cp:revision>
  <dcterms:created xsi:type="dcterms:W3CDTF">2013-11-19T05:52:05Z</dcterms:created>
  <dcterms:modified xsi:type="dcterms:W3CDTF">2018-12-20T06:52:08Z</dcterms:modified>
</cp:coreProperties>
</file>