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6" r:id="rId4"/>
    <p:sldId id="281" r:id="rId5"/>
    <p:sldId id="282" r:id="rId6"/>
    <p:sldId id="265" r:id="rId7"/>
    <p:sldId id="267" r:id="rId8"/>
    <p:sldId id="279" r:id="rId9"/>
    <p:sldId id="269" r:id="rId10"/>
    <p:sldId id="283" r:id="rId11"/>
    <p:sldId id="263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/>
    <p:restoredTop sz="74570" autoAdjust="0"/>
  </p:normalViewPr>
  <p:slideViewPr>
    <p:cSldViewPr snapToGrid="0" snapToObjects="1">
      <p:cViewPr varScale="1">
        <p:scale>
          <a:sx n="38" d="100"/>
          <a:sy n="38" d="100"/>
        </p:scale>
        <p:origin x="16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Добрый день, меня зовут Фалалеева Вероника, я представляю свою работу </a:t>
            </a:r>
            <a:r>
              <a:rPr lang="ru-RU" sz="2400" dirty="0">
                <a:latin typeface="Arial Narrow" charset="0"/>
                <a:ea typeface="Arial Narrow" charset="0"/>
                <a:cs typeface="Arial Narrow" charset="0"/>
              </a:rPr>
              <a:t>РАЗРАБОТКА ПРИЛОЖЕНИЯ ДЛЯ АНАЛИЗА ПУБЛИКАЦИЙ НА АНГЛИЙСКОМ ЯЗЫКЕ НА СООТВЕТСТВИЕ НАУЧНОМУ СТИЛЮ С ИСПОЛЬЗОВАНИЕМ МЕТОДОВ МАШИННОГО ОБУЧЕНИЯ.</a:t>
            </a:r>
          </a:p>
          <a:p>
            <a:pPr marL="0" marR="0" lvl="0" indent="0" algn="l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dirty="0">
              <a:latin typeface="Arial Narrow" charset="0"/>
              <a:ea typeface="Arial Narrow" charset="0"/>
              <a:cs typeface="Arial Narrow" charset="0"/>
            </a:endParaRPr>
          </a:p>
          <a:p>
            <a:pPr marL="0" marR="0" lvl="0" indent="0" algn="l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latin typeface="Arial Narrow" charset="0"/>
                <a:ea typeface="Arial Narrow" charset="0"/>
                <a:cs typeface="Arial Narrow" charset="0"/>
              </a:rPr>
              <a:t>Мой научный руководитель Ланин Вячеслав Владимирович.</a:t>
            </a:r>
          </a:p>
        </p:txBody>
      </p:sp>
    </p:spTree>
    <p:extLst>
      <p:ext uri="{BB962C8B-B14F-4D97-AF65-F5344CB8AC3E}">
        <p14:creationId xmlns:p14="http://schemas.microsoft.com/office/powerpoint/2010/main" val="11918582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Тестирование производилось, как </a:t>
            </a:r>
            <a:r>
              <a:rPr lang="ru-RU" dirty="0" err="1"/>
              <a:t>программно</a:t>
            </a:r>
            <a:r>
              <a:rPr lang="ru-RU" dirty="0"/>
              <a:t>, так и функционально. На экране представлены результаты программного тестирования, когда в систему загружается статья с высоким, средним и низким уровнем научного стиля.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4217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Спасибо за внимание! Я готова ответить на ваши вопросы.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482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 экране представлен план моего выступления.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02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200" dirty="0">
                <a:effectLst/>
                <a:latin typeface="Helvetica Neue"/>
                <a:ea typeface="Helvetica Neue"/>
                <a:cs typeface="Helvetica Neue"/>
                <a:sym typeface="Helvetica Neue"/>
              </a:rPr>
              <a:t>В настоящее время в мире насчитывается около 35 тысяч научных рецензируемых журналов, большинство из которых имеет строгие требования к статьям, которые они публикуют. Требования к научному стилю в большинстве случаев достаточно схожи между собой, но так как нет международного единого документа, описывающего основы академического стиля в публикациях, то каждое издание самостоятельно решает подходить данная статья для их журнала или нет.</a:t>
            </a:r>
          </a:p>
          <a:p>
            <a:endParaRPr lang="en-US" sz="2200" dirty="0">
              <a:effectLst/>
              <a:latin typeface="Helvetica Neue"/>
              <a:ea typeface="Helvetica Neue"/>
              <a:cs typeface="Helvetica Neue"/>
              <a:sym typeface="Helvetica Neue"/>
            </a:endParaRPr>
          </a:p>
          <a:p>
            <a:r>
              <a:rPr lang="ru-RU" sz="2200" dirty="0">
                <a:effectLst/>
                <a:latin typeface="Helvetica Neue"/>
                <a:ea typeface="Helvetica Neue"/>
                <a:cs typeface="Helvetica Neue"/>
                <a:sym typeface="Helvetica Neue"/>
              </a:rPr>
              <a:t>Проверка и исправление всех возможных правил занимает достаточно большое количество времени. Причем, для людей, не являющихся носителями английского языка и не имеющих филологического образования, выполнить проверку достаточно сложно. Именно поэтому существуют различные веб-сервисы, помогающие ускорить процесс проверки. Все подобные сайты, которые предлагают проанализировать текст, действительно могут помочь в проверке статьи, но они решают данную проблему лишь частично.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029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На данный момент люди, желающие опубликовать статью в научном журнале, узнают о ее соответствии или несоответствии научному стилю уже постфактум, когда редакторы высылают решения о публикации статей и рецензии на них их авторам. Это занимает большое количество времени и труда редакторов.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932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Разрабатываемая система позволит сократить потраченное на проверки статей время, как авторов, так и редакторов. Авторы статей смогут проверить соответствие академическому стилю своей статьи независимо от редакторов и сэкономить время ожидания ответа редактора для улучшения ее, а редакторы издательств смогут сократить время на ручную проверку данных статей.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864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Для лучшего понимания основных особенностей анализа текста были рассмотрены основные аналоги.</a:t>
            </a:r>
          </a:p>
          <a:p>
            <a:endParaRPr lang="ru-RU" dirty="0"/>
          </a:p>
          <a:p>
            <a:r>
              <a:rPr lang="ru-RU" dirty="0"/>
              <a:t>Самый известный аналог в открытом доступе – это веб-сайт </a:t>
            </a:r>
            <a:r>
              <a:rPr lang="en-US" dirty="0"/>
              <a:t>Grammarly. </a:t>
            </a:r>
            <a:r>
              <a:rPr lang="ru-RU" dirty="0"/>
              <a:t>Данное приложение оценивает загруженный текст работы со всех возможных точек зрения: пунктуации, грамматики, излишнего употребления каких-либо выражений, а также соответствия выбранным стилю и теме текста. Оценкой является процентное соотношение, показывающее количество работ, чья оценка хуже загруженного текста.</a:t>
            </a:r>
          </a:p>
          <a:p>
            <a:endParaRPr lang="en-US" dirty="0"/>
          </a:p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Следующая программа называется </a:t>
            </a:r>
            <a:r>
              <a:rPr lang="en-US" dirty="0" err="1"/>
              <a:t>Statistica</a:t>
            </a:r>
            <a:r>
              <a:rPr lang="en-US" dirty="0"/>
              <a:t> Text Miner – </a:t>
            </a:r>
            <a:r>
              <a:rPr lang="ru-RU" dirty="0"/>
              <a:t>это программа, созданная для более обученных пользователей, которые разбираются в </a:t>
            </a:r>
            <a:r>
              <a:rPr lang="en-US" dirty="0"/>
              <a:t>text mining </a:t>
            </a:r>
            <a:r>
              <a:rPr lang="ru-RU" dirty="0"/>
              <a:t>и классификации данных. В данной программе есть возможность настройки нужных пользователю функций, например подсчет статистики частот выделенных слов и выражений, классификация текста именно методом регрессионных деревьев и построение различных графиков.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735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Для анализа уровня научного стиля были ранее сформированы основные маркеры, которые влияют на научный стиль текста. Они представлены на слайде.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272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Для обучения системы были выбраны несколько методов машинного обучения: логистическая регрессия, метод опорных векторов, лес деревьев решений, нейронный сети и наивный байесовский метод. Оценка точности обучения методов представлена в таблице на экране. Также представлено наиболее подходящее количество примеров для лучшей точности алгоритма. Из таблицы следует, что нейронные сети и наивный байесовский метод имеют наибольшую точность, в то время как лес деревьев решений имеет наименьшую.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788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 слайде представлен пользовательский интерфейс. Пользователь загружает текст статьи, нажимая сначала на кнопку «</a:t>
            </a:r>
            <a:r>
              <a:rPr lang="en-US" dirty="0"/>
              <a:t>Choose File</a:t>
            </a:r>
            <a:r>
              <a:rPr lang="ru-RU" dirty="0"/>
              <a:t>», а затем на «</a:t>
            </a:r>
            <a:r>
              <a:rPr lang="en-US" dirty="0"/>
              <a:t>Load</a:t>
            </a:r>
            <a:r>
              <a:rPr lang="ru-RU" dirty="0"/>
              <a:t>». После чего загружается таблица с коэффициентами соответствия. А также выгружается диаграмма важности влияния каждого маркера. Из диаграммы на слайде видно, что маркеры </a:t>
            </a:r>
            <a:r>
              <a:rPr lang="en-US" dirty="0"/>
              <a:t>that those </a:t>
            </a:r>
            <a:r>
              <a:rPr lang="ru-RU" dirty="0"/>
              <a:t>и </a:t>
            </a:r>
            <a:r>
              <a:rPr lang="en-US" dirty="0" err="1"/>
              <a:t>Ipronoun</a:t>
            </a:r>
            <a:r>
              <a:rPr lang="en-US" dirty="0"/>
              <a:t> </a:t>
            </a:r>
            <a:r>
              <a:rPr lang="ru-RU" dirty="0"/>
              <a:t>имеют самое большое влияние на результаты анализа.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608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"/>
          <p:cNvSpPr/>
          <p:nvPr/>
        </p:nvSpPr>
        <p:spPr>
          <a:xfrm>
            <a:off x="4061866" y="-135186"/>
            <a:ext cx="9121280" cy="100239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–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–Иван Арсентьев</a:t>
            </a:r>
          </a:p>
        </p:txBody>
      </p:sp>
      <p:sp>
        <p:nvSpPr>
          <p:cNvPr id="91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«Место ввода цитаты».</a:t>
            </a:r>
          </a:p>
        </p:txBody>
      </p:sp>
      <p:sp>
        <p:nvSpPr>
          <p:cNvPr id="9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Изображение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Изображение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2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3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4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4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1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2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9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Линия"/>
          <p:cNvSpPr/>
          <p:nvPr/>
        </p:nvSpPr>
        <p:spPr>
          <a:xfrm flipV="1">
            <a:off x="4753540" y="484075"/>
            <a:ext cx="1" cy="1975004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17" name="Очень крутой…"/>
          <p:cNvSpPr txBox="1"/>
          <p:nvPr/>
        </p:nvSpPr>
        <p:spPr>
          <a:xfrm>
            <a:off x="4766246" y="2323801"/>
            <a:ext cx="7372924" cy="2955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800" dirty="0">
                <a:latin typeface="Arial Narrow" charset="0"/>
                <a:ea typeface="Arial Narrow" charset="0"/>
                <a:cs typeface="Arial Narrow" charset="0"/>
              </a:rPr>
              <a:t>РАЗРАБОТКА ПРИЛОЖЕНИЯ ДЛЯ АНАЛИЗА ПУБЛИКАЦИЙ НА АНГЛИЙСКОМ ЯЗЫКЕ НА СООТВЕТСТВИЕ НАУЧНОМУ СТИЛЮ С ИСПОЛЬЗОВАНИЕМ МЕТОДОВ МАШИННОГО ОБУЧЕНИЯ</a:t>
            </a:r>
          </a:p>
        </p:txBody>
      </p:sp>
      <p:sp>
        <p:nvSpPr>
          <p:cNvPr id="118" name="Очень крутой подзаголовок презентации"/>
          <p:cNvSpPr txBox="1"/>
          <p:nvPr/>
        </p:nvSpPr>
        <p:spPr>
          <a:xfrm>
            <a:off x="4791650" y="6517503"/>
            <a:ext cx="7372925" cy="834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defRPr sz="30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>
                <a:latin typeface="Arial Narrow" charset="0"/>
                <a:ea typeface="Arial Narrow" charset="0"/>
                <a:cs typeface="Arial Narrow" charset="0"/>
              </a:rPr>
              <a:t>Выполнила: Фалалеева Вероника, ПИ-14-1</a:t>
            </a:r>
          </a:p>
          <a:p>
            <a:endParaRPr lang="ru-RU" dirty="0">
              <a:latin typeface="Arial Narrow" charset="0"/>
              <a:ea typeface="Arial Narrow" charset="0"/>
              <a:cs typeface="Arial Narrow" charset="0"/>
            </a:endParaRPr>
          </a:p>
          <a:p>
            <a:r>
              <a:rPr lang="ru-RU" dirty="0">
                <a:latin typeface="Arial Narrow" charset="0"/>
                <a:ea typeface="Arial Narrow" charset="0"/>
                <a:cs typeface="Arial Narrow" charset="0"/>
              </a:rPr>
              <a:t>Руководитель: старший преподаватель кафедры ИТБ, Ланин Вячеслав Владимирович</a:t>
            </a:r>
          </a:p>
        </p:txBody>
      </p:sp>
      <p:sp>
        <p:nvSpPr>
          <p:cNvPr id="119" name="Название подразделения,  лаборатории, факультета и т.д."/>
          <p:cNvSpPr txBox="1"/>
          <p:nvPr/>
        </p:nvSpPr>
        <p:spPr>
          <a:xfrm>
            <a:off x="4740841" y="425217"/>
            <a:ext cx="6715323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0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>
                <a:latin typeface="Arial Narrow" charset="0"/>
                <a:ea typeface="Arial Narrow" charset="0"/>
                <a:cs typeface="Arial Narrow" charset="0"/>
              </a:rPr>
              <a:t>Факультет экономики, менеджмента и бизнес-информатики</a:t>
            </a:r>
          </a:p>
        </p:txBody>
      </p:sp>
      <p:sp>
        <p:nvSpPr>
          <p:cNvPr id="120" name="Москва, 2017"/>
          <p:cNvSpPr txBox="1"/>
          <p:nvPr/>
        </p:nvSpPr>
        <p:spPr>
          <a:xfrm>
            <a:off x="4753544" y="8995927"/>
            <a:ext cx="6715324" cy="425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>
                <a:latin typeface="Arial Narrow" charset="0"/>
                <a:ea typeface="Arial Narrow" charset="0"/>
                <a:cs typeface="Arial Narrow" charset="0"/>
              </a:rPr>
              <a:t>Пермь</a:t>
            </a:r>
            <a:r>
              <a:rPr dirty="0">
                <a:latin typeface="Arial Narrow" charset="0"/>
                <a:ea typeface="Arial Narrow" charset="0"/>
                <a:cs typeface="Arial Narrow" charset="0"/>
              </a:rPr>
              <a:t>, 201</a:t>
            </a:r>
            <a:r>
              <a:rPr lang="ru-RU" dirty="0">
                <a:latin typeface="Arial Narrow" charset="0"/>
                <a:ea typeface="Arial Narrow" charset="0"/>
                <a:cs typeface="Arial Narrow" charset="0"/>
              </a:rPr>
              <a:t>8</a:t>
            </a:r>
            <a:endParaRPr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1" name="Изображение" descr="Изображение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68298" y="946303"/>
            <a:ext cx="1945686" cy="1881278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Очень крутой подзаголовок презентации">
            <a:extLst>
              <a:ext uri="{FF2B5EF4-FFF2-40B4-BE49-F238E27FC236}">
                <a16:creationId xmlns:a16="http://schemas.microsoft.com/office/drawing/2014/main" id="{391979BF-D469-49B7-BC09-F9F3040B63FD}"/>
              </a:ext>
            </a:extLst>
          </p:cNvPr>
          <p:cNvSpPr txBox="1"/>
          <p:nvPr/>
        </p:nvSpPr>
        <p:spPr>
          <a:xfrm>
            <a:off x="4766244" y="5266998"/>
            <a:ext cx="7797799" cy="834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defRPr sz="30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i="1" dirty="0">
                <a:latin typeface="Arial Narrow" charset="0"/>
                <a:ea typeface="Arial Narrow" charset="0"/>
                <a:cs typeface="Arial Narrow" charset="0"/>
              </a:rPr>
              <a:t>Выпускная квалификационная работа бакалавра направления «Программная Инженерия»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чень крутой заголовок…">
            <a:extLst>
              <a:ext uri="{FF2B5EF4-FFF2-40B4-BE49-F238E27FC236}">
                <a16:creationId xmlns:a16="http://schemas.microsoft.com/office/drawing/2014/main" id="{4E5E9639-36DB-4F89-BE07-BEBCB2F2BC78}"/>
              </a:ext>
            </a:extLst>
          </p:cNvPr>
          <p:cNvSpPr txBox="1"/>
          <p:nvPr/>
        </p:nvSpPr>
        <p:spPr>
          <a:xfrm>
            <a:off x="805561" y="339600"/>
            <a:ext cx="11430002" cy="1644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b="1" dirty="0">
                <a:latin typeface="Arial Narrow" charset="0"/>
                <a:ea typeface="Arial Narrow" charset="0"/>
                <a:cs typeface="Arial Narrow" charset="0"/>
              </a:rPr>
              <a:t>тестирование</a:t>
            </a:r>
            <a:endParaRPr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Линия">
            <a:extLst>
              <a:ext uri="{FF2B5EF4-FFF2-40B4-BE49-F238E27FC236}">
                <a16:creationId xmlns:a16="http://schemas.microsoft.com/office/drawing/2014/main" id="{7538B4F5-4589-4F4E-AF09-24174E335EED}"/>
              </a:ext>
            </a:extLst>
          </p:cNvPr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8" name="Изображение" descr="Изображение">
            <a:extLst>
              <a:ext uri="{FF2B5EF4-FFF2-40B4-BE49-F238E27FC236}">
                <a16:creationId xmlns:a16="http://schemas.microsoft.com/office/drawing/2014/main" id="{85ABFED7-EEE6-43E6-8404-EA6259CD11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703299" y="408198"/>
            <a:ext cx="853034" cy="853034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D3A4E0B5-704A-494A-B859-467A21301B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385695"/>
              </p:ext>
            </p:extLst>
          </p:nvPr>
        </p:nvGraphicFramePr>
        <p:xfrm>
          <a:off x="914400" y="1769805"/>
          <a:ext cx="11284839" cy="696123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65469">
                  <a:extLst>
                    <a:ext uri="{9D8B030D-6E8A-4147-A177-3AD203B41FA5}">
                      <a16:colId xmlns:a16="http://schemas.microsoft.com/office/drawing/2014/main" val="752056987"/>
                    </a:ext>
                  </a:extLst>
                </a:gridCol>
                <a:gridCol w="2739790">
                  <a:extLst>
                    <a:ext uri="{9D8B030D-6E8A-4147-A177-3AD203B41FA5}">
                      <a16:colId xmlns:a16="http://schemas.microsoft.com/office/drawing/2014/main" val="303678050"/>
                    </a:ext>
                  </a:extLst>
                </a:gridCol>
                <a:gridCol w="2739790">
                  <a:extLst>
                    <a:ext uri="{9D8B030D-6E8A-4147-A177-3AD203B41FA5}">
                      <a16:colId xmlns:a16="http://schemas.microsoft.com/office/drawing/2014/main" val="3569031708"/>
                    </a:ext>
                  </a:extLst>
                </a:gridCol>
                <a:gridCol w="2739790">
                  <a:extLst>
                    <a:ext uri="{9D8B030D-6E8A-4147-A177-3AD203B41FA5}">
                      <a16:colId xmlns:a16="http://schemas.microsoft.com/office/drawing/2014/main" val="632005802"/>
                    </a:ext>
                  </a:extLst>
                </a:gridCol>
              </a:tblGrid>
              <a:tr h="565451"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Метод</a:t>
                      </a:r>
                      <a:endParaRPr lang="en-US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Загружаемая статья</a:t>
                      </a:r>
                      <a:endParaRPr lang="en-US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40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40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5661847"/>
                  </a:ext>
                </a:extLst>
              </a:tr>
              <a:tr h="5654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Высокая оценка</a:t>
                      </a:r>
                      <a:endParaRPr lang="en-US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Средняя оценка</a:t>
                      </a:r>
                      <a:endParaRPr lang="en-US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Низкая оценка</a:t>
                      </a:r>
                      <a:endParaRPr lang="en-US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2073837"/>
                  </a:ext>
                </a:extLst>
              </a:tr>
              <a:tr h="113090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Логистическая регрессия</a:t>
                      </a:r>
                      <a:endParaRPr lang="en-US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0.974</a:t>
                      </a:r>
                      <a:endParaRPr lang="en-US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0.711</a:t>
                      </a:r>
                      <a:endParaRPr lang="en-US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0.579</a:t>
                      </a:r>
                      <a:endParaRPr lang="en-US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6864614"/>
                  </a:ext>
                </a:extLst>
              </a:tr>
              <a:tr h="113090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Метод опорных векторов</a:t>
                      </a:r>
                      <a:endParaRPr lang="en-US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</a:t>
                      </a:r>
                      <a:r>
                        <a:rPr lang="ru-RU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974</a:t>
                      </a:r>
                      <a:endParaRPr lang="en-US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0.789</a:t>
                      </a:r>
                      <a:endParaRPr lang="en-US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0.500</a:t>
                      </a:r>
                      <a:endParaRPr lang="en-US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4809139"/>
                  </a:ext>
                </a:extLst>
              </a:tr>
              <a:tr h="113090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Лес деревьев решений</a:t>
                      </a:r>
                      <a:endParaRPr lang="en-US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0.737</a:t>
                      </a:r>
                      <a:endParaRPr lang="en-US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0.711</a:t>
                      </a:r>
                      <a:endParaRPr lang="en-US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0.421</a:t>
                      </a:r>
                      <a:endParaRPr lang="en-US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0197126"/>
                  </a:ext>
                </a:extLst>
              </a:tr>
              <a:tr h="74127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Нейронные сети</a:t>
                      </a:r>
                      <a:endParaRPr lang="en-US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0.868</a:t>
                      </a:r>
                      <a:endParaRPr lang="en-US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0.632</a:t>
                      </a:r>
                      <a:endParaRPr lang="en-US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0.553</a:t>
                      </a:r>
                      <a:endParaRPr lang="en-US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605418"/>
                  </a:ext>
                </a:extLst>
              </a:tr>
              <a:tr h="169635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Наивный Байесовский метод</a:t>
                      </a:r>
                      <a:endParaRPr lang="en-US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1.000</a:t>
                      </a:r>
                      <a:endParaRPr lang="en-US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0.816</a:t>
                      </a:r>
                      <a:endParaRPr lang="en-US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0.632</a:t>
                      </a:r>
                      <a:endParaRPr lang="en-US" sz="28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5375617"/>
                  </a:ext>
                </a:extLst>
              </a:tr>
            </a:tbl>
          </a:graphicData>
        </a:graphic>
      </p:graphicFrame>
      <p:sp>
        <p:nvSpPr>
          <p:cNvPr id="7" name="Заголовок основного текста">
            <a:extLst>
              <a:ext uri="{FF2B5EF4-FFF2-40B4-BE49-F238E27FC236}">
                <a16:creationId xmlns:a16="http://schemas.microsoft.com/office/drawing/2014/main" id="{1A3C3654-69FC-487A-9FC2-D8F2815262E6}"/>
              </a:ext>
            </a:extLst>
          </p:cNvPr>
          <p:cNvSpPr txBox="1"/>
          <p:nvPr/>
        </p:nvSpPr>
        <p:spPr>
          <a:xfrm>
            <a:off x="11305309" y="7650175"/>
            <a:ext cx="1426194" cy="229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sz="3600" dirty="0">
                <a:latin typeface="Helvetica Neue"/>
                <a:ea typeface="Helvetica Neue"/>
                <a:cs typeface="Helvetica Neue"/>
                <a:sym typeface="Helvetica Neue"/>
              </a:rPr>
              <a:t>17/18</a:t>
            </a:r>
            <a:endParaRPr lang="en-US" sz="3600" dirty="0"/>
          </a:p>
          <a:p>
            <a:endParaRPr sz="3600" dirty="0"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78640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www.text"/>
          <p:cNvSpPr txBox="1"/>
          <p:nvPr/>
        </p:nvSpPr>
        <p:spPr>
          <a:xfrm>
            <a:off x="987118" y="8166806"/>
            <a:ext cx="2396162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en-US" dirty="0">
                <a:latin typeface="Arial Narrow" charset="0"/>
                <a:ea typeface="Arial Narrow" charset="0"/>
                <a:cs typeface="Arial Narrow" charset="0"/>
              </a:rPr>
              <a:t>vsfalaleeva@yandex.ru</a:t>
            </a:r>
            <a:endParaRPr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68" name="Изображение" descr="Изображение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66098" y="3498712"/>
            <a:ext cx="2272604" cy="2197376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Очень крутой заголовок…">
            <a:extLst>
              <a:ext uri="{FF2B5EF4-FFF2-40B4-BE49-F238E27FC236}">
                <a16:creationId xmlns:a16="http://schemas.microsoft.com/office/drawing/2014/main" id="{1E68AC07-4C15-450D-9B70-C382321B1F1D}"/>
              </a:ext>
            </a:extLst>
          </p:cNvPr>
          <p:cNvSpPr txBox="1"/>
          <p:nvPr/>
        </p:nvSpPr>
        <p:spPr>
          <a:xfrm>
            <a:off x="793361" y="2113981"/>
            <a:ext cx="11430002" cy="1644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b="1" dirty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Спасибо за внимание!</a:t>
            </a:r>
            <a:endParaRPr b="1" dirty="0">
              <a:solidFill>
                <a:schemeClr val="bg1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6" name="Заголовок основного текста"/>
          <p:cNvSpPr txBox="1"/>
          <p:nvPr/>
        </p:nvSpPr>
        <p:spPr>
          <a:xfrm>
            <a:off x="805562" y="7778123"/>
            <a:ext cx="11430001" cy="942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marL="514350" indent="-514350">
              <a:buFont typeface="+mj-lt"/>
              <a:buAutoNum type="arabicPeriod"/>
            </a:pPr>
            <a:r>
              <a:rPr lang="ru-RU" sz="4000" b="0" dirty="0">
                <a:latin typeface="Arial Narrow" charset="0"/>
                <a:ea typeface="Arial Narrow" charset="0"/>
                <a:cs typeface="Arial Narrow" charset="0"/>
              </a:rPr>
              <a:t>Идентификация проблемы</a:t>
            </a:r>
            <a:r>
              <a:rPr lang="en-US" sz="4000" b="0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sz="4000" b="0" dirty="0">
                <a:latin typeface="Arial Narrow" charset="0"/>
                <a:ea typeface="Arial Narrow" charset="0"/>
                <a:cs typeface="Arial Narrow" charset="0"/>
              </a:rPr>
              <a:t>низкого уровня научного стиля в публикациях на английском языке.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b="0" dirty="0">
                <a:latin typeface="Arial Narrow" charset="0"/>
                <a:ea typeface="Arial Narrow" charset="0"/>
                <a:cs typeface="Arial Narrow" charset="0"/>
              </a:rPr>
              <a:t>Постановка цели и задач ВКР.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b="0" dirty="0">
                <a:latin typeface="Arial Narrow" charset="0"/>
                <a:ea typeface="Arial Narrow" charset="0"/>
                <a:cs typeface="Arial Narrow" charset="0"/>
              </a:rPr>
              <a:t>Результаты анализа существующих программных решений.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b="0" dirty="0">
                <a:latin typeface="Arial Narrow" charset="0"/>
                <a:ea typeface="Arial Narrow" charset="0"/>
                <a:cs typeface="Arial Narrow" charset="0"/>
              </a:rPr>
              <a:t>Проектирование, реализация и тестирование приложения для анализа уровня научного стиля в публикациях на английском языке.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b="0" dirty="0">
                <a:latin typeface="Arial Narrow" charset="0"/>
                <a:ea typeface="Arial Narrow" charset="0"/>
                <a:cs typeface="Arial Narrow" charset="0"/>
              </a:rPr>
              <a:t>Заключение.</a:t>
            </a:r>
          </a:p>
          <a:p>
            <a:pPr marL="514350" indent="-514350">
              <a:buFont typeface="+mj-lt"/>
              <a:buAutoNum type="arabicPeriod"/>
            </a:pPr>
            <a:endParaRPr lang="ru-RU" sz="3200" dirty="0">
              <a:latin typeface="Arial Narrow" charset="0"/>
              <a:ea typeface="Arial Narrow" charset="0"/>
              <a:cs typeface="Arial Narrow" charset="0"/>
            </a:endParaRPr>
          </a:p>
          <a:p>
            <a:pPr marL="514350" indent="-514350">
              <a:buFont typeface="+mj-lt"/>
              <a:buAutoNum type="arabicPeriod"/>
            </a:pPr>
            <a:endParaRPr sz="32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703299" y="408198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Заголовок основного текста">
            <a:extLst>
              <a:ext uri="{FF2B5EF4-FFF2-40B4-BE49-F238E27FC236}">
                <a16:creationId xmlns:a16="http://schemas.microsoft.com/office/drawing/2014/main" id="{D8CD0F9C-394D-45D5-B48A-0501950D9F62}"/>
              </a:ext>
            </a:extLst>
          </p:cNvPr>
          <p:cNvSpPr txBox="1"/>
          <p:nvPr/>
        </p:nvSpPr>
        <p:spPr>
          <a:xfrm>
            <a:off x="11703299" y="7473195"/>
            <a:ext cx="1028204" cy="229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sz="3600" dirty="0">
                <a:latin typeface="Helvetica Neue"/>
                <a:ea typeface="Helvetica Neue"/>
                <a:cs typeface="Helvetica Neue"/>
                <a:sym typeface="Helvetica Neue"/>
              </a:rPr>
              <a:t>2/18</a:t>
            </a:r>
            <a:endParaRPr lang="en-US" sz="3600" dirty="0"/>
          </a:p>
          <a:p>
            <a:endParaRPr sz="36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8" name="Очень крутой заголовок…">
            <a:extLst>
              <a:ext uri="{FF2B5EF4-FFF2-40B4-BE49-F238E27FC236}">
                <a16:creationId xmlns:a16="http://schemas.microsoft.com/office/drawing/2014/main" id="{51FFC6E0-9407-4241-BE05-675B166D3F10}"/>
              </a:ext>
            </a:extLst>
          </p:cNvPr>
          <p:cNvSpPr txBox="1"/>
          <p:nvPr/>
        </p:nvSpPr>
        <p:spPr>
          <a:xfrm>
            <a:off x="805561" y="487084"/>
            <a:ext cx="11430002" cy="1644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b="1" dirty="0">
                <a:latin typeface="Arial Narrow" charset="0"/>
                <a:ea typeface="Arial Narrow" charset="0"/>
                <a:cs typeface="Arial Narrow" charset="0"/>
              </a:rPr>
              <a:t>План доклада</a:t>
            </a:r>
            <a:endParaRPr b="1" dirty="0">
              <a:latin typeface="Arial Narrow" charset="0"/>
              <a:ea typeface="Arial Narrow" charset="0"/>
              <a:cs typeface="Arial Narrow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6" name="Заголовок основного текста"/>
          <p:cNvSpPr txBox="1"/>
          <p:nvPr/>
        </p:nvSpPr>
        <p:spPr>
          <a:xfrm>
            <a:off x="814451" y="5523567"/>
            <a:ext cx="11430001" cy="942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marL="514350" indent="-514350">
              <a:buFont typeface="+mj-lt"/>
              <a:buAutoNum type="arabicPeriod"/>
            </a:pPr>
            <a:endParaRPr lang="ru-RU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8" name="Заголовок основного текста">
            <a:extLst>
              <a:ext uri="{FF2B5EF4-FFF2-40B4-BE49-F238E27FC236}">
                <a16:creationId xmlns:a16="http://schemas.microsoft.com/office/drawing/2014/main" id="{839B3F56-52C6-4E8D-81D8-C22143A06483}"/>
              </a:ext>
            </a:extLst>
          </p:cNvPr>
          <p:cNvSpPr txBox="1"/>
          <p:nvPr/>
        </p:nvSpPr>
        <p:spPr>
          <a:xfrm>
            <a:off x="787400" y="3367021"/>
            <a:ext cx="11430001" cy="229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sz="4000" b="0" dirty="0">
                <a:latin typeface="Helvetica Neue"/>
                <a:ea typeface="Helvetica Neue"/>
                <a:cs typeface="Helvetica Neue"/>
                <a:sym typeface="Helvetica Neue"/>
              </a:rPr>
              <a:t>Проблема: отсутствие программных продуктов, автоматизирующих проверку англоязычных научных статей на соответствие научному стилю.</a:t>
            </a:r>
            <a:endParaRPr lang="en-US" sz="4000" b="0" dirty="0"/>
          </a:p>
          <a:p>
            <a:endParaRPr sz="36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Заголовок основного текста">
            <a:extLst>
              <a:ext uri="{FF2B5EF4-FFF2-40B4-BE49-F238E27FC236}">
                <a16:creationId xmlns:a16="http://schemas.microsoft.com/office/drawing/2014/main" id="{30F607FC-1A70-4934-A4AD-3BC6EB7DA9FA}"/>
              </a:ext>
            </a:extLst>
          </p:cNvPr>
          <p:cNvSpPr txBox="1"/>
          <p:nvPr/>
        </p:nvSpPr>
        <p:spPr>
          <a:xfrm>
            <a:off x="11703299" y="7473195"/>
            <a:ext cx="1028204" cy="229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sz="3600" dirty="0">
                <a:latin typeface="Helvetica Neue"/>
                <a:ea typeface="Helvetica Neue"/>
                <a:cs typeface="Helvetica Neue"/>
                <a:sym typeface="Helvetica Neue"/>
              </a:rPr>
              <a:t>3/18</a:t>
            </a:r>
            <a:endParaRPr lang="en-US" sz="3600" dirty="0"/>
          </a:p>
          <a:p>
            <a:endParaRPr sz="36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1" name="Очень крутой заголовок…">
            <a:extLst>
              <a:ext uri="{FF2B5EF4-FFF2-40B4-BE49-F238E27FC236}">
                <a16:creationId xmlns:a16="http://schemas.microsoft.com/office/drawing/2014/main" id="{2F2EBC1A-C148-487D-94E9-38FC86F702A7}"/>
              </a:ext>
            </a:extLst>
          </p:cNvPr>
          <p:cNvSpPr txBox="1"/>
          <p:nvPr/>
        </p:nvSpPr>
        <p:spPr>
          <a:xfrm>
            <a:off x="805561" y="487084"/>
            <a:ext cx="11430002" cy="1644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b="1" dirty="0">
                <a:latin typeface="Arial Narrow" charset="0"/>
                <a:ea typeface="Arial Narrow" charset="0"/>
                <a:cs typeface="Arial Narrow" charset="0"/>
              </a:rPr>
              <a:t>Проблема и ее актуальность</a:t>
            </a:r>
            <a:endParaRPr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" name="Изображение" descr="Изображение">
            <a:extLst>
              <a:ext uri="{FF2B5EF4-FFF2-40B4-BE49-F238E27FC236}">
                <a16:creationId xmlns:a16="http://schemas.microsoft.com/office/drawing/2014/main" id="{EB86204A-1795-4CBF-A388-642FB9D16D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703299" y="408198"/>
            <a:ext cx="853034" cy="85303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61885691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7" name="Заголовок основного текста">
            <a:extLst>
              <a:ext uri="{FF2B5EF4-FFF2-40B4-BE49-F238E27FC236}">
                <a16:creationId xmlns:a16="http://schemas.microsoft.com/office/drawing/2014/main" id="{11D22F7C-972F-49B5-A105-274CD147F2FD}"/>
              </a:ext>
            </a:extLst>
          </p:cNvPr>
          <p:cNvSpPr txBox="1"/>
          <p:nvPr/>
        </p:nvSpPr>
        <p:spPr>
          <a:xfrm>
            <a:off x="11703299" y="7473195"/>
            <a:ext cx="1028204" cy="229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sz="3600" dirty="0">
                <a:latin typeface="Helvetica Neue"/>
                <a:ea typeface="Helvetica Neue"/>
                <a:cs typeface="Helvetica Neue"/>
                <a:sym typeface="Helvetica Neue"/>
              </a:rPr>
              <a:t>5/18</a:t>
            </a:r>
            <a:endParaRPr lang="en-US" sz="3600" dirty="0"/>
          </a:p>
          <a:p>
            <a:endParaRPr sz="36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Очень крутой заголовок…">
            <a:extLst>
              <a:ext uri="{FF2B5EF4-FFF2-40B4-BE49-F238E27FC236}">
                <a16:creationId xmlns:a16="http://schemas.microsoft.com/office/drawing/2014/main" id="{DAF80651-0962-4AB7-BE0C-EC9314B6FBDC}"/>
              </a:ext>
            </a:extLst>
          </p:cNvPr>
          <p:cNvSpPr txBox="1"/>
          <p:nvPr/>
        </p:nvSpPr>
        <p:spPr>
          <a:xfrm>
            <a:off x="805561" y="487084"/>
            <a:ext cx="11430002" cy="1644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en-US" b="1" dirty="0">
                <a:latin typeface="Arial Narrow" charset="0"/>
                <a:ea typeface="Arial Narrow" charset="0"/>
                <a:cs typeface="Arial Narrow" charset="0"/>
              </a:rPr>
              <a:t>As is</a:t>
            </a:r>
            <a:r>
              <a:rPr lang="ru-RU" b="1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endParaRPr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8" name="Изображение" descr="Изображение">
            <a:extLst>
              <a:ext uri="{FF2B5EF4-FFF2-40B4-BE49-F238E27FC236}">
                <a16:creationId xmlns:a16="http://schemas.microsoft.com/office/drawing/2014/main" id="{B53B8FA2-91C8-4E45-A522-23E45C9360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703299" y="408198"/>
            <a:ext cx="853034" cy="8530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6" name="Picture 2" descr="https://img12.postila.ru/resize?w=660&amp;src=%2Fdata%2Fd8%2Fec%2Ffe%2F6d%2Fd8ecfe6d52a56c5d98d4d1ddbd7a4d5c43004e5f734bc9187f9f7ab585b16186.png">
            <a:extLst>
              <a:ext uri="{FF2B5EF4-FFF2-40B4-BE49-F238E27FC236}">
                <a16:creationId xmlns:a16="http://schemas.microsoft.com/office/drawing/2014/main" id="{D80EE062-DDD0-4555-9292-FB733F0AE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9779" y="4128463"/>
            <a:ext cx="3583517" cy="3583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layanglicana.org/blog/wp-content/uploads/2012/03/shutterstock_74463739.jpg">
            <a:extLst>
              <a:ext uri="{FF2B5EF4-FFF2-40B4-BE49-F238E27FC236}">
                <a16:creationId xmlns:a16="http://schemas.microsoft.com/office/drawing/2014/main" id="{119E2381-B276-4ADF-8BF4-36201FB9E8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700" b="94600" l="10000" r="90000">
                        <a14:foregroundMark x1="57500" y1="5800" x2="57500" y2="5800"/>
                        <a14:foregroundMark x1="48000" y1="88900" x2="48000" y2="88900"/>
                        <a14:foregroundMark x1="42625" y1="94600" x2="42625" y2="94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61" y="4128463"/>
            <a:ext cx="3190706" cy="3583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основного текста">
            <a:extLst>
              <a:ext uri="{FF2B5EF4-FFF2-40B4-BE49-F238E27FC236}">
                <a16:creationId xmlns:a16="http://schemas.microsoft.com/office/drawing/2014/main" id="{B80AEB69-78CC-44C7-BDAE-228FE4B2B168}"/>
              </a:ext>
            </a:extLst>
          </p:cNvPr>
          <p:cNvSpPr txBox="1"/>
          <p:nvPr/>
        </p:nvSpPr>
        <p:spPr>
          <a:xfrm>
            <a:off x="1785210" y="6562880"/>
            <a:ext cx="1601455" cy="229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sz="3600" dirty="0">
                <a:latin typeface="Helvetica Neue"/>
                <a:sym typeface="Helvetica Neue"/>
              </a:rPr>
              <a:t>Автор</a:t>
            </a:r>
            <a:endParaRPr lang="en-US" sz="3600" dirty="0"/>
          </a:p>
          <a:p>
            <a:endParaRPr sz="36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1" name="Заголовок основного текста">
            <a:extLst>
              <a:ext uri="{FF2B5EF4-FFF2-40B4-BE49-F238E27FC236}">
                <a16:creationId xmlns:a16="http://schemas.microsoft.com/office/drawing/2014/main" id="{CD82E81B-C882-478D-A715-5F0ACA26F961}"/>
              </a:ext>
            </a:extLst>
          </p:cNvPr>
          <p:cNvSpPr txBox="1"/>
          <p:nvPr/>
        </p:nvSpPr>
        <p:spPr>
          <a:xfrm>
            <a:off x="9381720" y="6606165"/>
            <a:ext cx="2488430" cy="229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sz="3600" dirty="0">
                <a:latin typeface="Helvetica Neue"/>
                <a:sym typeface="Helvetica Neue"/>
              </a:rPr>
              <a:t>Редактор</a:t>
            </a:r>
            <a:endParaRPr lang="en-US" sz="3600" dirty="0"/>
          </a:p>
          <a:p>
            <a:endParaRPr sz="36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5FF488BC-3495-46FA-B8D7-0DDCFC23CE06}"/>
              </a:ext>
            </a:extLst>
          </p:cNvPr>
          <p:cNvCxnSpPr>
            <a:stCxn id="1028" idx="3"/>
          </p:cNvCxnSpPr>
          <p:nvPr/>
        </p:nvCxnSpPr>
        <p:spPr>
          <a:xfrm flipV="1">
            <a:off x="3996267" y="5920221"/>
            <a:ext cx="4723512" cy="1"/>
          </a:xfrm>
          <a:prstGeom prst="straightConnector1">
            <a:avLst/>
          </a:prstGeom>
          <a:noFill/>
          <a:ln w="762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" name="Заголовок основного текста">
            <a:extLst>
              <a:ext uri="{FF2B5EF4-FFF2-40B4-BE49-F238E27FC236}">
                <a16:creationId xmlns:a16="http://schemas.microsoft.com/office/drawing/2014/main" id="{EAECC803-D445-48B5-AF31-7BA9F468A6F9}"/>
              </a:ext>
            </a:extLst>
          </p:cNvPr>
          <p:cNvSpPr txBox="1"/>
          <p:nvPr/>
        </p:nvSpPr>
        <p:spPr>
          <a:xfrm>
            <a:off x="3955840" y="3937306"/>
            <a:ext cx="5052695" cy="229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sz="3600" dirty="0">
                <a:latin typeface="Helvetica Neue"/>
                <a:sym typeface="Helvetica Neue"/>
              </a:rPr>
              <a:t>Отправляет статью</a:t>
            </a:r>
            <a:endParaRPr lang="en-US" sz="3600" dirty="0"/>
          </a:p>
          <a:p>
            <a:endParaRPr sz="36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2CD99BEA-A822-4C71-8DB8-7888DBB8FC78}"/>
              </a:ext>
            </a:extLst>
          </p:cNvPr>
          <p:cNvCxnSpPr/>
          <p:nvPr/>
        </p:nvCxnSpPr>
        <p:spPr>
          <a:xfrm flipH="1">
            <a:off x="3996267" y="7010401"/>
            <a:ext cx="4723512" cy="0"/>
          </a:xfrm>
          <a:prstGeom prst="straightConnector1">
            <a:avLst/>
          </a:prstGeom>
          <a:noFill/>
          <a:ln w="762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" name="Заголовок основного текста">
            <a:extLst>
              <a:ext uri="{FF2B5EF4-FFF2-40B4-BE49-F238E27FC236}">
                <a16:creationId xmlns:a16="http://schemas.microsoft.com/office/drawing/2014/main" id="{C54635C4-34E8-4BFB-94BB-C309BD82048B}"/>
              </a:ext>
            </a:extLst>
          </p:cNvPr>
          <p:cNvSpPr txBox="1"/>
          <p:nvPr/>
        </p:nvSpPr>
        <p:spPr>
          <a:xfrm>
            <a:off x="4097760" y="6616650"/>
            <a:ext cx="5052695" cy="229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sz="3600" dirty="0">
                <a:latin typeface="Helvetica Neue"/>
                <a:sym typeface="Helvetica Neue"/>
              </a:rPr>
              <a:t>Высылает ответ о публикации</a:t>
            </a:r>
            <a:endParaRPr lang="en-US" sz="3600" dirty="0"/>
          </a:p>
          <a:p>
            <a:endParaRPr sz="36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6F2D112B-1479-4F45-84B0-6824C96C3CD2}"/>
              </a:ext>
            </a:extLst>
          </p:cNvPr>
          <p:cNvCxnSpPr>
            <a:cxnSpLocks/>
          </p:cNvCxnSpPr>
          <p:nvPr/>
        </p:nvCxnSpPr>
        <p:spPr>
          <a:xfrm flipH="1" flipV="1">
            <a:off x="7577796" y="3426885"/>
            <a:ext cx="2074204" cy="1145115"/>
          </a:xfrm>
          <a:prstGeom prst="straightConnector1">
            <a:avLst/>
          </a:prstGeom>
          <a:noFill/>
          <a:ln w="762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030" name="Picture 6" descr="http://www.clipartbest.com/cliparts/aTe/6rX/aTe6rXa8c.png">
            <a:extLst>
              <a:ext uri="{FF2B5EF4-FFF2-40B4-BE49-F238E27FC236}">
                <a16:creationId xmlns:a16="http://schemas.microsoft.com/office/drawing/2014/main" id="{6936EDBE-2C8A-4001-B596-632E0B2D1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559" y="1851232"/>
            <a:ext cx="2330237" cy="23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Заголовок основного текста">
            <a:extLst>
              <a:ext uri="{FF2B5EF4-FFF2-40B4-BE49-F238E27FC236}">
                <a16:creationId xmlns:a16="http://schemas.microsoft.com/office/drawing/2014/main" id="{F5836531-163F-4AC3-9A95-BD9D6195D628}"/>
              </a:ext>
            </a:extLst>
          </p:cNvPr>
          <p:cNvSpPr txBox="1"/>
          <p:nvPr/>
        </p:nvSpPr>
        <p:spPr>
          <a:xfrm>
            <a:off x="8219970" y="2126216"/>
            <a:ext cx="5052695" cy="229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sz="3600" dirty="0">
                <a:latin typeface="Helvetica Neue"/>
                <a:sym typeface="Helvetica Neue"/>
              </a:rPr>
              <a:t>Проверка статьи</a:t>
            </a:r>
            <a:endParaRPr lang="en-US" sz="3600" dirty="0"/>
          </a:p>
          <a:p>
            <a:endParaRPr sz="3600" dirty="0"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0261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7" name="Заголовок основного текста">
            <a:extLst>
              <a:ext uri="{FF2B5EF4-FFF2-40B4-BE49-F238E27FC236}">
                <a16:creationId xmlns:a16="http://schemas.microsoft.com/office/drawing/2014/main" id="{11D22F7C-972F-49B5-A105-274CD147F2FD}"/>
              </a:ext>
            </a:extLst>
          </p:cNvPr>
          <p:cNvSpPr txBox="1"/>
          <p:nvPr/>
        </p:nvSpPr>
        <p:spPr>
          <a:xfrm>
            <a:off x="11703299" y="7473195"/>
            <a:ext cx="1028204" cy="229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sz="3600" dirty="0">
                <a:latin typeface="Helvetica Neue"/>
                <a:ea typeface="Helvetica Neue"/>
                <a:cs typeface="Helvetica Neue"/>
                <a:sym typeface="Helvetica Neue"/>
              </a:rPr>
              <a:t>6/18</a:t>
            </a:r>
            <a:endParaRPr lang="en-US" sz="3600" dirty="0"/>
          </a:p>
          <a:p>
            <a:endParaRPr sz="36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Очень крутой заголовок…">
            <a:extLst>
              <a:ext uri="{FF2B5EF4-FFF2-40B4-BE49-F238E27FC236}">
                <a16:creationId xmlns:a16="http://schemas.microsoft.com/office/drawing/2014/main" id="{DAF80651-0962-4AB7-BE0C-EC9314B6FBDC}"/>
              </a:ext>
            </a:extLst>
          </p:cNvPr>
          <p:cNvSpPr txBox="1"/>
          <p:nvPr/>
        </p:nvSpPr>
        <p:spPr>
          <a:xfrm>
            <a:off x="805561" y="487084"/>
            <a:ext cx="11430002" cy="1644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en-US" b="1" dirty="0">
                <a:latin typeface="Arial Narrow" charset="0"/>
                <a:ea typeface="Arial Narrow" charset="0"/>
                <a:cs typeface="Arial Narrow" charset="0"/>
              </a:rPr>
              <a:t>To be</a:t>
            </a:r>
            <a:endParaRPr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8" name="Изображение" descr="Изображение">
            <a:extLst>
              <a:ext uri="{FF2B5EF4-FFF2-40B4-BE49-F238E27FC236}">
                <a16:creationId xmlns:a16="http://schemas.microsoft.com/office/drawing/2014/main" id="{B53B8FA2-91C8-4E45-A522-23E45C9360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703299" y="408198"/>
            <a:ext cx="853034" cy="8530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6" name="Picture 2" descr="https://img12.postila.ru/resize?w=660&amp;src=%2Fdata%2Fd8%2Fec%2Ffe%2F6d%2Fd8ecfe6d52a56c5d98d4d1ddbd7a4d5c43004e5f734bc9187f9f7ab585b16186.png">
            <a:extLst>
              <a:ext uri="{FF2B5EF4-FFF2-40B4-BE49-F238E27FC236}">
                <a16:creationId xmlns:a16="http://schemas.microsoft.com/office/drawing/2014/main" id="{D80EE062-DDD0-4555-9292-FB733F0AE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2810" y="4041174"/>
            <a:ext cx="3583517" cy="3583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layanglicana.org/blog/wp-content/uploads/2012/03/shutterstock_74463739.jpg">
            <a:extLst>
              <a:ext uri="{FF2B5EF4-FFF2-40B4-BE49-F238E27FC236}">
                <a16:creationId xmlns:a16="http://schemas.microsoft.com/office/drawing/2014/main" id="{119E2381-B276-4ADF-8BF4-36201FB9E8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700" b="94600" l="10000" r="90000">
                        <a14:foregroundMark x1="57500" y1="5800" x2="57500" y2="5800"/>
                        <a14:foregroundMark x1="48000" y1="88900" x2="48000" y2="88900"/>
                        <a14:foregroundMark x1="42625" y1="94600" x2="42625" y2="94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5567" y="3997889"/>
            <a:ext cx="3190706" cy="3583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основного текста">
            <a:extLst>
              <a:ext uri="{FF2B5EF4-FFF2-40B4-BE49-F238E27FC236}">
                <a16:creationId xmlns:a16="http://schemas.microsoft.com/office/drawing/2014/main" id="{B80AEB69-78CC-44C7-BDAE-228FE4B2B168}"/>
              </a:ext>
            </a:extLst>
          </p:cNvPr>
          <p:cNvSpPr txBox="1"/>
          <p:nvPr/>
        </p:nvSpPr>
        <p:spPr>
          <a:xfrm>
            <a:off x="738861" y="6432306"/>
            <a:ext cx="1601455" cy="229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sz="3600" dirty="0">
                <a:latin typeface="Helvetica Neue"/>
                <a:sym typeface="Helvetica Neue"/>
              </a:rPr>
              <a:t>Автор</a:t>
            </a:r>
            <a:endParaRPr lang="en-US" sz="3600" dirty="0"/>
          </a:p>
          <a:p>
            <a:endParaRPr sz="36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1" name="Заголовок основного текста">
            <a:extLst>
              <a:ext uri="{FF2B5EF4-FFF2-40B4-BE49-F238E27FC236}">
                <a16:creationId xmlns:a16="http://schemas.microsoft.com/office/drawing/2014/main" id="{CD82E81B-C882-478D-A715-5F0ACA26F961}"/>
              </a:ext>
            </a:extLst>
          </p:cNvPr>
          <p:cNvSpPr txBox="1"/>
          <p:nvPr/>
        </p:nvSpPr>
        <p:spPr>
          <a:xfrm>
            <a:off x="10430113" y="6432306"/>
            <a:ext cx="2488430" cy="229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sz="3600" dirty="0">
                <a:latin typeface="Helvetica Neue"/>
                <a:sym typeface="Helvetica Neue"/>
              </a:rPr>
              <a:t>Редактор</a:t>
            </a:r>
            <a:endParaRPr lang="en-US" sz="3600" dirty="0"/>
          </a:p>
          <a:p>
            <a:endParaRPr sz="36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5FF488BC-3495-46FA-B8D7-0DDCFC23CE06}"/>
              </a:ext>
            </a:extLst>
          </p:cNvPr>
          <p:cNvCxnSpPr>
            <a:cxnSpLocks/>
          </p:cNvCxnSpPr>
          <p:nvPr/>
        </p:nvCxnSpPr>
        <p:spPr>
          <a:xfrm flipV="1">
            <a:off x="2418687" y="4067130"/>
            <a:ext cx="2565131" cy="1748474"/>
          </a:xfrm>
          <a:prstGeom prst="straightConnector1">
            <a:avLst/>
          </a:prstGeom>
          <a:noFill/>
          <a:ln w="762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" name="Заголовок основного текста">
            <a:extLst>
              <a:ext uri="{FF2B5EF4-FFF2-40B4-BE49-F238E27FC236}">
                <a16:creationId xmlns:a16="http://schemas.microsoft.com/office/drawing/2014/main" id="{EAECC803-D445-48B5-AF31-7BA9F468A6F9}"/>
              </a:ext>
            </a:extLst>
          </p:cNvPr>
          <p:cNvSpPr txBox="1"/>
          <p:nvPr/>
        </p:nvSpPr>
        <p:spPr>
          <a:xfrm>
            <a:off x="623567" y="2249416"/>
            <a:ext cx="5052695" cy="229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sz="3600" dirty="0">
                <a:latin typeface="Helvetica Neue"/>
                <a:sym typeface="Helvetica Neue"/>
              </a:rPr>
              <a:t>Проверяет статью</a:t>
            </a:r>
            <a:endParaRPr lang="en-US" sz="3600" dirty="0"/>
          </a:p>
          <a:p>
            <a:endParaRPr sz="36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2CD99BEA-A822-4C71-8DB8-7888DBB8FC78}"/>
              </a:ext>
            </a:extLst>
          </p:cNvPr>
          <p:cNvCxnSpPr/>
          <p:nvPr/>
        </p:nvCxnSpPr>
        <p:spPr>
          <a:xfrm flipH="1">
            <a:off x="3978106" y="6879827"/>
            <a:ext cx="4723512" cy="0"/>
          </a:xfrm>
          <a:prstGeom prst="straightConnector1">
            <a:avLst/>
          </a:prstGeom>
          <a:noFill/>
          <a:ln w="762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" name="Заголовок основного текста">
            <a:extLst>
              <a:ext uri="{FF2B5EF4-FFF2-40B4-BE49-F238E27FC236}">
                <a16:creationId xmlns:a16="http://schemas.microsoft.com/office/drawing/2014/main" id="{C54635C4-34E8-4BFB-94BB-C309BD82048B}"/>
              </a:ext>
            </a:extLst>
          </p:cNvPr>
          <p:cNvSpPr txBox="1"/>
          <p:nvPr/>
        </p:nvSpPr>
        <p:spPr>
          <a:xfrm>
            <a:off x="4079599" y="6486076"/>
            <a:ext cx="5052695" cy="229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sz="3600" dirty="0">
                <a:latin typeface="Helvetica Neue"/>
                <a:sym typeface="Helvetica Neue"/>
              </a:rPr>
              <a:t>Высылает ответ о публикации</a:t>
            </a:r>
            <a:endParaRPr lang="en-US" sz="3600" dirty="0"/>
          </a:p>
          <a:p>
            <a:endParaRPr sz="36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2050" name="Picture 2" descr="http://clipart-library.com/img/1825890.png">
            <a:extLst>
              <a:ext uri="{FF2B5EF4-FFF2-40B4-BE49-F238E27FC236}">
                <a16:creationId xmlns:a16="http://schemas.microsoft.com/office/drawing/2014/main" id="{54FD1691-7D20-47CF-93A2-5AA36B99D2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297" y="2073750"/>
            <a:ext cx="3536426" cy="2901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Заголовок основного текста">
            <a:extLst>
              <a:ext uri="{FF2B5EF4-FFF2-40B4-BE49-F238E27FC236}">
                <a16:creationId xmlns:a16="http://schemas.microsoft.com/office/drawing/2014/main" id="{54F6B274-F9BC-407E-898D-B6AF8E0D6CE0}"/>
              </a:ext>
            </a:extLst>
          </p:cNvPr>
          <p:cNvSpPr txBox="1"/>
          <p:nvPr/>
        </p:nvSpPr>
        <p:spPr>
          <a:xfrm>
            <a:off x="8081426" y="2303839"/>
            <a:ext cx="5052695" cy="229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sz="3600" dirty="0">
                <a:latin typeface="Helvetica Neue"/>
                <a:sym typeface="Helvetica Neue"/>
              </a:rPr>
              <a:t>Проверяет статью</a:t>
            </a:r>
            <a:endParaRPr lang="en-US" sz="3600" dirty="0"/>
          </a:p>
          <a:p>
            <a:endParaRPr sz="36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FB527198-452C-4680-BD2F-710CEC818CC2}"/>
              </a:ext>
            </a:extLst>
          </p:cNvPr>
          <p:cNvCxnSpPr>
            <a:cxnSpLocks/>
          </p:cNvCxnSpPr>
          <p:nvPr/>
        </p:nvCxnSpPr>
        <p:spPr>
          <a:xfrm flipH="1" flipV="1">
            <a:off x="8108584" y="3997889"/>
            <a:ext cx="2245298" cy="1791760"/>
          </a:xfrm>
          <a:prstGeom prst="straightConnector1">
            <a:avLst/>
          </a:prstGeom>
          <a:noFill/>
          <a:ln w="762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382239C3-1E83-44C4-897B-AB867C1C274F}"/>
              </a:ext>
            </a:extLst>
          </p:cNvPr>
          <p:cNvCxnSpPr>
            <a:cxnSpLocks/>
          </p:cNvCxnSpPr>
          <p:nvPr/>
        </p:nvCxnSpPr>
        <p:spPr>
          <a:xfrm>
            <a:off x="4028852" y="6386399"/>
            <a:ext cx="4622019" cy="0"/>
          </a:xfrm>
          <a:prstGeom prst="straightConnector1">
            <a:avLst/>
          </a:prstGeom>
          <a:noFill/>
          <a:ln w="762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5" name="Заголовок основного текста">
            <a:extLst>
              <a:ext uri="{FF2B5EF4-FFF2-40B4-BE49-F238E27FC236}">
                <a16:creationId xmlns:a16="http://schemas.microsoft.com/office/drawing/2014/main" id="{05213223-B86C-4B5B-A0F9-3ED5697D6DD6}"/>
              </a:ext>
            </a:extLst>
          </p:cNvPr>
          <p:cNvSpPr txBox="1"/>
          <p:nvPr/>
        </p:nvSpPr>
        <p:spPr>
          <a:xfrm>
            <a:off x="4091238" y="4374350"/>
            <a:ext cx="5052695" cy="229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sz="3600" dirty="0">
                <a:latin typeface="Helvetica Neue"/>
                <a:sym typeface="Helvetica Neue"/>
              </a:rPr>
              <a:t>Отправляет статью</a:t>
            </a:r>
            <a:endParaRPr lang="en-US" sz="3600" dirty="0"/>
          </a:p>
          <a:p>
            <a:endParaRPr sz="3600" dirty="0"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89452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основного текста">
            <a:extLst>
              <a:ext uri="{FF2B5EF4-FFF2-40B4-BE49-F238E27FC236}">
                <a16:creationId xmlns:a16="http://schemas.microsoft.com/office/drawing/2014/main" id="{2F080520-7D97-4E4A-827B-03E76E3B9F5E}"/>
              </a:ext>
            </a:extLst>
          </p:cNvPr>
          <p:cNvSpPr txBox="1"/>
          <p:nvPr/>
        </p:nvSpPr>
        <p:spPr>
          <a:xfrm>
            <a:off x="11703299" y="7473195"/>
            <a:ext cx="1028204" cy="229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sz="3600" dirty="0">
                <a:latin typeface="Helvetica Neue"/>
                <a:ea typeface="Helvetica Neue"/>
                <a:cs typeface="Helvetica Neue"/>
                <a:sym typeface="Helvetica Neue"/>
              </a:rPr>
              <a:t>7/18</a:t>
            </a:r>
            <a:endParaRPr lang="en-US" sz="3600" dirty="0"/>
          </a:p>
          <a:p>
            <a:endParaRPr sz="36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3" name="Линия">
            <a:extLst>
              <a:ext uri="{FF2B5EF4-FFF2-40B4-BE49-F238E27FC236}">
                <a16:creationId xmlns:a16="http://schemas.microsoft.com/office/drawing/2014/main" id="{708B6309-1D5E-4CFE-93A9-E053042212F6}"/>
              </a:ext>
            </a:extLst>
          </p:cNvPr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4" name="Очень крутой заголовок…">
            <a:extLst>
              <a:ext uri="{FF2B5EF4-FFF2-40B4-BE49-F238E27FC236}">
                <a16:creationId xmlns:a16="http://schemas.microsoft.com/office/drawing/2014/main" id="{03C32298-3C60-4E69-AF27-B95C12072E24}"/>
              </a:ext>
            </a:extLst>
          </p:cNvPr>
          <p:cNvSpPr txBox="1"/>
          <p:nvPr/>
        </p:nvSpPr>
        <p:spPr>
          <a:xfrm>
            <a:off x="805561" y="487084"/>
            <a:ext cx="11430002" cy="1644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b="1" dirty="0">
                <a:latin typeface="Arial Narrow" charset="0"/>
                <a:ea typeface="Arial Narrow" charset="0"/>
                <a:cs typeface="Arial Narrow" charset="0"/>
              </a:rPr>
              <a:t>Анализ существующих решений</a:t>
            </a:r>
            <a:endParaRPr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1B4D45A-3987-48F8-9CFD-953E560C2F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528553"/>
              </p:ext>
            </p:extLst>
          </p:nvPr>
        </p:nvGraphicFramePr>
        <p:xfrm>
          <a:off x="805561" y="1986843"/>
          <a:ext cx="11393679" cy="61166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1016">
                  <a:extLst>
                    <a:ext uri="{9D8B030D-6E8A-4147-A177-3AD203B41FA5}">
                      <a16:colId xmlns:a16="http://schemas.microsoft.com/office/drawing/2014/main" val="789614886"/>
                    </a:ext>
                  </a:extLst>
                </a:gridCol>
                <a:gridCol w="3615070">
                  <a:extLst>
                    <a:ext uri="{9D8B030D-6E8A-4147-A177-3AD203B41FA5}">
                      <a16:colId xmlns:a16="http://schemas.microsoft.com/office/drawing/2014/main" val="3867755632"/>
                    </a:ext>
                  </a:extLst>
                </a:gridCol>
                <a:gridCol w="4607593">
                  <a:extLst>
                    <a:ext uri="{9D8B030D-6E8A-4147-A177-3AD203B41FA5}">
                      <a16:colId xmlns:a16="http://schemas.microsoft.com/office/drawing/2014/main" val="3338893028"/>
                    </a:ext>
                  </a:extLst>
                </a:gridCol>
              </a:tblGrid>
              <a:tr h="1084264">
                <a:tc>
                  <a:txBody>
                    <a:bodyPr/>
                    <a:lstStyle/>
                    <a:p>
                      <a:r>
                        <a:rPr lang="ru-RU" sz="4000" dirty="0"/>
                        <a:t>Название аналога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Преимущества</a:t>
                      </a:r>
                      <a:endParaRPr lang="en-US" sz="40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Недостатки</a:t>
                      </a:r>
                      <a:endParaRPr lang="en-US" sz="40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061891"/>
                  </a:ext>
                </a:extLst>
              </a:tr>
              <a:tr h="1516270">
                <a:tc>
                  <a:txBody>
                    <a:bodyPr/>
                    <a:lstStyle/>
                    <a:p>
                      <a:r>
                        <a:rPr lang="en-US" sz="40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Grammarly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Выбор стиля и темы текста</a:t>
                      </a:r>
                      <a:endParaRPr lang="en-US" sz="40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Платное, мало научных тем, общая оценка текста</a:t>
                      </a:r>
                      <a:endParaRPr lang="en-US" sz="40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395912"/>
                  </a:ext>
                </a:extLst>
              </a:tr>
              <a:tr h="2885805"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STATISTICA Text Miner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Множество функций</a:t>
                      </a:r>
                      <a:endParaRPr lang="en-US" sz="40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Для пользователей, разбирающихся в методах машинного обучения</a:t>
                      </a:r>
                      <a:endParaRPr lang="en-US" sz="40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214424"/>
                  </a:ext>
                </a:extLst>
              </a:tr>
            </a:tbl>
          </a:graphicData>
        </a:graphic>
      </p:graphicFrame>
      <p:pic>
        <p:nvPicPr>
          <p:cNvPr id="7" name="Изображение" descr="Изображение">
            <a:extLst>
              <a:ext uri="{FF2B5EF4-FFF2-40B4-BE49-F238E27FC236}">
                <a16:creationId xmlns:a16="http://schemas.microsoft.com/office/drawing/2014/main" id="{CC26AEF3-461B-4626-9F93-D74459D508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703299" y="408198"/>
            <a:ext cx="853034" cy="85303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73520086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основного текста"/>
          <p:cNvSpPr txBox="1"/>
          <p:nvPr/>
        </p:nvSpPr>
        <p:spPr>
          <a:xfrm>
            <a:off x="805562" y="4007467"/>
            <a:ext cx="11430001" cy="51898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numCol="2" anchor="b"/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marL="514350" lvl="0" indent="-514350">
              <a:buFont typeface="+mj-lt"/>
              <a:buAutoNum type="arabicPeriod"/>
            </a:pPr>
            <a:r>
              <a:rPr lang="ru-RU" sz="3600" b="0" dirty="0"/>
              <a:t>Личные местоимения.</a:t>
            </a:r>
            <a:endParaRPr lang="en-US" sz="3600" b="0" dirty="0"/>
          </a:p>
          <a:p>
            <a:pPr marL="514350" lvl="0" indent="-514350">
              <a:buFont typeface="+mj-lt"/>
              <a:buAutoNum type="arabicPeriod"/>
            </a:pPr>
            <a:r>
              <a:rPr lang="ru-RU" sz="3600" b="0" dirty="0"/>
              <a:t>Глаголы абстрактной семантики.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b="0" dirty="0" err="1"/>
              <a:t>Десемантические</a:t>
            </a:r>
            <a:r>
              <a:rPr lang="ru-RU" sz="3600" b="0" dirty="0"/>
              <a:t> глаголы.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b="0" dirty="0"/>
              <a:t>Пассивный залог.</a:t>
            </a:r>
            <a:endParaRPr lang="en-US" sz="3600" b="0" dirty="0"/>
          </a:p>
          <a:p>
            <a:pPr marL="514350" lvl="0" indent="-514350">
              <a:buFont typeface="+mj-lt"/>
              <a:buAutoNum type="arabicPeriod"/>
            </a:pPr>
            <a:r>
              <a:rPr lang="ru-RU" sz="3600" b="0" dirty="0"/>
              <a:t>Усилительные наречия.</a:t>
            </a:r>
            <a:endParaRPr lang="en-US" sz="3600" b="0" dirty="0"/>
          </a:p>
          <a:p>
            <a:pPr marL="514350" lvl="0" indent="-514350">
              <a:buFont typeface="+mj-lt"/>
              <a:buAutoNum type="arabicPeriod"/>
            </a:pPr>
            <a:r>
              <a:rPr lang="ru-RU" sz="3600" b="0" dirty="0"/>
              <a:t>Препозитивные определения.</a:t>
            </a:r>
            <a:endParaRPr lang="en-US" sz="3600" b="0" dirty="0"/>
          </a:p>
          <a:p>
            <a:pPr marL="514350" lvl="0" indent="-514350">
              <a:buFont typeface="+mj-lt"/>
              <a:buAutoNum type="arabicPeriod"/>
            </a:pPr>
            <a:r>
              <a:rPr lang="ru-RU" sz="3600" b="0" dirty="0"/>
              <a:t>Постпозитивные определения.</a:t>
            </a:r>
            <a:endParaRPr lang="en-US" sz="3600" b="0" dirty="0"/>
          </a:p>
          <a:p>
            <a:pPr marL="514350" lvl="0" indent="-514350">
              <a:buFont typeface="+mj-lt"/>
              <a:buAutoNum type="arabicPeriod"/>
            </a:pPr>
            <a:r>
              <a:rPr lang="ru-RU" sz="3600" b="0" dirty="0"/>
              <a:t>Средства логической связи.</a:t>
            </a:r>
            <a:endParaRPr lang="en-US" sz="3600" b="0" dirty="0"/>
          </a:p>
          <a:p>
            <a:pPr marL="514350" lvl="0" indent="-514350">
              <a:buFont typeface="+mj-lt"/>
              <a:buAutoNum type="arabicPeriod"/>
            </a:pPr>
            <a:r>
              <a:rPr lang="ru-RU" sz="3600" b="0" dirty="0"/>
              <a:t>Некатегоричные высказывания.</a:t>
            </a:r>
            <a:endParaRPr lang="en-US" sz="3600" b="0" dirty="0"/>
          </a:p>
          <a:p>
            <a:pPr marL="514350" lvl="0" indent="-514350">
              <a:buFont typeface="+mj-lt"/>
              <a:buAutoNum type="arabicPeriod"/>
            </a:pPr>
            <a:r>
              <a:rPr lang="ru-RU" sz="3600" b="0" dirty="0"/>
              <a:t>Длинные предложения.</a:t>
            </a:r>
            <a:endParaRPr lang="en-US" sz="3600" b="0" dirty="0"/>
          </a:p>
          <a:p>
            <a:pPr marL="514350" lvl="0" indent="-514350">
              <a:buFont typeface="+mj-lt"/>
              <a:buAutoNum type="arabicPeriod"/>
            </a:pPr>
            <a:r>
              <a:rPr lang="ru-RU" sz="3600" b="0" dirty="0">
                <a:latin typeface="Arial Narrow" charset="0"/>
                <a:ea typeface="Arial Narrow" charset="0"/>
                <a:cs typeface="Arial Narrow" charset="0"/>
              </a:rPr>
              <a:t>Архаизмы.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b="0" dirty="0">
                <a:latin typeface="Arial Narrow" charset="0"/>
                <a:ea typeface="Arial Narrow" charset="0"/>
                <a:cs typeface="Arial Narrow" charset="0"/>
              </a:rPr>
              <a:t>Будущее время.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b="0" dirty="0">
                <a:latin typeface="Arial Narrow" charset="0"/>
                <a:ea typeface="Arial Narrow" charset="0"/>
                <a:cs typeface="Arial Narrow" charset="0"/>
              </a:rPr>
              <a:t>Прошедшее время.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b="0" dirty="0">
                <a:latin typeface="Arial Narrow" charset="0"/>
                <a:ea typeface="Arial Narrow" charset="0"/>
                <a:cs typeface="Arial Narrow" charset="0"/>
              </a:rPr>
              <a:t>Настоящее время.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b="0" dirty="0">
                <a:latin typeface="Arial Narrow" charset="0"/>
                <a:ea typeface="Arial Narrow" charset="0"/>
                <a:cs typeface="Arial Narrow" charset="0"/>
              </a:rPr>
              <a:t>Существительные.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b="0" dirty="0">
                <a:latin typeface="Arial Narrow" charset="0"/>
                <a:ea typeface="Arial Narrow" charset="0"/>
                <a:cs typeface="Arial Narrow" charset="0"/>
              </a:rPr>
              <a:t>Некоторые суффиксы.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b="0" dirty="0">
                <a:latin typeface="Arial Narrow" charset="0"/>
                <a:ea typeface="Arial Narrow" charset="0"/>
                <a:cs typeface="Arial Narrow" charset="0"/>
              </a:rPr>
              <a:t>Местоимение </a:t>
            </a:r>
            <a:r>
              <a:rPr lang="en-US" sz="3600" b="0" dirty="0">
                <a:latin typeface="Arial Narrow" charset="0"/>
                <a:ea typeface="Arial Narrow" charset="0"/>
                <a:cs typeface="Arial Narrow" charset="0"/>
              </a:rPr>
              <a:t>I.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b="0" dirty="0">
                <a:latin typeface="Arial Narrow" charset="0"/>
                <a:ea typeface="Arial Narrow" charset="0"/>
                <a:cs typeface="Arial Narrow" charset="0"/>
              </a:rPr>
              <a:t>Местоимение </a:t>
            </a:r>
            <a:r>
              <a:rPr lang="en-US" sz="3600" b="0" dirty="0">
                <a:latin typeface="Arial Narrow" charset="0"/>
                <a:ea typeface="Arial Narrow" charset="0"/>
                <a:cs typeface="Arial Narrow" charset="0"/>
              </a:rPr>
              <a:t>We.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b="0" dirty="0">
                <a:latin typeface="Arial Narrow" charset="0"/>
                <a:ea typeface="Arial Narrow" charset="0"/>
                <a:cs typeface="Arial Narrow" charset="0"/>
              </a:rPr>
              <a:t>Местоимения </a:t>
            </a:r>
            <a:r>
              <a:rPr lang="en-US" sz="3600" b="0" dirty="0">
                <a:latin typeface="Arial Narrow" charset="0"/>
                <a:ea typeface="Arial Narrow" charset="0"/>
                <a:cs typeface="Arial Narrow" charset="0"/>
              </a:rPr>
              <a:t>You, he, she.</a:t>
            </a:r>
            <a:endParaRPr lang="ru-RU" sz="3600" b="0" dirty="0">
              <a:latin typeface="Arial Narrow" charset="0"/>
              <a:ea typeface="Arial Narrow" charset="0"/>
              <a:cs typeface="Arial Narrow" charset="0"/>
            </a:endParaRPr>
          </a:p>
          <a:p>
            <a:pPr marL="514350" lvl="0" indent="-514350">
              <a:buFont typeface="+mj-lt"/>
              <a:buAutoNum type="arabicPeriod"/>
            </a:pPr>
            <a:endParaRPr sz="4400" b="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Заголовок основного текста">
            <a:extLst>
              <a:ext uri="{FF2B5EF4-FFF2-40B4-BE49-F238E27FC236}">
                <a16:creationId xmlns:a16="http://schemas.microsoft.com/office/drawing/2014/main" id="{97815818-E4B2-45EE-9603-D6E21F78336B}"/>
              </a:ext>
            </a:extLst>
          </p:cNvPr>
          <p:cNvSpPr txBox="1"/>
          <p:nvPr/>
        </p:nvSpPr>
        <p:spPr>
          <a:xfrm>
            <a:off x="11703299" y="7473195"/>
            <a:ext cx="1028204" cy="229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sz="3600" dirty="0">
                <a:latin typeface="Helvetica Neue"/>
                <a:ea typeface="Helvetica Neue"/>
                <a:cs typeface="Helvetica Neue"/>
                <a:sym typeface="Helvetica Neue"/>
              </a:rPr>
              <a:t>8/18</a:t>
            </a:r>
            <a:endParaRPr lang="en-US" sz="3600" dirty="0"/>
          </a:p>
          <a:p>
            <a:endParaRPr sz="36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Линия">
            <a:extLst>
              <a:ext uri="{FF2B5EF4-FFF2-40B4-BE49-F238E27FC236}">
                <a16:creationId xmlns:a16="http://schemas.microsoft.com/office/drawing/2014/main" id="{BFE3BCBB-1D32-4E1C-A39B-CD3F75B2962F}"/>
              </a:ext>
            </a:extLst>
          </p:cNvPr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3" name="Очень крутой заголовок…">
            <a:extLst>
              <a:ext uri="{FF2B5EF4-FFF2-40B4-BE49-F238E27FC236}">
                <a16:creationId xmlns:a16="http://schemas.microsoft.com/office/drawing/2014/main" id="{1A38135F-1A2D-4EA2-961A-FF328BCE54BA}"/>
              </a:ext>
            </a:extLst>
          </p:cNvPr>
          <p:cNvSpPr txBox="1"/>
          <p:nvPr/>
        </p:nvSpPr>
        <p:spPr>
          <a:xfrm>
            <a:off x="805561" y="487084"/>
            <a:ext cx="11430002" cy="1644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b="1" dirty="0">
                <a:latin typeface="Arial Narrow" charset="0"/>
                <a:ea typeface="Arial Narrow" charset="0"/>
                <a:cs typeface="Arial Narrow" charset="0"/>
              </a:rPr>
              <a:t>стилистические маркеры</a:t>
            </a:r>
            <a:endParaRPr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8" name="Изображение" descr="Изображение">
            <a:extLst>
              <a:ext uri="{FF2B5EF4-FFF2-40B4-BE49-F238E27FC236}">
                <a16:creationId xmlns:a16="http://schemas.microsoft.com/office/drawing/2014/main" id="{627A3AE2-4211-49CD-9360-5814822F67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703299" y="408198"/>
            <a:ext cx="853034" cy="85303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19692254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9" name="Заголовок основного текста"/>
          <p:cNvSpPr txBox="1"/>
          <p:nvPr/>
        </p:nvSpPr>
        <p:spPr>
          <a:xfrm>
            <a:off x="805562" y="3462214"/>
            <a:ext cx="11430001" cy="51898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lvl="0"/>
            <a:endParaRPr sz="36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1" name="Заголовок основного текста">
            <a:extLst>
              <a:ext uri="{FF2B5EF4-FFF2-40B4-BE49-F238E27FC236}">
                <a16:creationId xmlns:a16="http://schemas.microsoft.com/office/drawing/2014/main" id="{E678C2C5-D560-4973-86F0-88150FFBECFF}"/>
              </a:ext>
            </a:extLst>
          </p:cNvPr>
          <p:cNvSpPr txBox="1"/>
          <p:nvPr/>
        </p:nvSpPr>
        <p:spPr>
          <a:xfrm>
            <a:off x="11261558" y="7473195"/>
            <a:ext cx="1469945" cy="229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en-US" sz="3600" dirty="0"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rPr lang="ru-RU" sz="3600" dirty="0">
                <a:latin typeface="Helvetica Neue"/>
                <a:ea typeface="Helvetica Neue"/>
                <a:cs typeface="Helvetica Neue"/>
                <a:sym typeface="Helvetica Neue"/>
              </a:rPr>
              <a:t>2/18</a:t>
            </a:r>
            <a:endParaRPr lang="en-US" sz="3600" dirty="0"/>
          </a:p>
          <a:p>
            <a:endParaRPr sz="36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3" name="Очень крутой заголовок…">
            <a:extLst>
              <a:ext uri="{FF2B5EF4-FFF2-40B4-BE49-F238E27FC236}">
                <a16:creationId xmlns:a16="http://schemas.microsoft.com/office/drawing/2014/main" id="{07EC42CC-84CC-4F0F-BAB6-A4FA034B84F2}"/>
              </a:ext>
            </a:extLst>
          </p:cNvPr>
          <p:cNvSpPr txBox="1"/>
          <p:nvPr/>
        </p:nvSpPr>
        <p:spPr>
          <a:xfrm>
            <a:off x="805561" y="487084"/>
            <a:ext cx="11430002" cy="1644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b="1" dirty="0">
                <a:latin typeface="Arial Narrow" charset="0"/>
                <a:ea typeface="Arial Narrow" charset="0"/>
                <a:cs typeface="Arial Narrow" charset="0"/>
              </a:rPr>
              <a:t>Методы машинного обучения</a:t>
            </a:r>
            <a:endParaRPr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98215E3-BBE6-4BED-936C-503AE96154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372052"/>
              </p:ext>
            </p:extLst>
          </p:nvPr>
        </p:nvGraphicFramePr>
        <p:xfrm>
          <a:off x="914400" y="1769805"/>
          <a:ext cx="10788898" cy="671029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70432">
                  <a:extLst>
                    <a:ext uri="{9D8B030D-6E8A-4147-A177-3AD203B41FA5}">
                      <a16:colId xmlns:a16="http://schemas.microsoft.com/office/drawing/2014/main" val="752056987"/>
                    </a:ext>
                  </a:extLst>
                </a:gridCol>
                <a:gridCol w="3459233">
                  <a:extLst>
                    <a:ext uri="{9D8B030D-6E8A-4147-A177-3AD203B41FA5}">
                      <a16:colId xmlns:a16="http://schemas.microsoft.com/office/drawing/2014/main" val="303678050"/>
                    </a:ext>
                  </a:extLst>
                </a:gridCol>
                <a:gridCol w="3459233">
                  <a:extLst>
                    <a:ext uri="{9D8B030D-6E8A-4147-A177-3AD203B41FA5}">
                      <a16:colId xmlns:a16="http://schemas.microsoft.com/office/drawing/2014/main" val="1494614677"/>
                    </a:ext>
                  </a:extLst>
                </a:gridCol>
              </a:tblGrid>
              <a:tr h="106802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Метод</a:t>
                      </a:r>
                      <a:endParaRPr lang="en-US" sz="36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Оценка точности</a:t>
                      </a:r>
                      <a:endParaRPr lang="en-US" sz="36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Количество примеров</a:t>
                      </a:r>
                      <a:endParaRPr lang="en-US" sz="36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5661847"/>
                  </a:ext>
                </a:extLst>
              </a:tr>
              <a:tr h="106802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Логистическая регрессия</a:t>
                      </a:r>
                      <a:endParaRPr lang="en-US" sz="36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0.711</a:t>
                      </a:r>
                      <a:endParaRPr lang="en-US" sz="36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150</a:t>
                      </a:r>
                      <a:endParaRPr lang="en-US" sz="36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6864614"/>
                  </a:ext>
                </a:extLst>
              </a:tr>
              <a:tr h="106802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Метод опорных векторов</a:t>
                      </a:r>
                      <a:endParaRPr lang="en-US" sz="36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</a:t>
                      </a:r>
                      <a:r>
                        <a:rPr lang="ru-RU" sz="3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789</a:t>
                      </a:r>
                      <a:endParaRPr lang="en-US" sz="36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148</a:t>
                      </a:r>
                      <a:endParaRPr lang="en-US" sz="36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4809139"/>
                  </a:ext>
                </a:extLst>
              </a:tr>
              <a:tr h="106802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Лес деревьев решений</a:t>
                      </a:r>
                      <a:endParaRPr lang="en-US" sz="36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0.684</a:t>
                      </a:r>
                      <a:endParaRPr lang="en-US" sz="36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148</a:t>
                      </a:r>
                      <a:endParaRPr lang="en-US" sz="36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0197126"/>
                  </a:ext>
                </a:extLst>
              </a:tr>
              <a:tr h="70005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Нейронные сети</a:t>
                      </a:r>
                      <a:endParaRPr lang="en-US" sz="36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0.868</a:t>
                      </a:r>
                      <a:endParaRPr lang="en-US" sz="36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110</a:t>
                      </a:r>
                      <a:endParaRPr lang="en-US" sz="36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605418"/>
                  </a:ext>
                </a:extLst>
              </a:tr>
              <a:tr h="160203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Наивный Байесовский метод</a:t>
                      </a:r>
                      <a:endParaRPr lang="en-US" sz="36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0.816</a:t>
                      </a:r>
                      <a:endParaRPr lang="en-US" sz="36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150</a:t>
                      </a:r>
                      <a:endParaRPr lang="en-US" sz="36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5375617"/>
                  </a:ext>
                </a:extLst>
              </a:tr>
            </a:tbl>
          </a:graphicData>
        </a:graphic>
      </p:graphicFrame>
      <p:pic>
        <p:nvPicPr>
          <p:cNvPr id="8" name="Изображение" descr="Изображение">
            <a:extLst>
              <a:ext uri="{FF2B5EF4-FFF2-40B4-BE49-F238E27FC236}">
                <a16:creationId xmlns:a16="http://schemas.microsoft.com/office/drawing/2014/main" id="{4B16B67F-E258-4DC9-9D36-649398BC94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703299" y="408198"/>
            <a:ext cx="853034" cy="85303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3611685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9EB1D09-84BE-44FB-A43E-33A32D2CED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178" y="1744134"/>
            <a:ext cx="13007977" cy="8366621"/>
          </a:xfrm>
          <a:prstGeom prst="rect">
            <a:avLst/>
          </a:prstGeom>
        </p:spPr>
      </p:pic>
      <p:sp>
        <p:nvSpPr>
          <p:cNvPr id="7" name="Заголовок основного текста">
            <a:extLst>
              <a:ext uri="{FF2B5EF4-FFF2-40B4-BE49-F238E27FC236}">
                <a16:creationId xmlns:a16="http://schemas.microsoft.com/office/drawing/2014/main" id="{1A3C3654-69FC-487A-9FC2-D8F2815262E6}"/>
              </a:ext>
            </a:extLst>
          </p:cNvPr>
          <p:cNvSpPr txBox="1"/>
          <p:nvPr/>
        </p:nvSpPr>
        <p:spPr>
          <a:xfrm>
            <a:off x="11305309" y="7473195"/>
            <a:ext cx="1426194" cy="229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sz="3600" dirty="0">
                <a:latin typeface="Helvetica Neue"/>
                <a:ea typeface="Helvetica Neue"/>
                <a:cs typeface="Helvetica Neue"/>
                <a:sym typeface="Helvetica Neue"/>
              </a:rPr>
              <a:t>16/18</a:t>
            </a:r>
            <a:endParaRPr lang="en-US" sz="3600" dirty="0"/>
          </a:p>
          <a:p>
            <a:endParaRPr sz="36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1" name="Очень крутой заголовок…">
            <a:extLst>
              <a:ext uri="{FF2B5EF4-FFF2-40B4-BE49-F238E27FC236}">
                <a16:creationId xmlns:a16="http://schemas.microsoft.com/office/drawing/2014/main" id="{4E5E9639-36DB-4F89-BE07-BEBCB2F2BC78}"/>
              </a:ext>
            </a:extLst>
          </p:cNvPr>
          <p:cNvSpPr txBox="1"/>
          <p:nvPr/>
        </p:nvSpPr>
        <p:spPr>
          <a:xfrm>
            <a:off x="805561" y="487084"/>
            <a:ext cx="11430002" cy="1644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b="1" dirty="0">
                <a:latin typeface="Arial Narrow" charset="0"/>
                <a:ea typeface="Arial Narrow" charset="0"/>
                <a:cs typeface="Arial Narrow" charset="0"/>
              </a:rPr>
              <a:t>Пользовательский интерфейс</a:t>
            </a:r>
            <a:endParaRPr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Линия">
            <a:extLst>
              <a:ext uri="{FF2B5EF4-FFF2-40B4-BE49-F238E27FC236}">
                <a16:creationId xmlns:a16="http://schemas.microsoft.com/office/drawing/2014/main" id="{7538B4F5-4589-4F4E-AF09-24174E335EED}"/>
              </a:ext>
            </a:extLst>
          </p:cNvPr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8" name="Изображение" descr="Изображение">
            <a:extLst>
              <a:ext uri="{FF2B5EF4-FFF2-40B4-BE49-F238E27FC236}">
                <a16:creationId xmlns:a16="http://schemas.microsoft.com/office/drawing/2014/main" id="{85ABFED7-EEE6-43E6-8404-EA6259CD11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703299" y="408198"/>
            <a:ext cx="853034" cy="85303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920731771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2892</TotalTime>
  <Words>934</Words>
  <Application>Microsoft Office PowerPoint</Application>
  <PresentationFormat>Произвольный</PresentationFormat>
  <Paragraphs>134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 Narrow</vt:lpstr>
      <vt:lpstr>Helvetica</vt:lpstr>
      <vt:lpstr>Helvetica Light</vt:lpstr>
      <vt:lpstr>Helvetica Neue</vt:lpstr>
      <vt:lpstr>White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Вероника Фалалеева</cp:lastModifiedBy>
  <cp:revision>78</cp:revision>
  <dcterms:modified xsi:type="dcterms:W3CDTF">2018-06-22T03:11:59Z</dcterms:modified>
</cp:coreProperties>
</file>