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6" r:id="rId4"/>
    <p:sldId id="286" r:id="rId5"/>
    <p:sldId id="287" r:id="rId6"/>
    <p:sldId id="264" r:id="rId7"/>
    <p:sldId id="285" r:id="rId8"/>
    <p:sldId id="283" r:id="rId9"/>
    <p:sldId id="278" r:id="rId10"/>
    <p:sldId id="271" r:id="rId11"/>
    <p:sldId id="281" r:id="rId12"/>
    <p:sldId id="272" r:id="rId13"/>
    <p:sldId id="273" r:id="rId14"/>
    <p:sldId id="275" r:id="rId15"/>
    <p:sldId id="274" r:id="rId16"/>
    <p:sldId id="280" r:id="rId17"/>
    <p:sldId id="284" r:id="rId18"/>
    <p:sldId id="263"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88"/>
  </p:normalViewPr>
  <p:slideViewPr>
    <p:cSldViewPr snapToGrid="0" snapToObjects="1">
      <p:cViewPr varScale="1">
        <p:scale>
          <a:sx n="75" d="100"/>
          <a:sy n="75" d="100"/>
        </p:scale>
        <p:origin x="-1086" y="-9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9640449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a:p>
        </p:txBody>
      </p:sp>
      <p:sp>
        <p:nvSpPr>
          <p:cNvPr id="117" name="Очень крутой…"/>
          <p:cNvSpPr txBox="1"/>
          <p:nvPr/>
        </p:nvSpPr>
        <p:spPr>
          <a:xfrm>
            <a:off x="4481848" y="208829"/>
            <a:ext cx="8522952" cy="52375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pPr algn="l">
              <a:defRPr sz="5000" b="1" cap="all">
                <a:solidFill>
                  <a:srgbClr val="253957"/>
                </a:solidFill>
                <a:latin typeface="+mn-lt"/>
                <a:ea typeface="+mn-ea"/>
                <a:cs typeface="+mn-cs"/>
                <a:sym typeface="Arial Narrow"/>
              </a:defRPr>
            </a:pPr>
            <a:r>
              <a:rPr lang="ru-RU" sz="2400" dirty="0">
                <a:latin typeface="Arial Narrow" charset="0"/>
                <a:ea typeface="Arial Narrow" charset="0"/>
                <a:cs typeface="Arial Narrow" charset="0"/>
              </a:rPr>
              <a:t>Научно-учебная </a:t>
            </a:r>
            <a:r>
              <a:rPr lang="ru-RU" sz="2400" dirty="0" smtClean="0">
                <a:latin typeface="Arial Narrow" charset="0"/>
                <a:ea typeface="Arial Narrow" charset="0"/>
                <a:cs typeface="Arial Narrow" charset="0"/>
              </a:rPr>
              <a:t>группа</a:t>
            </a:r>
            <a:br>
              <a:rPr lang="ru-RU" sz="2400" dirty="0" smtClean="0">
                <a:latin typeface="Arial Narrow" charset="0"/>
                <a:ea typeface="Arial Narrow" charset="0"/>
                <a:cs typeface="Arial Narrow" charset="0"/>
              </a:rPr>
            </a:br>
            <a:r>
              <a:rPr lang="ru-RU" sz="4000" dirty="0" smtClean="0">
                <a:latin typeface="Arial Narrow" charset="0"/>
                <a:ea typeface="Arial Narrow" charset="0"/>
                <a:cs typeface="Arial Narrow" charset="0"/>
              </a:rPr>
              <a:t>Разработка </a:t>
            </a:r>
            <a:r>
              <a:rPr lang="ru-RU" sz="4000" dirty="0">
                <a:latin typeface="Arial Narrow" charset="0"/>
                <a:ea typeface="Arial Narrow" charset="0"/>
                <a:cs typeface="Arial Narrow" charset="0"/>
              </a:rPr>
              <a:t>программного обеспечения для проведения лингвистических </a:t>
            </a:r>
            <a:r>
              <a:rPr lang="ru-RU" sz="4000" dirty="0" smtClean="0">
                <a:latin typeface="Arial Narrow" charset="0"/>
                <a:ea typeface="Arial Narrow" charset="0"/>
                <a:cs typeface="Arial Narrow" charset="0"/>
              </a:rPr>
              <a:t>исследований</a:t>
            </a:r>
            <a:endParaRPr lang="ru-RU" sz="4000" dirty="0">
              <a:latin typeface="Arial Narrow" charset="0"/>
              <a:ea typeface="Arial Narrow" charset="0"/>
              <a:cs typeface="Arial Narrow" charset="0"/>
            </a:endParaRPr>
          </a:p>
        </p:txBody>
      </p:sp>
      <p:sp>
        <p:nvSpPr>
          <p:cNvPr id="118" name="Очень крутой подзаголовок презентации"/>
          <p:cNvSpPr txBox="1"/>
          <p:nvPr/>
        </p:nvSpPr>
        <p:spPr>
          <a:xfrm>
            <a:off x="6502401" y="5695970"/>
            <a:ext cx="4509036" cy="834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l">
              <a:defRPr sz="3000">
                <a:solidFill>
                  <a:srgbClr val="253957"/>
                </a:solidFill>
                <a:latin typeface="+mn-lt"/>
                <a:ea typeface="+mn-ea"/>
                <a:cs typeface="+mn-cs"/>
                <a:sym typeface="Arial Narrow"/>
              </a:defRPr>
            </a:lvl1pPr>
          </a:lstStyle>
          <a:p>
            <a:r>
              <a:rPr lang="ru-RU" sz="3600" dirty="0">
                <a:latin typeface="Arial Narrow" charset="0"/>
                <a:ea typeface="Arial Narrow" charset="0"/>
                <a:cs typeface="Arial Narrow" charset="0"/>
              </a:rPr>
              <a:t>Проект «</a:t>
            </a:r>
            <a:r>
              <a:rPr lang="en-US" sz="3600" dirty="0">
                <a:latin typeface="Arial Narrow" charset="0"/>
                <a:ea typeface="Arial Narrow" charset="0"/>
                <a:cs typeface="Arial Narrow" charset="0"/>
              </a:rPr>
              <a:t>Paper Cat</a:t>
            </a:r>
            <a:r>
              <a:rPr lang="ru-RU" sz="3600" dirty="0">
                <a:latin typeface="Arial Narrow" charset="0"/>
                <a:ea typeface="Arial Narrow" charset="0"/>
                <a:cs typeface="Arial Narrow" charset="0"/>
              </a:rPr>
              <a:t>»</a:t>
            </a:r>
            <a:endParaRPr sz="3600" dirty="0">
              <a:latin typeface="Arial Narrow" charset="0"/>
              <a:ea typeface="Arial Narrow" charset="0"/>
              <a:cs typeface="Arial Narrow" charset="0"/>
            </a:endParaRPr>
          </a:p>
        </p:txBody>
      </p:sp>
      <p:sp>
        <p:nvSpPr>
          <p:cNvPr id="120" name="Москва, 2017"/>
          <p:cNvSpPr txBox="1"/>
          <p:nvPr/>
        </p:nvSpPr>
        <p:spPr>
          <a:xfrm>
            <a:off x="7795832" y="9002313"/>
            <a:ext cx="1786050" cy="4257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Пермь</a:t>
            </a:r>
            <a:r>
              <a:rPr dirty="0">
                <a:latin typeface="Arial Narrow" charset="0"/>
                <a:ea typeface="Arial Narrow" charset="0"/>
                <a:cs typeface="Arial Narrow" charset="0"/>
              </a:rPr>
              <a:t>, 201</a:t>
            </a:r>
            <a:r>
              <a:rPr lang="ru-RU" dirty="0">
                <a:latin typeface="Arial Narrow" charset="0"/>
                <a:ea typeface="Arial Narrow" charset="0"/>
                <a:cs typeface="Arial Narrow" charset="0"/>
              </a:rPr>
              <a:t>8</a:t>
            </a:r>
            <a:endParaRPr dirty="0">
              <a:latin typeface="Arial Narrow" charset="0"/>
              <a:ea typeface="Arial Narrow" charset="0"/>
              <a:cs typeface="Arial Narrow" charset="0"/>
            </a:endParaRPr>
          </a:p>
        </p:txBody>
      </p:sp>
      <p:pic>
        <p:nvPicPr>
          <p:cNvPr id="121" name="Изображение" descr="Изображение"/>
          <p:cNvPicPr>
            <a:picLocks noChangeAspect="1"/>
          </p:cNvPicPr>
          <p:nvPr/>
        </p:nvPicPr>
        <p:blipFill>
          <a:blip r:embed="rId2">
            <a:extLst/>
          </a:blip>
          <a:stretch>
            <a:fillRect/>
          </a:stretch>
        </p:blipFill>
        <p:spPr>
          <a:xfrm>
            <a:off x="968298" y="946303"/>
            <a:ext cx="1945686" cy="1881278"/>
          </a:xfrm>
          <a:prstGeom prst="rect">
            <a:avLst/>
          </a:prstGeom>
          <a:ln w="12700">
            <a:miter lim="400000"/>
          </a:ln>
        </p:spPr>
      </p:pic>
      <p:sp>
        <p:nvSpPr>
          <p:cNvPr id="8" name="Москва, 2017">
            <a:extLst>
              <a:ext uri="{FF2B5EF4-FFF2-40B4-BE49-F238E27FC236}">
                <a16:creationId xmlns:a16="http://schemas.microsoft.com/office/drawing/2014/main" xmlns="" id="{E08924C2-0B70-4F17-BBA4-ADBE1FBE870F}"/>
              </a:ext>
            </a:extLst>
          </p:cNvPr>
          <p:cNvSpPr txBox="1"/>
          <p:nvPr/>
        </p:nvSpPr>
        <p:spPr>
          <a:xfrm>
            <a:off x="4636395" y="6985026"/>
            <a:ext cx="8268236"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lang="ru-RU" sz="3600" dirty="0">
                <a:latin typeface="Arial Narrow" charset="0"/>
                <a:ea typeface="Arial Narrow" charset="0"/>
                <a:cs typeface="Arial Narrow" charset="0"/>
              </a:rPr>
              <a:t>Светлана Александровна </a:t>
            </a:r>
            <a:r>
              <a:rPr lang="ru-RU" sz="3600" dirty="0" err="1">
                <a:latin typeface="Arial Narrow" charset="0"/>
                <a:ea typeface="Arial Narrow" charset="0"/>
                <a:cs typeface="Arial Narrow" charset="0"/>
              </a:rPr>
              <a:t>Стринюк</a:t>
            </a:r>
            <a:r>
              <a:rPr lang="ru-RU" sz="3600" dirty="0">
                <a:latin typeface="Arial Narrow" charset="0"/>
                <a:ea typeface="Arial Narrow" charset="0"/>
                <a:cs typeface="Arial Narrow" charset="0"/>
              </a:rPr>
              <a:t/>
            </a:r>
            <a:br>
              <a:rPr lang="ru-RU" sz="3600" dirty="0">
                <a:latin typeface="Arial Narrow" charset="0"/>
                <a:ea typeface="Arial Narrow" charset="0"/>
                <a:cs typeface="Arial Narrow" charset="0"/>
              </a:rPr>
            </a:br>
            <a:r>
              <a:rPr lang="ru-RU" sz="3600" u="sng" dirty="0">
                <a:latin typeface="Arial Narrow" charset="0"/>
                <a:ea typeface="Arial Narrow" charset="0"/>
                <a:cs typeface="Arial Narrow" charset="0"/>
              </a:rPr>
              <a:t>Вячеслав </a:t>
            </a:r>
            <a:r>
              <a:rPr lang="ru-RU" sz="3600" u="sng" dirty="0" smtClean="0">
                <a:latin typeface="Arial Narrow" charset="0"/>
                <a:ea typeface="Arial Narrow" charset="0"/>
                <a:cs typeface="Arial Narrow" charset="0"/>
              </a:rPr>
              <a:t>Владимирович Ланин</a:t>
            </a:r>
            <a:endParaRPr sz="3600" u="sng" dirty="0">
              <a:latin typeface="Arial Narrow" charset="0"/>
              <a:ea typeface="Arial Narrow" charset="0"/>
              <a:cs typeface="Arial Narrow" charset="0"/>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a:t>
            </a:fld>
            <a:endParaRPr lang="ru-RU"/>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Итоги первого года: конференции</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409163" y="2085413"/>
            <a:ext cx="8157119" cy="70368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514350" indent="-514350" algn="l">
              <a:spcBef>
                <a:spcPts val="1200"/>
              </a:spcBef>
              <a:buFont typeface="+mj-lt"/>
              <a:buAutoNum type="arabicPeriod"/>
              <a:defRPr sz="2100">
                <a:solidFill>
                  <a:srgbClr val="253957"/>
                </a:solidFill>
                <a:latin typeface="+mn-lt"/>
                <a:ea typeface="+mn-ea"/>
                <a:cs typeface="+mn-cs"/>
                <a:sym typeface="Arial Narrow"/>
              </a:defRPr>
            </a:pPr>
            <a:r>
              <a:rPr lang="en-US" sz="2400" dirty="0">
                <a:latin typeface="Arial Narrow" charset="0"/>
                <a:ea typeface="Arial Narrow" charset="0"/>
                <a:cs typeface="Arial Narrow" charset="0"/>
              </a:rPr>
              <a:t>Second International conference on </a:t>
            </a:r>
            <a:r>
              <a:rPr lang="en-US" sz="2400" dirty="0" err="1">
                <a:latin typeface="Arial Narrow" charset="0"/>
                <a:ea typeface="Arial Narrow" charset="0"/>
                <a:cs typeface="Arial Narrow" charset="0"/>
              </a:rPr>
              <a:t>Moocs</a:t>
            </a:r>
            <a:r>
              <a:rPr lang="en-US" sz="2400" dirty="0">
                <a:latin typeface="Arial Narrow" charset="0"/>
                <a:ea typeface="Arial Narrow" charset="0"/>
                <a:cs typeface="Arial Narrow" charset="0"/>
              </a:rPr>
              <a:t>, Language Learning and Mobility (</a:t>
            </a:r>
            <a:r>
              <a:rPr lang="ru-RU" sz="2400" dirty="0">
                <a:latin typeface="Arial Narrow" charset="0"/>
                <a:ea typeface="Arial Narrow" charset="0"/>
                <a:cs typeface="Arial Narrow" charset="0"/>
              </a:rPr>
              <a:t>Неаполь</a:t>
            </a:r>
            <a:r>
              <a:rPr lang="en-US" sz="2400" dirty="0">
                <a:latin typeface="Arial Narrow" charset="0"/>
                <a:ea typeface="Arial Narrow" charset="0"/>
                <a:cs typeface="Arial Narrow" charset="0"/>
              </a:rPr>
              <a:t>, </a:t>
            </a:r>
            <a:r>
              <a:rPr lang="ru-RU" sz="2000" dirty="0">
                <a:latin typeface="Arial Narrow" charset="0"/>
                <a:ea typeface="Arial Narrow" charset="0"/>
                <a:cs typeface="Arial Narrow" charset="0"/>
              </a:rPr>
              <a:t>Италия</a:t>
            </a:r>
            <a:r>
              <a:rPr lang="ru-RU" sz="2400" dirty="0">
                <a:latin typeface="Arial Narrow" charset="0"/>
                <a:ea typeface="Arial Narrow" charset="0"/>
                <a:cs typeface="Arial Narrow" charset="0"/>
              </a:rPr>
              <a:t>). Доклад: </a:t>
            </a:r>
            <a:r>
              <a:rPr lang="en-US" sz="2400" dirty="0">
                <a:latin typeface="Arial Narrow" charset="0"/>
                <a:ea typeface="Arial Narrow" charset="0"/>
                <a:cs typeface="Arial Narrow" charset="0"/>
              </a:rPr>
              <a:t>Evaluation Software in Assessment of L2 Academic </a:t>
            </a:r>
            <a:r>
              <a:rPr lang="en-US" sz="2400" dirty="0" smtClean="0">
                <a:latin typeface="Arial Narrow" charset="0"/>
                <a:ea typeface="Arial Narrow" charset="0"/>
                <a:cs typeface="Arial Narrow" charset="0"/>
              </a:rPr>
              <a:t>Writing</a:t>
            </a:r>
            <a:r>
              <a:rPr lang="ru-RU" sz="2400" dirty="0">
                <a:latin typeface="Arial Narrow" charset="0"/>
                <a:ea typeface="Arial Narrow" charset="0"/>
                <a:cs typeface="Arial Narrow" charset="0"/>
              </a:rPr>
              <a:t>,</a:t>
            </a:r>
            <a:r>
              <a:rPr lang="en-US" sz="2400" dirty="0" smtClean="0">
                <a:latin typeface="Arial Narrow" charset="0"/>
                <a:ea typeface="Arial Narrow" charset="0"/>
                <a:cs typeface="Arial Narrow" charset="0"/>
              </a:rPr>
              <a:t> </a:t>
            </a:r>
            <a:r>
              <a:rPr lang="ru-RU" sz="2400" i="1" dirty="0">
                <a:latin typeface="Arial Narrow" charset="0"/>
                <a:ea typeface="Arial Narrow" charset="0"/>
                <a:cs typeface="Arial Narrow" charset="0"/>
              </a:rPr>
              <a:t>Стринюк С.А., Ланин В.В.</a:t>
            </a:r>
            <a:r>
              <a:rPr lang="ru-RU" sz="2400" dirty="0">
                <a:latin typeface="Arial Narrow" charset="0"/>
                <a:ea typeface="Arial Narrow" charset="0"/>
                <a:cs typeface="Arial Narrow" charset="0"/>
              </a:rPr>
              <a:t> </a:t>
            </a:r>
          </a:p>
          <a:p>
            <a:pPr marL="514350" indent="-514350" algn="l">
              <a:spcBef>
                <a:spcPts val="1200"/>
              </a:spcBef>
              <a:buFont typeface="+mj-lt"/>
              <a:buAutoNum type="arabicPeriod"/>
              <a:defRPr sz="2100">
                <a:solidFill>
                  <a:srgbClr val="253957"/>
                </a:solidFill>
                <a:latin typeface="+mn-lt"/>
                <a:ea typeface="+mn-ea"/>
                <a:cs typeface="+mn-cs"/>
                <a:sym typeface="Arial Narrow"/>
              </a:defRPr>
            </a:pPr>
            <a:r>
              <a:rPr lang="ru-RU" sz="2400" dirty="0">
                <a:latin typeface="Arial Narrow" charset="0"/>
                <a:ea typeface="Arial Narrow" charset="0"/>
                <a:cs typeface="Arial Narrow" charset="0"/>
              </a:rPr>
              <a:t>9-</a:t>
            </a:r>
            <a:r>
              <a:rPr lang="en-US" sz="2400" dirty="0" err="1">
                <a:latin typeface="Arial Narrow" charset="0"/>
                <a:ea typeface="Arial Narrow" charset="0"/>
                <a:cs typeface="Arial Narrow" charset="0"/>
              </a:rPr>
              <a:t>th</a:t>
            </a:r>
            <a:r>
              <a:rPr lang="en-US" sz="2400" dirty="0">
                <a:latin typeface="Arial Narrow" charset="0"/>
                <a:ea typeface="Arial Narrow" charset="0"/>
                <a:cs typeface="Arial Narrow" charset="0"/>
              </a:rPr>
              <a:t> International Conference on Knowledge Engineering and Ontology Development (</a:t>
            </a:r>
            <a:r>
              <a:rPr lang="ru-RU" sz="2400" dirty="0" err="1">
                <a:latin typeface="Arial Narrow" charset="0"/>
                <a:ea typeface="Arial Narrow" charset="0"/>
                <a:cs typeface="Arial Narrow" charset="0"/>
              </a:rPr>
              <a:t>Фуншал</a:t>
            </a:r>
            <a:r>
              <a:rPr lang="ru-RU" sz="2400" dirty="0">
                <a:latin typeface="Arial Narrow" charset="0"/>
                <a:ea typeface="Arial Narrow" charset="0"/>
                <a:cs typeface="Arial Narrow" charset="0"/>
              </a:rPr>
              <a:t>, Португалия). Доклад: </a:t>
            </a:r>
            <a:r>
              <a:rPr lang="en-US" sz="2400" dirty="0">
                <a:latin typeface="Arial Narrow" charset="0"/>
                <a:ea typeface="Arial Narrow" charset="0"/>
                <a:cs typeface="Arial Narrow" charset="0"/>
              </a:rPr>
              <a:t>Academic Style Marker Ontology </a:t>
            </a:r>
            <a:r>
              <a:rPr lang="en-US" sz="2400" dirty="0" smtClean="0">
                <a:latin typeface="Arial Narrow" charset="0"/>
                <a:ea typeface="Arial Narrow" charset="0"/>
                <a:cs typeface="Arial Narrow" charset="0"/>
              </a:rPr>
              <a:t>Design</a:t>
            </a:r>
            <a:r>
              <a:rPr lang="ru-RU" sz="2400" dirty="0" smtClean="0">
                <a:latin typeface="Arial Narrow" charset="0"/>
                <a:ea typeface="Arial Narrow" charset="0"/>
                <a:cs typeface="Arial Narrow" charset="0"/>
              </a:rPr>
              <a:t>,</a:t>
            </a:r>
            <a:r>
              <a:rPr lang="en-US" sz="2400" dirty="0" smtClean="0">
                <a:latin typeface="Arial Narrow" charset="0"/>
                <a:ea typeface="Arial Narrow" charset="0"/>
                <a:cs typeface="Arial Narrow" charset="0"/>
              </a:rPr>
              <a:t> </a:t>
            </a:r>
            <a:r>
              <a:rPr lang="ru-RU" sz="2400" i="1" dirty="0">
                <a:latin typeface="Arial Narrow" charset="0"/>
                <a:ea typeface="Arial Narrow" charset="0"/>
                <a:cs typeface="Arial Narrow" charset="0"/>
              </a:rPr>
              <a:t>Филипсон С.К., Ланин В.В.</a:t>
            </a:r>
            <a:r>
              <a:rPr lang="ru-RU" sz="2400" dirty="0">
                <a:latin typeface="Arial Narrow" charset="0"/>
                <a:ea typeface="Arial Narrow" charset="0"/>
                <a:cs typeface="Arial Narrow" charset="0"/>
              </a:rPr>
              <a:t> </a:t>
            </a:r>
          </a:p>
          <a:p>
            <a:pPr marL="514350" indent="-514350" algn="l">
              <a:spcBef>
                <a:spcPts val="1200"/>
              </a:spcBef>
              <a:buFont typeface="+mj-lt"/>
              <a:buAutoNum type="arabicPeriod"/>
              <a:defRPr sz="2100">
                <a:solidFill>
                  <a:srgbClr val="253957"/>
                </a:solidFill>
                <a:latin typeface="+mn-lt"/>
                <a:ea typeface="+mn-ea"/>
                <a:cs typeface="+mn-cs"/>
                <a:sym typeface="Arial Narrow"/>
              </a:defRPr>
            </a:pPr>
            <a:r>
              <a:rPr lang="ru-RU" sz="2400" dirty="0">
                <a:latin typeface="Arial Narrow" charset="0"/>
                <a:ea typeface="Arial Narrow" charset="0"/>
                <a:cs typeface="Arial Narrow" charset="0"/>
              </a:rPr>
              <a:t>1</a:t>
            </a:r>
            <a:r>
              <a:rPr lang="en-US" sz="2400" dirty="0" err="1">
                <a:latin typeface="Arial Narrow" charset="0"/>
                <a:ea typeface="Arial Narrow" charset="0"/>
                <a:cs typeface="Arial Narrow" charset="0"/>
              </a:rPr>
              <a:t>st</a:t>
            </a:r>
            <a:r>
              <a:rPr lang="en-US" sz="2400" dirty="0">
                <a:latin typeface="Arial Narrow" charset="0"/>
                <a:ea typeface="Arial Narrow" charset="0"/>
                <a:cs typeface="Arial Narrow" charset="0"/>
              </a:rPr>
              <a:t> International Conference on Corpus Analysis in Academic Discourse (</a:t>
            </a:r>
            <a:r>
              <a:rPr lang="ru-RU" sz="2400" dirty="0">
                <a:latin typeface="Arial Narrow" charset="0"/>
                <a:ea typeface="Arial Narrow" charset="0"/>
                <a:cs typeface="Arial Narrow" charset="0"/>
              </a:rPr>
              <a:t>Валенсия, Испания</a:t>
            </a:r>
            <a:r>
              <a:rPr lang="ru-RU" sz="2400" dirty="0" smtClean="0">
                <a:latin typeface="Arial Narrow" charset="0"/>
                <a:ea typeface="Arial Narrow" charset="0"/>
                <a:cs typeface="Arial Narrow" charset="0"/>
              </a:rPr>
              <a:t>).  </a:t>
            </a:r>
            <a:r>
              <a:rPr lang="ru-RU" sz="2400" dirty="0">
                <a:latin typeface="Arial Narrow" charset="0"/>
                <a:ea typeface="Arial Narrow" charset="0"/>
                <a:cs typeface="Arial Narrow" charset="0"/>
              </a:rPr>
              <a:t>Доклад: </a:t>
            </a:r>
            <a:r>
              <a:rPr lang="en-US" sz="2400" dirty="0">
                <a:latin typeface="Arial Narrow" charset="0"/>
                <a:ea typeface="Arial Narrow" charset="0"/>
                <a:cs typeface="Arial Narrow" charset="0"/>
              </a:rPr>
              <a:t>Relational and referential </a:t>
            </a:r>
            <a:r>
              <a:rPr lang="en-US" sz="2400" dirty="0" smtClean="0">
                <a:latin typeface="Arial Narrow" charset="0"/>
                <a:ea typeface="Arial Narrow" charset="0"/>
                <a:cs typeface="Arial Narrow" charset="0"/>
              </a:rPr>
              <a:t>coherence</a:t>
            </a:r>
            <a:r>
              <a:rPr lang="ru-RU" sz="2400" dirty="0" smtClean="0">
                <a:latin typeface="Arial Narrow" charset="0"/>
                <a:ea typeface="Arial Narrow" charset="0"/>
                <a:cs typeface="Arial Narrow" charset="0"/>
              </a:rPr>
              <a:t> </a:t>
            </a:r>
            <a:r>
              <a:rPr lang="en-US" sz="2400" dirty="0" smtClean="0">
                <a:latin typeface="Arial Narrow" charset="0"/>
                <a:ea typeface="Arial Narrow" charset="0"/>
                <a:cs typeface="Arial Narrow" charset="0"/>
              </a:rPr>
              <a:t> </a:t>
            </a:r>
            <a:r>
              <a:rPr lang="en-US" sz="2400" dirty="0">
                <a:latin typeface="Arial Narrow" charset="0"/>
                <a:ea typeface="Arial Narrow" charset="0"/>
                <a:cs typeface="Arial Narrow" charset="0"/>
              </a:rPr>
              <a:t>of academic texts: a corpus analysis of Russian students’ research papers in </a:t>
            </a:r>
            <a:r>
              <a:rPr lang="en-US" sz="2400" dirty="0" smtClean="0">
                <a:latin typeface="Arial Narrow" charset="0"/>
                <a:ea typeface="Arial Narrow" charset="0"/>
                <a:cs typeface="Arial Narrow" charset="0"/>
              </a:rPr>
              <a:t>management</a:t>
            </a:r>
            <a:r>
              <a:rPr lang="ru-RU" sz="2400" dirty="0">
                <a:latin typeface="Arial Narrow" charset="0"/>
                <a:ea typeface="Arial Narrow" charset="0"/>
                <a:cs typeface="Arial Narrow" charset="0"/>
              </a:rPr>
              <a:t>,</a:t>
            </a:r>
            <a:r>
              <a:rPr lang="en-US" sz="2400" dirty="0" smtClean="0">
                <a:latin typeface="Arial Narrow" charset="0"/>
                <a:ea typeface="Arial Narrow" charset="0"/>
                <a:cs typeface="Arial Narrow" charset="0"/>
              </a:rPr>
              <a:t> </a:t>
            </a:r>
            <a:r>
              <a:rPr lang="ru-RU" sz="2400" i="1" dirty="0">
                <a:latin typeface="Arial Narrow" charset="0"/>
                <a:ea typeface="Arial Narrow" charset="0"/>
                <a:cs typeface="Arial Narrow" charset="0"/>
              </a:rPr>
              <a:t>Смирнова </a:t>
            </a:r>
            <a:r>
              <a:rPr lang="ru-RU" sz="2400" i="1" dirty="0" smtClean="0">
                <a:latin typeface="Arial Narrow" charset="0"/>
                <a:ea typeface="Arial Narrow" charset="0"/>
                <a:cs typeface="Arial Narrow" charset="0"/>
              </a:rPr>
              <a:t>Е.А.</a:t>
            </a:r>
            <a:endParaRPr lang="ru-RU" sz="2400" i="1" dirty="0">
              <a:latin typeface="Arial Narrow" charset="0"/>
              <a:ea typeface="Arial Narrow" charset="0"/>
              <a:cs typeface="Arial Narrow" charset="0"/>
            </a:endParaRPr>
          </a:p>
          <a:p>
            <a:pPr marL="514350" indent="-514350" algn="l">
              <a:spcBef>
                <a:spcPts val="1200"/>
              </a:spcBef>
              <a:buFont typeface="+mj-lt"/>
              <a:buAutoNum type="arabicPeriod"/>
              <a:defRPr sz="2100">
                <a:solidFill>
                  <a:srgbClr val="253957"/>
                </a:solidFill>
                <a:latin typeface="+mn-lt"/>
                <a:ea typeface="+mn-ea"/>
                <a:cs typeface="+mn-cs"/>
                <a:sym typeface="Arial Narrow"/>
              </a:defRPr>
            </a:pPr>
            <a:r>
              <a:rPr lang="ru-RU" sz="2400" dirty="0">
                <a:latin typeface="Arial Narrow" charset="0"/>
                <a:ea typeface="Arial Narrow" charset="0"/>
                <a:cs typeface="Arial Narrow" charset="0"/>
              </a:rPr>
              <a:t>Научная конференция преподавателей и сотрудников НИУ ВШЭ - Пермь "Соседи по науке" (Пермь). Доклад: </a:t>
            </a:r>
            <a:r>
              <a:rPr lang="en-US" sz="2400" dirty="0" smtClean="0">
                <a:latin typeface="Arial Narrow" charset="0"/>
                <a:ea typeface="Arial Narrow" charset="0"/>
                <a:cs typeface="Arial Narrow" charset="0"/>
              </a:rPr>
              <a:t>Coherence </a:t>
            </a:r>
            <a:r>
              <a:rPr lang="en-US" sz="2400" dirty="0">
                <a:latin typeface="Arial Narrow" charset="0"/>
                <a:ea typeface="Arial Narrow" charset="0"/>
                <a:cs typeface="Arial Narrow" charset="0"/>
              </a:rPr>
              <a:t>of academic texts: a case study of research papers in </a:t>
            </a:r>
            <a:r>
              <a:rPr lang="en-US" sz="2400" dirty="0" smtClean="0">
                <a:latin typeface="Arial Narrow" charset="0"/>
                <a:ea typeface="Arial Narrow" charset="0"/>
                <a:cs typeface="Arial Narrow" charset="0"/>
              </a:rPr>
              <a:t>management</a:t>
            </a:r>
            <a:r>
              <a:rPr lang="ru-RU" sz="2400" dirty="0" smtClean="0">
                <a:latin typeface="Arial Narrow" charset="0"/>
                <a:ea typeface="Arial Narrow" charset="0"/>
                <a:cs typeface="Arial Narrow" charset="0"/>
              </a:rPr>
              <a:t>,</a:t>
            </a:r>
            <a:r>
              <a:rPr lang="en-US" sz="2400" dirty="0" smtClean="0">
                <a:latin typeface="Arial Narrow" charset="0"/>
                <a:ea typeface="Arial Narrow" charset="0"/>
                <a:cs typeface="Arial Narrow" charset="0"/>
              </a:rPr>
              <a:t> </a:t>
            </a:r>
            <a:r>
              <a:rPr lang="ru-RU" sz="2400" i="1" dirty="0">
                <a:latin typeface="Arial Narrow" charset="0"/>
                <a:ea typeface="Arial Narrow" charset="0"/>
                <a:cs typeface="Arial Narrow" charset="0"/>
              </a:rPr>
              <a:t>Стринюк С.А., Смирнова Е.А.</a:t>
            </a:r>
            <a:endParaRPr lang="en-US" sz="2400" i="1" dirty="0">
              <a:latin typeface="Arial Narrow" charset="0"/>
              <a:ea typeface="Arial Narrow" charset="0"/>
              <a:cs typeface="Arial Narrow" charset="0"/>
            </a:endParaRPr>
          </a:p>
          <a:p>
            <a:pPr marL="514350" indent="-514350" algn="l">
              <a:spcBef>
                <a:spcPts val="1200"/>
              </a:spcBef>
              <a:buFont typeface="+mj-lt"/>
              <a:buAutoNum type="arabicPeriod"/>
              <a:defRPr sz="2100">
                <a:solidFill>
                  <a:srgbClr val="253957"/>
                </a:solidFill>
                <a:latin typeface="+mn-lt"/>
                <a:ea typeface="+mn-ea"/>
                <a:cs typeface="+mn-cs"/>
                <a:sym typeface="Arial Narrow"/>
              </a:defRPr>
            </a:pPr>
            <a:r>
              <a:rPr lang="ru-RU" sz="2400" dirty="0">
                <a:latin typeface="Arial Narrow" charset="0"/>
                <a:ea typeface="Arial Narrow" charset="0"/>
                <a:cs typeface="Arial Narrow" charset="0"/>
              </a:rPr>
              <a:t>Цифровая </a:t>
            </a:r>
            <a:r>
              <a:rPr lang="ru-RU" sz="2400" dirty="0" err="1">
                <a:latin typeface="Arial Narrow" charset="0"/>
                <a:ea typeface="Arial Narrow" charset="0"/>
                <a:cs typeface="Arial Narrow" charset="0"/>
              </a:rPr>
              <a:t>гуманитаристика</a:t>
            </a:r>
            <a:r>
              <a:rPr lang="ru-RU" sz="2400" dirty="0">
                <a:latin typeface="Arial Narrow" charset="0"/>
                <a:ea typeface="Arial Narrow" charset="0"/>
                <a:cs typeface="Arial Narrow" charset="0"/>
              </a:rPr>
              <a:t>: ресурсы, методы, исследования (Пермь). Доклад: </a:t>
            </a:r>
            <a:r>
              <a:rPr lang="ru-RU" sz="2400" dirty="0" smtClean="0">
                <a:latin typeface="Arial Narrow" charset="0"/>
                <a:ea typeface="Arial Narrow" charset="0"/>
                <a:cs typeface="Arial Narrow" charset="0"/>
              </a:rPr>
              <a:t>Онтология </a:t>
            </a:r>
            <a:r>
              <a:rPr lang="ru-RU" sz="2400" dirty="0">
                <a:latin typeface="Arial Narrow" charset="0"/>
                <a:ea typeface="Arial Narrow" charset="0"/>
                <a:cs typeface="Arial Narrow" charset="0"/>
              </a:rPr>
              <a:t>маркеров академического </a:t>
            </a:r>
            <a:r>
              <a:rPr lang="ru-RU" sz="2400" dirty="0" smtClean="0">
                <a:latin typeface="Arial Narrow" charset="0"/>
                <a:ea typeface="Arial Narrow" charset="0"/>
                <a:cs typeface="Arial Narrow" charset="0"/>
              </a:rPr>
              <a:t>стиля,</a:t>
            </a:r>
            <a:r>
              <a:rPr lang="ru-RU" sz="2400" dirty="0">
                <a:latin typeface="Arial Narrow" charset="0"/>
                <a:ea typeface="Arial Narrow" charset="0"/>
                <a:cs typeface="Arial Narrow" charset="0"/>
              </a:rPr>
              <a:t> </a:t>
            </a:r>
            <a:r>
              <a:rPr lang="ru-RU" sz="2400" i="1" dirty="0">
                <a:latin typeface="Arial Narrow" charset="0"/>
                <a:ea typeface="Arial Narrow" charset="0"/>
                <a:cs typeface="Arial Narrow" charset="0"/>
              </a:rPr>
              <a:t>Филипсон С.К., Ланин В.В.</a:t>
            </a: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pic>
        <p:nvPicPr>
          <p:cNvPr id="5" name="Рисунок 4">
            <a:extLst>
              <a:ext uri="{FF2B5EF4-FFF2-40B4-BE49-F238E27FC236}">
                <a16:creationId xmlns:a16="http://schemas.microsoft.com/office/drawing/2014/main" xmlns="" id="{6BD0C6BA-CDF0-4DEE-888B-CC58435C0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8" y="6977850"/>
            <a:ext cx="3659336" cy="2449162"/>
          </a:xfrm>
          <a:prstGeom prst="rect">
            <a:avLst/>
          </a:prstGeom>
        </p:spPr>
      </p:pic>
      <p:pic>
        <p:nvPicPr>
          <p:cNvPr id="7" name="Рисунок 6">
            <a:extLst>
              <a:ext uri="{FF2B5EF4-FFF2-40B4-BE49-F238E27FC236}">
                <a16:creationId xmlns:a16="http://schemas.microsoft.com/office/drawing/2014/main" xmlns="" id="{90CDA582-6C44-425A-930A-E6147466CA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761"/>
          <a:stretch/>
        </p:blipFill>
        <p:spPr>
          <a:xfrm>
            <a:off x="459195" y="4379238"/>
            <a:ext cx="3659336" cy="2449162"/>
          </a:xfrm>
          <a:prstGeom prst="rect">
            <a:avLst/>
          </a:prstGeom>
        </p:spPr>
      </p:pic>
      <p:pic>
        <p:nvPicPr>
          <p:cNvPr id="9" name="Рисунок 8">
            <a:extLst>
              <a:ext uri="{FF2B5EF4-FFF2-40B4-BE49-F238E27FC236}">
                <a16:creationId xmlns:a16="http://schemas.microsoft.com/office/drawing/2014/main" xmlns="" id="{DBB2A8F1-C3FD-4DDA-BC9E-92AED47DB3CA}"/>
              </a:ext>
            </a:extLst>
          </p:cNvPr>
          <p:cNvPicPr>
            <a:picLocks noChangeAspect="1"/>
          </p:cNvPicPr>
          <p:nvPr/>
        </p:nvPicPr>
        <p:blipFill rotWithShape="1">
          <a:blip r:embed="rId5">
            <a:extLst>
              <a:ext uri="{28A0092B-C50C-407E-A947-70E740481C1C}">
                <a14:useLocalDpi xmlns:a14="http://schemas.microsoft.com/office/drawing/2010/main" val="0"/>
              </a:ext>
            </a:extLst>
          </a:blip>
          <a:srcRect t="14265" b="11449"/>
          <a:stretch/>
        </p:blipFill>
        <p:spPr>
          <a:xfrm>
            <a:off x="459195" y="1879728"/>
            <a:ext cx="3700691" cy="2317316"/>
          </a:xfrm>
          <a:prstGeom prst="rect">
            <a:avLst/>
          </a:prstGeom>
        </p:spPr>
      </p:pic>
      <p:sp>
        <p:nvSpPr>
          <p:cNvPr id="2" name="Номер слайда 1"/>
          <p:cNvSpPr>
            <a:spLocks noGrp="1"/>
          </p:cNvSpPr>
          <p:nvPr>
            <p:ph type="sldNum" sz="quarter" idx="2"/>
          </p:nvPr>
        </p:nvSpPr>
        <p:spPr/>
        <p:txBody>
          <a:bodyPr/>
          <a:lstStyle/>
          <a:p>
            <a:fld id="{86CB4B4D-7CA3-9044-876B-883B54F8677D}" type="slidenum">
              <a:rPr lang="ru-RU" smtClean="0"/>
              <a:t>10</a:t>
            </a:fld>
            <a:endParaRPr lang="ru-RU"/>
          </a:p>
        </p:txBody>
      </p:sp>
    </p:spTree>
    <p:extLst>
      <p:ext uri="{BB962C8B-B14F-4D97-AF65-F5344CB8AC3E}">
        <p14:creationId xmlns:p14="http://schemas.microsoft.com/office/powerpoint/2010/main" val="256235042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Итоги первого года: публикации</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09600" y="1844139"/>
            <a:ext cx="11607801" cy="54979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514350" indent="-514350" algn="l">
              <a:buFont typeface="+mj-lt"/>
              <a:buAutoNum type="arabicPeriod"/>
              <a:defRPr sz="2100">
                <a:solidFill>
                  <a:srgbClr val="253957"/>
                </a:solidFill>
                <a:latin typeface="+mn-lt"/>
                <a:ea typeface="+mn-ea"/>
                <a:cs typeface="+mn-cs"/>
                <a:sym typeface="Arial Narrow"/>
              </a:defRPr>
            </a:pPr>
            <a:r>
              <a:rPr lang="en-US" sz="2400" dirty="0" smtClean="0">
                <a:latin typeface="Arial Narrow" charset="0"/>
                <a:ea typeface="Arial Narrow" charset="0"/>
                <a:cs typeface="Arial Narrow" charset="0"/>
              </a:rPr>
              <a:t>Hedges </a:t>
            </a:r>
            <a:r>
              <a:rPr lang="en-US" sz="2400" dirty="0">
                <a:latin typeface="Arial Narrow" charset="0"/>
                <a:ea typeface="Arial Narrow" charset="0"/>
                <a:cs typeface="Arial Narrow" charset="0"/>
              </a:rPr>
              <a:t>in L2 Academic Writing: a Comparative Analysis of Learner and Expert Corpora Smirnova E. A., </a:t>
            </a:r>
            <a:r>
              <a:rPr lang="en-US" sz="2400" dirty="0" err="1">
                <a:latin typeface="Arial Narrow" charset="0"/>
                <a:ea typeface="Arial Narrow" charset="0"/>
                <a:cs typeface="Arial Narrow" charset="0"/>
              </a:rPr>
              <a:t>Strinyuk</a:t>
            </a:r>
            <a:r>
              <a:rPr lang="en-US" sz="2400" dirty="0">
                <a:latin typeface="Arial Narrow" charset="0"/>
                <a:ea typeface="Arial Narrow" charset="0"/>
                <a:cs typeface="Arial Narrow" charset="0"/>
              </a:rPr>
              <a:t> S. A. RELC Journal. 2018. </a:t>
            </a:r>
          </a:p>
          <a:p>
            <a:pPr marL="514350" indent="-514350" algn="l">
              <a:buFont typeface="+mj-lt"/>
              <a:buAutoNum type="arabicPeriod"/>
              <a:defRPr sz="2100">
                <a:solidFill>
                  <a:srgbClr val="253957"/>
                </a:solidFill>
                <a:latin typeface="+mn-lt"/>
                <a:ea typeface="+mn-ea"/>
                <a:cs typeface="+mn-cs"/>
                <a:sym typeface="Arial Narrow"/>
              </a:defRPr>
            </a:pPr>
            <a:r>
              <a:rPr lang="ru-RU" sz="2400" dirty="0">
                <a:latin typeface="Arial Narrow" charset="0"/>
                <a:ea typeface="Arial Narrow" charset="0"/>
                <a:cs typeface="Arial Narrow" charset="0"/>
              </a:rPr>
              <a:t>Корпусные технологии в обучении и оценке письменной научной речи русскоязычных студентов в неязыковом вузе. Стринюк С. А., Ланин В. </a:t>
            </a:r>
            <a:r>
              <a:rPr lang="ru-RU" sz="2400" dirty="0" err="1">
                <a:latin typeface="Arial Narrow" charset="0"/>
                <a:ea typeface="Arial Narrow" charset="0"/>
                <a:cs typeface="Arial Narrow" charset="0"/>
              </a:rPr>
              <a:t>В.Известия</a:t>
            </a:r>
            <a:r>
              <a:rPr lang="ru-RU" sz="2400" dirty="0">
                <a:latin typeface="Arial Narrow" charset="0"/>
                <a:ea typeface="Arial Narrow" charset="0"/>
                <a:cs typeface="Arial Narrow" charset="0"/>
              </a:rPr>
              <a:t> Уральского федерального университета. Серия 2: Гуманитарные науки. 2018. </a:t>
            </a:r>
            <a:endParaRPr lang="ru-RU" sz="2400" dirty="0" smtClean="0">
              <a:latin typeface="Arial Narrow" charset="0"/>
              <a:ea typeface="Arial Narrow" charset="0"/>
              <a:cs typeface="Arial Narrow" charset="0"/>
            </a:endParaRPr>
          </a:p>
          <a:p>
            <a:pPr marL="514350" indent="-514350" algn="l">
              <a:buFont typeface="+mj-lt"/>
              <a:buAutoNum type="arabicPeriod"/>
              <a:defRPr sz="2100">
                <a:solidFill>
                  <a:srgbClr val="253957"/>
                </a:solidFill>
                <a:latin typeface="+mn-lt"/>
                <a:ea typeface="+mn-ea"/>
                <a:cs typeface="+mn-cs"/>
                <a:sym typeface="Arial Narrow"/>
              </a:defRPr>
            </a:pPr>
            <a:r>
              <a:rPr lang="ru-RU" sz="2400" dirty="0">
                <a:latin typeface="Arial Narrow" charset="0"/>
                <a:ea typeface="Arial Narrow" charset="0"/>
                <a:cs typeface="Arial Narrow" charset="0"/>
              </a:rPr>
              <a:t>Исследовательский портал для анализа и оценки стиля научных </a:t>
            </a:r>
            <a:r>
              <a:rPr lang="ru-RU" sz="2400" dirty="0" smtClean="0">
                <a:latin typeface="Arial Narrow" charset="0"/>
                <a:ea typeface="Arial Narrow" charset="0"/>
                <a:cs typeface="Arial Narrow" charset="0"/>
              </a:rPr>
              <a:t>публикаций </a:t>
            </a:r>
            <a:r>
              <a:rPr lang="ru-RU" sz="2400" dirty="0" err="1" smtClean="0">
                <a:latin typeface="Arial Narrow" charset="0"/>
                <a:ea typeface="Arial Narrow" charset="0"/>
                <a:cs typeface="Arial Narrow" charset="0"/>
              </a:rPr>
              <a:t>Шучалова</a:t>
            </a:r>
            <a:r>
              <a:rPr lang="ru-RU" sz="2400" dirty="0" smtClean="0">
                <a:latin typeface="Arial Narrow" charset="0"/>
                <a:ea typeface="Arial Narrow" charset="0"/>
                <a:cs typeface="Arial Narrow" charset="0"/>
              </a:rPr>
              <a:t> </a:t>
            </a:r>
            <a:r>
              <a:rPr lang="ru-RU" sz="2400" dirty="0">
                <a:latin typeface="Arial Narrow" charset="0"/>
                <a:ea typeface="Arial Narrow" charset="0"/>
                <a:cs typeface="Arial Narrow" charset="0"/>
              </a:rPr>
              <a:t>Ю. С., Ланин В. В. Информационные технологии. 2018</a:t>
            </a:r>
            <a:r>
              <a:rPr lang="ru-RU" sz="2400" dirty="0" smtClean="0">
                <a:latin typeface="Arial Narrow" charset="0"/>
                <a:ea typeface="Arial Narrow" charset="0"/>
                <a:cs typeface="Arial Narrow" charset="0"/>
              </a:rPr>
              <a:t>.</a:t>
            </a:r>
          </a:p>
          <a:p>
            <a:pPr marL="514350" indent="-514350" algn="l">
              <a:buFont typeface="+mj-lt"/>
              <a:buAutoNum type="arabicPeriod"/>
              <a:defRPr sz="2100">
                <a:solidFill>
                  <a:srgbClr val="253957"/>
                </a:solidFill>
                <a:latin typeface="+mn-lt"/>
                <a:ea typeface="+mn-ea"/>
                <a:cs typeface="+mn-cs"/>
                <a:sym typeface="Arial Narrow"/>
              </a:defRPr>
            </a:pPr>
            <a:r>
              <a:rPr lang="en-GB" sz="2400" dirty="0">
                <a:latin typeface="Arial Narrow" charset="0"/>
                <a:ea typeface="Arial Narrow" charset="0"/>
                <a:cs typeface="Arial Narrow" charset="0"/>
              </a:rPr>
              <a:t>Ontology-Based Approach to Academic Style Marker </a:t>
            </a:r>
            <a:r>
              <a:rPr lang="en-GB" sz="2400" dirty="0" smtClean="0">
                <a:latin typeface="Arial Narrow" charset="0"/>
                <a:ea typeface="Arial Narrow" charset="0"/>
                <a:cs typeface="Arial Narrow" charset="0"/>
              </a:rPr>
              <a:t>Identification</a:t>
            </a:r>
            <a:r>
              <a:rPr lang="ru-RU" sz="2400" dirty="0" smtClean="0">
                <a:latin typeface="Arial Narrow" charset="0"/>
                <a:ea typeface="Arial Narrow" charset="0"/>
                <a:cs typeface="Arial Narrow" charset="0"/>
              </a:rPr>
              <a:t> </a:t>
            </a:r>
            <a:r>
              <a:rPr lang="en-GB" sz="2400" dirty="0" err="1" smtClean="0">
                <a:latin typeface="Arial Narrow" charset="0"/>
                <a:ea typeface="Arial Narrow" charset="0"/>
                <a:cs typeface="Arial Narrow" charset="0"/>
              </a:rPr>
              <a:t>Lanin</a:t>
            </a:r>
            <a:r>
              <a:rPr lang="en-GB" sz="2400" dirty="0" smtClean="0">
                <a:latin typeface="Arial Narrow" charset="0"/>
                <a:ea typeface="Arial Narrow" charset="0"/>
                <a:cs typeface="Arial Narrow" charset="0"/>
              </a:rPr>
              <a:t> </a:t>
            </a:r>
            <a:r>
              <a:rPr lang="en-GB" sz="2400" dirty="0" err="1">
                <a:latin typeface="Arial Narrow" charset="0"/>
                <a:ea typeface="Arial Narrow" charset="0"/>
                <a:cs typeface="Arial Narrow" charset="0"/>
              </a:rPr>
              <a:t>Viacheslav</a:t>
            </a:r>
            <a:r>
              <a:rPr lang="en-GB" sz="2400" dirty="0">
                <a:latin typeface="Arial Narrow" charset="0"/>
                <a:ea typeface="Arial Narrow" charset="0"/>
                <a:cs typeface="Arial Narrow" charset="0"/>
              </a:rPr>
              <a:t>, Philipson Sofia </a:t>
            </a:r>
            <a:r>
              <a:rPr lang="ru-RU" sz="2400" dirty="0">
                <a:latin typeface="Arial Narrow" charset="0"/>
                <a:ea typeface="Arial Narrow" charset="0"/>
                <a:cs typeface="Arial Narrow" charset="0"/>
              </a:rPr>
              <a:t>В кн.: </a:t>
            </a:r>
            <a:r>
              <a:rPr lang="en-GB" sz="2400" dirty="0">
                <a:latin typeface="Arial Narrow" charset="0"/>
                <a:ea typeface="Arial Narrow" charset="0"/>
                <a:cs typeface="Arial Narrow" charset="0"/>
              </a:rPr>
              <a:t>Supplementary Proceedings of the 6th International Conference on Analysis of Images, Social Networks and Texts (AIST-SUP 2017), Moscow, Russia, July 27-29, 2017. </a:t>
            </a:r>
            <a:r>
              <a:rPr lang="ru-RU" sz="2400" dirty="0">
                <a:latin typeface="Arial Narrow" charset="0"/>
                <a:ea typeface="Arial Narrow" charset="0"/>
                <a:cs typeface="Arial Narrow" charset="0"/>
              </a:rPr>
              <a:t>Т. 1975. </a:t>
            </a:r>
            <a:r>
              <a:rPr lang="ru-RU" sz="2400" dirty="0" err="1">
                <a:latin typeface="Arial Narrow" charset="0"/>
                <a:ea typeface="Arial Narrow" charset="0"/>
                <a:cs typeface="Arial Narrow" charset="0"/>
              </a:rPr>
              <a:t>Ахен</a:t>
            </a:r>
            <a:r>
              <a:rPr lang="ru-RU" sz="2400" dirty="0">
                <a:latin typeface="Arial Narrow" charset="0"/>
                <a:ea typeface="Arial Narrow" charset="0"/>
                <a:cs typeface="Arial Narrow" charset="0"/>
              </a:rPr>
              <a:t>: </a:t>
            </a:r>
            <a:r>
              <a:rPr lang="en-GB" sz="2400" dirty="0">
                <a:latin typeface="Arial Narrow" charset="0"/>
                <a:ea typeface="Arial Narrow" charset="0"/>
                <a:cs typeface="Arial Narrow" charset="0"/>
              </a:rPr>
              <a:t>CEUR-WS.org, 2017. </a:t>
            </a:r>
            <a:r>
              <a:rPr lang="ru-RU" sz="2400" dirty="0">
                <a:latin typeface="Arial Narrow" charset="0"/>
                <a:ea typeface="Arial Narrow" charset="0"/>
                <a:cs typeface="Arial Narrow" charset="0"/>
              </a:rPr>
              <a:t>С. 99-104</a:t>
            </a:r>
            <a:r>
              <a:rPr lang="ru-RU" sz="2400" dirty="0" smtClean="0">
                <a:latin typeface="Arial Narrow" charset="0"/>
                <a:ea typeface="Arial Narrow" charset="0"/>
                <a:cs typeface="Arial Narrow" charset="0"/>
              </a:rPr>
              <a:t>.</a:t>
            </a:r>
          </a:p>
          <a:p>
            <a:pPr marL="514350" indent="-514350" algn="l">
              <a:buFont typeface="+mj-lt"/>
              <a:buAutoNum type="arabicPeriod"/>
              <a:defRPr sz="2100">
                <a:solidFill>
                  <a:srgbClr val="253957"/>
                </a:solidFill>
                <a:latin typeface="+mn-lt"/>
                <a:ea typeface="+mn-ea"/>
                <a:cs typeface="+mn-cs"/>
                <a:sym typeface="Arial Narrow"/>
              </a:defRPr>
            </a:pPr>
            <a:r>
              <a:rPr lang="en-US" sz="2400" dirty="0">
                <a:latin typeface="Arial Narrow" charset="0"/>
                <a:ea typeface="Arial Narrow" charset="0"/>
                <a:cs typeface="Arial Narrow" charset="0"/>
              </a:rPr>
              <a:t>Academic Style Marker Ontology </a:t>
            </a:r>
            <a:r>
              <a:rPr lang="en-US" sz="2400" dirty="0" smtClean="0">
                <a:latin typeface="Arial Narrow" charset="0"/>
                <a:ea typeface="Arial Narrow" charset="0"/>
                <a:cs typeface="Arial Narrow" charset="0"/>
              </a:rPr>
              <a:t>Design</a:t>
            </a:r>
            <a:r>
              <a:rPr lang="ru-RU" sz="2400" dirty="0" smtClean="0">
                <a:latin typeface="Arial Narrow" charset="0"/>
                <a:ea typeface="Arial Narrow" charset="0"/>
                <a:cs typeface="Arial Narrow" charset="0"/>
              </a:rPr>
              <a:t> </a:t>
            </a:r>
            <a:r>
              <a:rPr lang="en-US" sz="2400" dirty="0" err="1" smtClean="0">
                <a:latin typeface="Arial Narrow" charset="0"/>
                <a:ea typeface="Arial Narrow" charset="0"/>
                <a:cs typeface="Arial Narrow" charset="0"/>
              </a:rPr>
              <a:t>Lanin</a:t>
            </a:r>
            <a:r>
              <a:rPr lang="en-US" sz="2400" dirty="0" smtClean="0">
                <a:latin typeface="Arial Narrow" charset="0"/>
                <a:ea typeface="Arial Narrow" charset="0"/>
                <a:cs typeface="Arial Narrow" charset="0"/>
              </a:rPr>
              <a:t> </a:t>
            </a:r>
            <a:r>
              <a:rPr lang="en-US" sz="2400" dirty="0" err="1">
                <a:latin typeface="Arial Narrow" charset="0"/>
                <a:ea typeface="Arial Narrow" charset="0"/>
                <a:cs typeface="Arial Narrow" charset="0"/>
              </a:rPr>
              <a:t>Viacheslav</a:t>
            </a:r>
            <a:r>
              <a:rPr lang="en-US" sz="2400" dirty="0">
                <a:latin typeface="Arial Narrow" charset="0"/>
                <a:ea typeface="Arial Narrow" charset="0"/>
                <a:cs typeface="Arial Narrow" charset="0"/>
              </a:rPr>
              <a:t>, Philipson Sofia В </a:t>
            </a:r>
            <a:r>
              <a:rPr lang="en-US" sz="2400" dirty="0" err="1">
                <a:latin typeface="Arial Narrow" charset="0"/>
                <a:ea typeface="Arial Narrow" charset="0"/>
                <a:cs typeface="Arial Narrow" charset="0"/>
              </a:rPr>
              <a:t>кн</a:t>
            </a:r>
            <a:r>
              <a:rPr lang="en-US" sz="2400" dirty="0">
                <a:latin typeface="Arial Narrow" charset="0"/>
                <a:ea typeface="Arial Narrow" charset="0"/>
                <a:cs typeface="Arial Narrow" charset="0"/>
              </a:rPr>
              <a:t>.: Proceedings of the 9th International Joint Conference on Knowledge Discovery, Knowledge Engineering and Knowledge Management. Т. 2: KEOD. 2017. С. 189-194. </a:t>
            </a:r>
            <a:endParaRPr lang="ru-RU" sz="2400" dirty="0" smtClean="0">
              <a:latin typeface="Arial Narrow" charset="0"/>
              <a:ea typeface="Arial Narrow" charset="0"/>
              <a:cs typeface="Arial Narrow" charset="0"/>
            </a:endParaRPr>
          </a:p>
          <a:p>
            <a:pPr marL="514350" indent="-514350" algn="l">
              <a:buFont typeface="+mj-lt"/>
              <a:buAutoNum type="arabicPeriod"/>
              <a:defRPr sz="2100">
                <a:solidFill>
                  <a:srgbClr val="253957"/>
                </a:solidFill>
                <a:latin typeface="+mn-lt"/>
                <a:ea typeface="+mn-ea"/>
                <a:cs typeface="+mn-cs"/>
                <a:sym typeface="Arial Narrow"/>
              </a:defRPr>
            </a:pPr>
            <a:endParaRPr lang="ru-RU" sz="2400" dirty="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Всего</a:t>
            </a:r>
            <a:r>
              <a:rPr lang="en-US" sz="2800" b="1" dirty="0" smtClean="0">
                <a:latin typeface="Arial Narrow" charset="0"/>
                <a:ea typeface="Arial Narrow" charset="0"/>
                <a:cs typeface="Arial Narrow" charset="0"/>
              </a:rPr>
              <a:t> </a:t>
            </a:r>
            <a:r>
              <a:rPr lang="ru-RU" sz="2800" b="1" dirty="0" smtClean="0">
                <a:latin typeface="Arial Narrow" charset="0"/>
                <a:ea typeface="Arial Narrow" charset="0"/>
                <a:cs typeface="Arial Narrow" charset="0"/>
              </a:rPr>
              <a:t>за первый год</a:t>
            </a:r>
            <a:r>
              <a:rPr lang="en-US" sz="2800" b="1" dirty="0" smtClean="0">
                <a:latin typeface="Arial Narrow" charset="0"/>
                <a:ea typeface="Arial Narrow" charset="0"/>
                <a:cs typeface="Arial Narrow" charset="0"/>
              </a:rPr>
              <a:t> </a:t>
            </a:r>
            <a:r>
              <a:rPr lang="ru-RU" sz="2800" b="1" dirty="0" smtClean="0">
                <a:latin typeface="Arial Narrow" charset="0"/>
                <a:ea typeface="Arial Narrow" charset="0"/>
                <a:cs typeface="Arial Narrow" charset="0"/>
              </a:rPr>
              <a:t>подготовлено 10 работ:</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1 журнал (</a:t>
            </a:r>
            <a:r>
              <a:rPr lang="en-US" sz="2800" b="1" dirty="0" smtClean="0">
                <a:latin typeface="Arial Narrow" charset="0"/>
                <a:ea typeface="Arial Narrow" charset="0"/>
                <a:cs typeface="Arial Narrow" charset="0"/>
              </a:rPr>
              <a:t>Scopus</a:t>
            </a:r>
            <a:r>
              <a:rPr lang="ru-RU" sz="2800" b="1" dirty="0" smtClean="0">
                <a:latin typeface="Arial Narrow" charset="0"/>
                <a:ea typeface="Arial Narrow" charset="0"/>
                <a:cs typeface="Arial Narrow" charset="0"/>
              </a:rPr>
              <a:t>);</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2 труды конференций </a:t>
            </a:r>
            <a:r>
              <a:rPr lang="ru-RU" sz="2800" b="1" dirty="0">
                <a:latin typeface="Arial Narrow" charset="0"/>
                <a:ea typeface="Arial Narrow" charset="0"/>
                <a:cs typeface="Arial Narrow" charset="0"/>
              </a:rPr>
              <a:t>(</a:t>
            </a:r>
            <a:r>
              <a:rPr lang="en-US" sz="2800" b="1" dirty="0">
                <a:latin typeface="Arial Narrow" charset="0"/>
                <a:ea typeface="Arial Narrow" charset="0"/>
                <a:cs typeface="Arial Narrow" charset="0"/>
              </a:rPr>
              <a:t>Scopus</a:t>
            </a:r>
            <a:r>
              <a:rPr lang="ru-RU" sz="2800" b="1" dirty="0" smtClean="0">
                <a:latin typeface="Arial Narrow" charset="0"/>
                <a:ea typeface="Arial Narrow" charset="0"/>
                <a:cs typeface="Arial Narrow" charset="0"/>
              </a:rPr>
              <a:t>);</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800" b="1" dirty="0">
                <a:latin typeface="Arial Narrow" charset="0"/>
                <a:ea typeface="Arial Narrow" charset="0"/>
                <a:cs typeface="Arial Narrow" charset="0"/>
              </a:rPr>
              <a:t>3</a:t>
            </a:r>
            <a:r>
              <a:rPr lang="ru-RU" sz="2800" b="1" dirty="0" smtClean="0">
                <a:latin typeface="Arial Narrow" charset="0"/>
                <a:ea typeface="Arial Narrow" charset="0"/>
                <a:cs typeface="Arial Narrow" charset="0"/>
              </a:rPr>
              <a:t> журналы «белого списка»;</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4 труды международных конференций.</a:t>
            </a:r>
            <a:endParaRPr lang="en-US" sz="2800" b="1" dirty="0" smtClean="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marL="514350" indent="-514350" algn="l">
              <a:buFont typeface="+mj-lt"/>
              <a:buAutoNum type="arabicPeriod"/>
              <a:defRPr sz="2100">
                <a:solidFill>
                  <a:srgbClr val="253957"/>
                </a:solidFill>
                <a:latin typeface="+mn-lt"/>
                <a:ea typeface="+mn-ea"/>
                <a:cs typeface="+mn-cs"/>
                <a:sym typeface="Arial Narrow"/>
              </a:defRPr>
            </a:pPr>
            <a:endParaRPr lang="ru-RU" sz="2400"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11</a:t>
            </a:fld>
            <a:endParaRPr lang="ru-RU"/>
          </a:p>
        </p:txBody>
      </p:sp>
    </p:spTree>
    <p:extLst>
      <p:ext uri="{BB962C8B-B14F-4D97-AF65-F5344CB8AC3E}">
        <p14:creationId xmlns:p14="http://schemas.microsoft.com/office/powerpoint/2010/main" val="41781595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Итоги первого года: </a:t>
            </a:r>
            <a:r>
              <a:rPr lang="ru-RU" b="1" dirty="0" smtClean="0">
                <a:latin typeface="Arial Narrow" charset="0"/>
                <a:ea typeface="Arial Narrow" charset="0"/>
                <a:cs typeface="Arial Narrow" charset="0"/>
              </a:rPr>
              <a:t>ВКР</a:t>
            </a:r>
            <a:r>
              <a:rPr lang="en-US" b="1" dirty="0" smtClean="0">
                <a:latin typeface="Arial Narrow" charset="0"/>
                <a:ea typeface="Arial Narrow" charset="0"/>
                <a:cs typeface="Arial Narrow" charset="0"/>
              </a:rPr>
              <a:t> </a:t>
            </a:r>
            <a:r>
              <a:rPr lang="ru-RU" b="1" dirty="0" smtClean="0">
                <a:latin typeface="Arial Narrow" charset="0"/>
                <a:ea typeface="Arial Narrow" charset="0"/>
                <a:cs typeface="Arial Narrow" charset="0"/>
              </a:rPr>
              <a:t>и КР</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05562" y="1727200"/>
            <a:ext cx="11754738" cy="774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r>
              <a:rPr lang="ru-RU" sz="3200" b="1" dirty="0">
                <a:latin typeface="Arial Narrow" charset="0"/>
                <a:ea typeface="Arial Narrow" charset="0"/>
                <a:cs typeface="Arial Narrow" charset="0"/>
              </a:rPr>
              <a:t>2017</a:t>
            </a:r>
          </a:p>
          <a:p>
            <a:pPr marL="514350" indent="-514350" algn="l">
              <a:buFont typeface="+mj-lt"/>
              <a:buAutoNum type="arabicPeriod"/>
              <a:defRPr sz="2100">
                <a:solidFill>
                  <a:srgbClr val="253957"/>
                </a:solidFill>
                <a:latin typeface="+mn-lt"/>
                <a:ea typeface="+mn-ea"/>
                <a:cs typeface="+mn-cs"/>
                <a:sym typeface="Arial Narrow"/>
              </a:defRPr>
            </a:pPr>
            <a:r>
              <a:rPr lang="ru-RU" sz="2000" b="1" dirty="0">
                <a:latin typeface="Arial Narrow" charset="0"/>
                <a:ea typeface="Arial Narrow" charset="0"/>
                <a:cs typeface="Arial Narrow" charset="0"/>
              </a:rPr>
              <a:t>Шучалова Ю.С.</a:t>
            </a:r>
            <a:r>
              <a:rPr lang="ru-RU" sz="2000" dirty="0">
                <a:latin typeface="Arial Narrow" charset="0"/>
                <a:ea typeface="Arial Narrow" charset="0"/>
                <a:cs typeface="Arial Narrow" charset="0"/>
              </a:rPr>
              <a:t> Проектирование исследовательского портала для анализа и оценки стиля научных публикаций </a:t>
            </a:r>
            <a:r>
              <a:rPr lang="ru-RU" sz="2000" dirty="0" smtClean="0">
                <a:latin typeface="Arial Narrow" charset="0"/>
                <a:ea typeface="Arial Narrow" charset="0"/>
                <a:cs typeface="Arial Narrow" charset="0"/>
              </a:rPr>
              <a:t>(магистерская </a:t>
            </a:r>
            <a:r>
              <a:rPr lang="ru-RU" sz="2000" dirty="0">
                <a:latin typeface="Arial Narrow" charset="0"/>
                <a:ea typeface="Arial Narrow" charset="0"/>
                <a:cs typeface="Arial Narrow" charset="0"/>
              </a:rPr>
              <a:t>диссертация)</a:t>
            </a:r>
          </a:p>
          <a:p>
            <a:pPr marL="514350" indent="-514350" algn="l">
              <a:buFont typeface="+mj-lt"/>
              <a:buAutoNum type="arabicPeriod"/>
              <a:defRPr sz="2100">
                <a:solidFill>
                  <a:srgbClr val="253957"/>
                </a:solidFill>
                <a:latin typeface="+mn-lt"/>
                <a:ea typeface="+mn-ea"/>
                <a:cs typeface="+mn-cs"/>
                <a:sym typeface="Arial Narrow"/>
              </a:defRPr>
            </a:pPr>
            <a:r>
              <a:rPr lang="ru-RU" sz="2000" b="1" dirty="0" err="1" smtClean="0">
                <a:latin typeface="Arial Narrow" charset="0"/>
                <a:ea typeface="Arial Narrow" charset="0"/>
                <a:cs typeface="Arial Narrow" charset="0"/>
              </a:rPr>
              <a:t>Филипсон</a:t>
            </a:r>
            <a:r>
              <a:rPr lang="ru-RU" sz="2000" b="1" dirty="0" smtClean="0">
                <a:latin typeface="Arial Narrow" charset="0"/>
                <a:ea typeface="Arial Narrow" charset="0"/>
                <a:cs typeface="Arial Narrow" charset="0"/>
              </a:rPr>
              <a:t> </a:t>
            </a:r>
            <a:r>
              <a:rPr lang="ru-RU" sz="2000" b="1" dirty="0">
                <a:latin typeface="Arial Narrow" charset="0"/>
                <a:ea typeface="Arial Narrow" charset="0"/>
                <a:cs typeface="Arial Narrow" charset="0"/>
              </a:rPr>
              <a:t>С.К.</a:t>
            </a:r>
            <a:r>
              <a:rPr lang="ru-RU" sz="2000" dirty="0">
                <a:latin typeface="Arial Narrow" charset="0"/>
                <a:ea typeface="Arial Narrow" charset="0"/>
                <a:cs typeface="Arial Narrow" charset="0"/>
              </a:rPr>
              <a:t> Анализ стиля научных публикаций на основе онтологии маркеров </a:t>
            </a:r>
            <a:r>
              <a:rPr lang="ru-RU" sz="2000" dirty="0" smtClean="0">
                <a:latin typeface="Arial Narrow" charset="0"/>
                <a:ea typeface="Arial Narrow" charset="0"/>
                <a:cs typeface="Arial Narrow" charset="0"/>
              </a:rPr>
              <a:t>стиля (ВКР бакалавра)</a:t>
            </a:r>
            <a:endParaRPr lang="ru-RU" sz="2000" dirty="0">
              <a:latin typeface="Arial Narrow" charset="0"/>
              <a:ea typeface="Arial Narrow" charset="0"/>
              <a:cs typeface="Arial Narrow" charset="0"/>
            </a:endParaRPr>
          </a:p>
          <a:p>
            <a:pPr marL="514350" indent="-514350" algn="l">
              <a:buFont typeface="+mj-lt"/>
              <a:buAutoNum type="arabicPeriod"/>
              <a:defRPr sz="2100">
                <a:solidFill>
                  <a:srgbClr val="253957"/>
                </a:solidFill>
                <a:latin typeface="+mn-lt"/>
                <a:ea typeface="+mn-ea"/>
                <a:cs typeface="+mn-cs"/>
                <a:sym typeface="Arial Narrow"/>
              </a:defRPr>
            </a:pPr>
            <a:r>
              <a:rPr lang="ru-RU" sz="2000" b="1" dirty="0">
                <a:latin typeface="Arial Narrow" charset="0"/>
                <a:ea typeface="Arial Narrow" charset="0"/>
                <a:cs typeface="Arial Narrow" charset="0"/>
              </a:rPr>
              <a:t>Горбунова М.А.</a:t>
            </a:r>
            <a:r>
              <a:rPr lang="ru-RU" sz="2000" dirty="0">
                <a:latin typeface="Arial Narrow" charset="0"/>
                <a:ea typeface="Arial Narrow" charset="0"/>
                <a:cs typeface="Arial Narrow" charset="0"/>
              </a:rPr>
              <a:t> Разработка системы сбора статистики использования маркеров стиля в научных публикациях на английском </a:t>
            </a:r>
            <a:r>
              <a:rPr lang="ru-RU" sz="2000" dirty="0">
                <a:latin typeface="Arial Narrow" charset="0"/>
                <a:ea typeface="Arial Narrow" charset="0"/>
                <a:cs typeface="Arial Narrow" charset="0"/>
              </a:rPr>
              <a:t>языке (ВКР бакалавра)</a:t>
            </a:r>
            <a:endParaRPr lang="ru-RU" sz="2000" dirty="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r>
              <a:rPr lang="ru-RU" sz="3200" b="1" dirty="0" smtClean="0">
                <a:latin typeface="Arial Narrow" charset="0"/>
                <a:ea typeface="Arial Narrow" charset="0"/>
                <a:cs typeface="Arial Narrow" charset="0"/>
              </a:rPr>
              <a:t>2018</a:t>
            </a:r>
          </a:p>
          <a:p>
            <a:pPr marL="457200" indent="-457200" algn="l">
              <a:buFont typeface="+mj-lt"/>
              <a:buAutoNum type="arabicPeriod"/>
              <a:defRPr sz="2100">
                <a:solidFill>
                  <a:srgbClr val="253957"/>
                </a:solidFill>
                <a:latin typeface="+mn-lt"/>
                <a:ea typeface="+mn-ea"/>
                <a:cs typeface="+mn-cs"/>
                <a:sym typeface="Arial Narrow"/>
              </a:defRPr>
            </a:pPr>
            <a:r>
              <a:rPr lang="ru-RU" sz="2000" b="1" dirty="0" smtClean="0">
                <a:solidFill>
                  <a:srgbClr val="253957"/>
                </a:solidFill>
                <a:latin typeface="Arial Narrow" charset="0"/>
                <a:ea typeface="Arial Narrow" charset="0"/>
                <a:cs typeface="Arial Narrow" charset="0"/>
              </a:rPr>
              <a:t>Гуляев В.Ю.</a:t>
            </a:r>
            <a:r>
              <a:rPr lang="ru-RU" sz="2000" dirty="0" smtClean="0">
                <a:solidFill>
                  <a:srgbClr val="253957"/>
                </a:solidFill>
                <a:latin typeface="Arial Narrow" charset="0"/>
                <a:ea typeface="Arial Narrow" charset="0"/>
                <a:cs typeface="Arial Narrow" charset="0"/>
              </a:rPr>
              <a:t> Разработка </a:t>
            </a:r>
            <a:r>
              <a:rPr lang="ru-RU" sz="2000" dirty="0">
                <a:solidFill>
                  <a:srgbClr val="253957"/>
                </a:solidFill>
                <a:latin typeface="Arial Narrow" charset="0"/>
                <a:ea typeface="Arial Narrow" charset="0"/>
                <a:cs typeface="Arial Narrow" charset="0"/>
              </a:rPr>
              <a:t>расширяемого исследовательского портала для анализа научных публикация на английском </a:t>
            </a:r>
            <a:r>
              <a:rPr lang="ru-RU" sz="2000" dirty="0">
                <a:solidFill>
                  <a:srgbClr val="253957"/>
                </a:solidFill>
                <a:latin typeface="Arial Narrow" charset="0"/>
                <a:ea typeface="Arial Narrow" charset="0"/>
                <a:cs typeface="Arial Narrow" charset="0"/>
              </a:rPr>
              <a:t>языке (ВКР бакалавра</a:t>
            </a:r>
            <a:r>
              <a:rPr lang="ru-RU" sz="2000" dirty="0" smtClean="0">
                <a:solidFill>
                  <a:srgbClr val="253957"/>
                </a:solidFill>
                <a:latin typeface="Arial Narrow" charset="0"/>
                <a:ea typeface="Arial Narrow" charset="0"/>
                <a:cs typeface="Arial Narrow" charset="0"/>
              </a:rPr>
              <a:t>)</a:t>
            </a:r>
          </a:p>
          <a:p>
            <a:pPr marL="457200" indent="-457200" algn="l">
              <a:buFont typeface="+mj-lt"/>
              <a:buAutoNum type="arabicPeriod"/>
              <a:defRPr sz="2100">
                <a:solidFill>
                  <a:srgbClr val="253957"/>
                </a:solidFill>
                <a:latin typeface="+mn-lt"/>
                <a:ea typeface="+mn-ea"/>
                <a:cs typeface="+mn-cs"/>
                <a:sym typeface="Arial Narrow"/>
              </a:defRPr>
            </a:pPr>
            <a:r>
              <a:rPr lang="ru-RU" sz="2000" b="1" dirty="0">
                <a:solidFill>
                  <a:srgbClr val="253957"/>
                </a:solidFill>
                <a:sym typeface="Arial Narrow"/>
              </a:rPr>
              <a:t>Симонова Н.В.</a:t>
            </a:r>
            <a:r>
              <a:rPr lang="ru-RU" sz="2000" dirty="0">
                <a:solidFill>
                  <a:srgbClr val="253957"/>
                </a:solidFill>
                <a:sym typeface="Arial Narrow"/>
              </a:rPr>
              <a:t> Индексации хранилища текстов на основе естественно-языковой </a:t>
            </a:r>
            <a:r>
              <a:rPr lang="ru-RU" sz="2000" dirty="0" smtClean="0">
                <a:solidFill>
                  <a:srgbClr val="253957"/>
                </a:solidFill>
                <a:sym typeface="Arial Narrow"/>
              </a:rPr>
              <a:t>адресации </a:t>
            </a:r>
            <a:r>
              <a:rPr lang="ru-RU" sz="2000" dirty="0">
                <a:solidFill>
                  <a:srgbClr val="253957"/>
                </a:solidFill>
                <a:latin typeface="Arial Narrow" charset="0"/>
                <a:ea typeface="Arial Narrow" charset="0"/>
                <a:cs typeface="Arial Narrow" charset="0"/>
              </a:rPr>
              <a:t>(ВКР бакалавра</a:t>
            </a:r>
            <a:r>
              <a:rPr lang="ru-RU" sz="2000" dirty="0" smtClean="0">
                <a:solidFill>
                  <a:srgbClr val="253957"/>
                </a:solidFill>
                <a:latin typeface="Arial Narrow" charset="0"/>
                <a:ea typeface="Arial Narrow" charset="0"/>
                <a:cs typeface="Arial Narrow" charset="0"/>
              </a:rPr>
              <a:t>)</a:t>
            </a:r>
            <a:endParaRPr lang="ru-RU" sz="2000" dirty="0">
              <a:solidFill>
                <a:srgbClr val="253957"/>
              </a:solidFill>
              <a:latin typeface="Arial Narrow" charset="0"/>
              <a:ea typeface="Arial Narrow" charset="0"/>
              <a:cs typeface="Arial Narrow" charset="0"/>
            </a:endParaRPr>
          </a:p>
          <a:p>
            <a:pPr marL="457200" indent="-457200" algn="l">
              <a:buFont typeface="+mj-lt"/>
              <a:buAutoNum type="arabicPeriod"/>
              <a:defRPr sz="2100">
                <a:solidFill>
                  <a:srgbClr val="253957"/>
                </a:solidFill>
                <a:latin typeface="+mn-lt"/>
                <a:ea typeface="+mn-ea"/>
                <a:cs typeface="+mn-cs"/>
                <a:sym typeface="Arial Narrow"/>
              </a:defRPr>
            </a:pPr>
            <a:r>
              <a:rPr lang="ru-RU" sz="2000" dirty="0" err="1">
                <a:solidFill>
                  <a:srgbClr val="253957"/>
                </a:solidFill>
                <a:latin typeface="Arial Narrow" charset="0"/>
                <a:ea typeface="Arial Narrow" charset="0"/>
                <a:cs typeface="Arial Narrow" charset="0"/>
              </a:rPr>
              <a:t>Гайнетдинова</a:t>
            </a:r>
            <a:r>
              <a:rPr lang="ru-RU" sz="2000" dirty="0">
                <a:solidFill>
                  <a:srgbClr val="253957"/>
                </a:solidFill>
                <a:latin typeface="Arial Narrow" charset="0"/>
                <a:ea typeface="Arial Narrow" charset="0"/>
                <a:cs typeface="Arial Narrow" charset="0"/>
              </a:rPr>
              <a:t> </a:t>
            </a:r>
            <a:r>
              <a:rPr lang="ru-RU" sz="2000" dirty="0" smtClean="0">
                <a:solidFill>
                  <a:srgbClr val="253957"/>
                </a:solidFill>
                <a:latin typeface="Arial Narrow" charset="0"/>
                <a:ea typeface="Arial Narrow" charset="0"/>
                <a:cs typeface="Arial Narrow" charset="0"/>
              </a:rPr>
              <a:t>В.А. Разработка </a:t>
            </a:r>
            <a:r>
              <a:rPr lang="ru-RU" sz="2000" dirty="0">
                <a:solidFill>
                  <a:srgbClr val="253957"/>
                </a:solidFill>
                <a:latin typeface="Arial Narrow" charset="0"/>
                <a:ea typeface="Arial Narrow" charset="0"/>
                <a:cs typeface="Arial Narrow" charset="0"/>
              </a:rPr>
              <a:t>системы анализа стилистики синтаксических конструкций научных текстов на английском </a:t>
            </a:r>
            <a:r>
              <a:rPr lang="ru-RU" sz="2000" dirty="0" smtClean="0">
                <a:solidFill>
                  <a:srgbClr val="253957"/>
                </a:solidFill>
                <a:latin typeface="Arial Narrow" charset="0"/>
                <a:ea typeface="Arial Narrow" charset="0"/>
                <a:cs typeface="Arial Narrow" charset="0"/>
              </a:rPr>
              <a:t>языке </a:t>
            </a:r>
            <a:r>
              <a:rPr lang="ru-RU" sz="2000" dirty="0">
                <a:latin typeface="Arial Narrow" charset="0"/>
                <a:ea typeface="Arial Narrow" charset="0"/>
                <a:cs typeface="Arial Narrow" charset="0"/>
              </a:rPr>
              <a:t>(ВКР бакалавра</a:t>
            </a:r>
            <a:r>
              <a:rPr lang="ru-RU" sz="2000" dirty="0" smtClean="0">
                <a:latin typeface="Arial Narrow" charset="0"/>
                <a:ea typeface="Arial Narrow" charset="0"/>
                <a:cs typeface="Arial Narrow" charset="0"/>
              </a:rPr>
              <a:t>)</a:t>
            </a:r>
          </a:p>
          <a:p>
            <a:pPr marL="457200" indent="-457200" algn="l">
              <a:buFont typeface="+mj-lt"/>
              <a:buAutoNum type="arabicPeriod"/>
              <a:defRPr sz="2100">
                <a:solidFill>
                  <a:srgbClr val="253957"/>
                </a:solidFill>
                <a:latin typeface="+mn-lt"/>
                <a:ea typeface="+mn-ea"/>
                <a:cs typeface="+mn-cs"/>
                <a:sym typeface="Arial Narrow"/>
              </a:defRPr>
            </a:pPr>
            <a:r>
              <a:rPr lang="ru-RU" sz="2000" dirty="0" err="1" smtClean="0"/>
              <a:t>Каликова</a:t>
            </a:r>
            <a:r>
              <a:rPr lang="ru-RU" sz="2000" dirty="0" smtClean="0"/>
              <a:t> А.Р. Интеграция компонентов портала для проведения </a:t>
            </a:r>
            <a:r>
              <a:rPr lang="ru-RU" sz="2000" dirty="0"/>
              <a:t>лингвистических исследований (ВКР бакалавра</a:t>
            </a:r>
            <a:r>
              <a:rPr lang="ru-RU" sz="2000" dirty="0" smtClean="0"/>
              <a:t>)</a:t>
            </a:r>
          </a:p>
          <a:p>
            <a:pPr marL="457200" indent="-457200" algn="l">
              <a:buFont typeface="+mj-lt"/>
              <a:buAutoNum type="arabicPeriod"/>
              <a:defRPr sz="2100">
                <a:solidFill>
                  <a:srgbClr val="253957"/>
                </a:solidFill>
                <a:latin typeface="+mn-lt"/>
                <a:ea typeface="+mn-ea"/>
                <a:cs typeface="+mn-cs"/>
                <a:sym typeface="Arial Narrow"/>
              </a:defRPr>
            </a:pPr>
            <a:r>
              <a:rPr lang="ru-RU" sz="2000" dirty="0" err="1" smtClean="0">
                <a:solidFill>
                  <a:srgbClr val="253957"/>
                </a:solidFill>
                <a:latin typeface="Arial Narrow" charset="0"/>
                <a:ea typeface="Arial Narrow" charset="0"/>
                <a:cs typeface="Arial Narrow" charset="0"/>
              </a:rPr>
              <a:t>Фалалеева</a:t>
            </a:r>
            <a:r>
              <a:rPr lang="ru-RU" sz="2000" dirty="0" smtClean="0">
                <a:solidFill>
                  <a:srgbClr val="253957"/>
                </a:solidFill>
                <a:latin typeface="Arial Narrow" charset="0"/>
                <a:ea typeface="Arial Narrow" charset="0"/>
                <a:cs typeface="Arial Narrow" charset="0"/>
              </a:rPr>
              <a:t> </a:t>
            </a:r>
            <a:r>
              <a:rPr lang="ru-RU" sz="2000" dirty="0">
                <a:solidFill>
                  <a:srgbClr val="253957"/>
                </a:solidFill>
                <a:latin typeface="Arial Narrow" charset="0"/>
                <a:ea typeface="Arial Narrow" charset="0"/>
                <a:cs typeface="Arial Narrow" charset="0"/>
              </a:rPr>
              <a:t>В.С. Разработка приложения для анализа публикаций на английском языке на соответствие научному стилю с использованием методов машинного обучения (ВКР бакалавра)</a:t>
            </a:r>
          </a:p>
          <a:p>
            <a:pPr marL="457200" indent="-457200" algn="l">
              <a:buFont typeface="+mj-lt"/>
              <a:buAutoNum type="arabicPeriod"/>
              <a:defRPr sz="2100">
                <a:solidFill>
                  <a:srgbClr val="253957"/>
                </a:solidFill>
                <a:latin typeface="+mn-lt"/>
                <a:ea typeface="+mn-ea"/>
                <a:cs typeface="+mn-cs"/>
                <a:sym typeface="Arial Narrow"/>
              </a:defRPr>
            </a:pPr>
            <a:r>
              <a:rPr lang="ru-RU" sz="2000" dirty="0" err="1">
                <a:solidFill>
                  <a:srgbClr val="253957"/>
                </a:solidFill>
                <a:latin typeface="Arial Narrow" charset="0"/>
                <a:ea typeface="Arial Narrow" charset="0"/>
                <a:cs typeface="Arial Narrow" charset="0"/>
              </a:rPr>
              <a:t>Гостева</a:t>
            </a:r>
            <a:r>
              <a:rPr lang="ru-RU" sz="2000" dirty="0">
                <a:solidFill>
                  <a:srgbClr val="253957"/>
                </a:solidFill>
                <a:latin typeface="Arial Narrow" charset="0"/>
                <a:ea typeface="Arial Narrow" charset="0"/>
                <a:cs typeface="Arial Narrow" charset="0"/>
              </a:rPr>
              <a:t> Е.А. Разработка продукционной экспертной системы для анализа научных публикаций на английском языке (ВКР бакалавра)</a:t>
            </a:r>
          </a:p>
          <a:p>
            <a:pPr marL="457200" indent="-457200" algn="l">
              <a:buFont typeface="+mj-lt"/>
              <a:buAutoNum type="arabicPeriod"/>
              <a:defRPr sz="2100">
                <a:solidFill>
                  <a:srgbClr val="253957"/>
                </a:solidFill>
                <a:latin typeface="+mn-lt"/>
                <a:ea typeface="+mn-ea"/>
                <a:cs typeface="+mn-cs"/>
                <a:sym typeface="Arial Narrow"/>
              </a:defRPr>
            </a:pPr>
            <a:r>
              <a:rPr lang="ru-RU" sz="2000" dirty="0" smtClean="0">
                <a:solidFill>
                  <a:srgbClr val="253957"/>
                </a:solidFill>
                <a:latin typeface="Arial Narrow" charset="0"/>
                <a:ea typeface="Arial Narrow" charset="0"/>
                <a:cs typeface="Arial Narrow" charset="0"/>
              </a:rPr>
              <a:t>Чесноков М.В. Разработка </a:t>
            </a:r>
            <a:r>
              <a:rPr lang="ru-RU" sz="2000" dirty="0">
                <a:solidFill>
                  <a:srgbClr val="253957"/>
                </a:solidFill>
                <a:latin typeface="Arial Narrow" charset="0"/>
                <a:ea typeface="Arial Narrow" charset="0"/>
                <a:cs typeface="Arial Narrow" charset="0"/>
              </a:rPr>
              <a:t>системы преобразования устного английского языка: блок распознавания </a:t>
            </a:r>
            <a:r>
              <a:rPr lang="ru-RU" sz="2000" dirty="0" smtClean="0">
                <a:solidFill>
                  <a:srgbClr val="253957"/>
                </a:solidFill>
                <a:latin typeface="Arial Narrow" charset="0"/>
                <a:ea typeface="Arial Narrow" charset="0"/>
                <a:cs typeface="Arial Narrow" charset="0"/>
              </a:rPr>
              <a:t>слов (КР 3 курс </a:t>
            </a:r>
            <a:r>
              <a:rPr lang="ru-RU" sz="2000" dirty="0" err="1" smtClean="0">
                <a:solidFill>
                  <a:srgbClr val="253957"/>
                </a:solidFill>
                <a:latin typeface="Arial Narrow" charset="0"/>
                <a:ea typeface="Arial Narrow" charset="0"/>
                <a:cs typeface="Arial Narrow" charset="0"/>
              </a:rPr>
              <a:t>бакалавриата</a:t>
            </a:r>
            <a:r>
              <a:rPr lang="ru-RU" sz="2000" dirty="0" smtClean="0">
                <a:solidFill>
                  <a:srgbClr val="253957"/>
                </a:solidFill>
                <a:latin typeface="Arial Narrow" charset="0"/>
                <a:ea typeface="Arial Narrow" charset="0"/>
                <a:cs typeface="Arial Narrow" charset="0"/>
              </a:rPr>
              <a:t>)</a:t>
            </a:r>
            <a:endParaRPr lang="ru-RU" sz="2000" dirty="0">
              <a:solidFill>
                <a:srgbClr val="253957"/>
              </a:solidFill>
              <a:latin typeface="Arial Narrow" charset="0"/>
              <a:ea typeface="Arial Narrow" charset="0"/>
              <a:cs typeface="Arial Narrow" charset="0"/>
            </a:endParaRPr>
          </a:p>
          <a:p>
            <a:pPr marL="457200" indent="-457200" algn="l">
              <a:buFont typeface="+mj-lt"/>
              <a:buAutoNum type="arabicPeriod"/>
              <a:defRPr sz="2100">
                <a:solidFill>
                  <a:srgbClr val="253957"/>
                </a:solidFill>
                <a:latin typeface="+mn-lt"/>
                <a:ea typeface="+mn-ea"/>
                <a:cs typeface="+mn-cs"/>
                <a:sym typeface="Arial Narrow"/>
              </a:defRPr>
            </a:pPr>
            <a:r>
              <a:rPr lang="ru-RU" sz="2000" b="1" dirty="0">
                <a:solidFill>
                  <a:srgbClr val="253957"/>
                </a:solidFill>
                <a:latin typeface="Arial Narrow" charset="0"/>
                <a:ea typeface="Arial Narrow" charset="0"/>
                <a:cs typeface="Arial Narrow" charset="0"/>
              </a:rPr>
              <a:t>Макаров </a:t>
            </a:r>
            <a:r>
              <a:rPr lang="ru-RU" sz="2000" b="1" dirty="0" smtClean="0">
                <a:solidFill>
                  <a:srgbClr val="253957"/>
                </a:solidFill>
                <a:latin typeface="Arial Narrow" charset="0"/>
                <a:ea typeface="Arial Narrow" charset="0"/>
                <a:cs typeface="Arial Narrow" charset="0"/>
              </a:rPr>
              <a:t>В.В.</a:t>
            </a:r>
            <a:r>
              <a:rPr lang="ru-RU" sz="2000" dirty="0" smtClean="0">
                <a:solidFill>
                  <a:srgbClr val="253957"/>
                </a:solidFill>
                <a:latin typeface="Arial Narrow" charset="0"/>
                <a:ea typeface="Arial Narrow" charset="0"/>
                <a:cs typeface="Arial Narrow" charset="0"/>
              </a:rPr>
              <a:t> Разработка </a:t>
            </a:r>
            <a:r>
              <a:rPr lang="ru-RU" sz="2000" dirty="0">
                <a:solidFill>
                  <a:srgbClr val="253957"/>
                </a:solidFill>
                <a:latin typeface="Arial Narrow" charset="0"/>
                <a:ea typeface="Arial Narrow" charset="0"/>
                <a:cs typeface="Arial Narrow" charset="0"/>
              </a:rPr>
              <a:t>системы преобразования устной английской речи: модуль выделения </a:t>
            </a:r>
            <a:r>
              <a:rPr lang="ru-RU" sz="2000" dirty="0" smtClean="0">
                <a:solidFill>
                  <a:srgbClr val="253957"/>
                </a:solidFill>
                <a:latin typeface="Arial Narrow" charset="0"/>
                <a:ea typeface="Arial Narrow" charset="0"/>
                <a:cs typeface="Arial Narrow" charset="0"/>
              </a:rPr>
              <a:t>предложений </a:t>
            </a:r>
            <a:r>
              <a:rPr lang="ru-RU" sz="2000" dirty="0">
                <a:solidFill>
                  <a:srgbClr val="253957"/>
                </a:solidFill>
                <a:latin typeface="Arial Narrow" charset="0"/>
                <a:ea typeface="Arial Narrow" charset="0"/>
                <a:cs typeface="Arial Narrow" charset="0"/>
              </a:rPr>
              <a:t>(КР 3 </a:t>
            </a:r>
            <a:r>
              <a:rPr lang="ru-RU" sz="2000" dirty="0" smtClean="0">
                <a:solidFill>
                  <a:srgbClr val="253957"/>
                </a:solidFill>
                <a:latin typeface="Arial Narrow" charset="0"/>
                <a:ea typeface="Arial Narrow" charset="0"/>
                <a:cs typeface="Arial Narrow" charset="0"/>
              </a:rPr>
              <a:t>курс </a:t>
            </a:r>
            <a:r>
              <a:rPr lang="ru-RU" sz="2000" dirty="0" err="1">
                <a:solidFill>
                  <a:srgbClr val="253957"/>
                </a:solidFill>
                <a:latin typeface="Arial Narrow" charset="0"/>
                <a:ea typeface="Arial Narrow" charset="0"/>
                <a:cs typeface="Arial Narrow" charset="0"/>
              </a:rPr>
              <a:t>бакалавриата</a:t>
            </a:r>
            <a:r>
              <a:rPr lang="ru-RU" sz="2000" dirty="0" smtClean="0">
                <a:solidFill>
                  <a:srgbClr val="253957"/>
                </a:solidFill>
                <a:latin typeface="Arial Narrow" charset="0"/>
                <a:ea typeface="Arial Narrow" charset="0"/>
                <a:cs typeface="Arial Narrow" charset="0"/>
              </a:rPr>
              <a:t>)</a:t>
            </a:r>
          </a:p>
          <a:p>
            <a:pPr marL="457200" indent="-457200" algn="l">
              <a:buFont typeface="+mj-lt"/>
              <a:buAutoNum type="arabicPeriod"/>
              <a:defRPr sz="2100">
                <a:solidFill>
                  <a:srgbClr val="253957"/>
                </a:solidFill>
                <a:latin typeface="+mn-lt"/>
                <a:ea typeface="+mn-ea"/>
                <a:cs typeface="+mn-cs"/>
                <a:sym typeface="Arial Narrow"/>
              </a:defRPr>
            </a:pPr>
            <a:r>
              <a:rPr lang="ru-RU" sz="2000" b="1" dirty="0" err="1">
                <a:solidFill>
                  <a:srgbClr val="253957"/>
                </a:solidFill>
                <a:latin typeface="Arial Narrow" charset="0"/>
                <a:ea typeface="Arial Narrow" charset="0"/>
                <a:cs typeface="Arial Narrow" charset="0"/>
              </a:rPr>
              <a:t>Филипсон</a:t>
            </a:r>
            <a:r>
              <a:rPr lang="ru-RU" sz="2000" b="1" dirty="0">
                <a:solidFill>
                  <a:srgbClr val="253957"/>
                </a:solidFill>
                <a:latin typeface="Arial Narrow" charset="0"/>
                <a:ea typeface="Arial Narrow" charset="0"/>
                <a:cs typeface="Arial Narrow" charset="0"/>
              </a:rPr>
              <a:t> С.К.</a:t>
            </a:r>
            <a:r>
              <a:rPr lang="ru-RU" sz="2000" dirty="0">
                <a:solidFill>
                  <a:srgbClr val="253957"/>
                </a:solidFill>
                <a:latin typeface="Arial Narrow" charset="0"/>
                <a:ea typeface="Arial Narrow" charset="0"/>
                <a:cs typeface="Arial Narrow" charset="0"/>
              </a:rPr>
              <a:t> Генерация лексико-синтаксических шаблонов на основе онтологического </a:t>
            </a:r>
            <a:r>
              <a:rPr lang="ru-RU" sz="2000" dirty="0" smtClean="0">
                <a:solidFill>
                  <a:srgbClr val="253957"/>
                </a:solidFill>
                <a:latin typeface="Arial Narrow" charset="0"/>
                <a:ea typeface="Arial Narrow" charset="0"/>
                <a:cs typeface="Arial Narrow" charset="0"/>
              </a:rPr>
              <a:t>описания (КР магистратура)</a:t>
            </a:r>
          </a:p>
          <a:p>
            <a:pPr marL="457200" indent="-457200" algn="l">
              <a:buFont typeface="+mj-lt"/>
              <a:buAutoNum type="arabicPeriod"/>
              <a:defRPr sz="2100">
                <a:solidFill>
                  <a:srgbClr val="253957"/>
                </a:solidFill>
                <a:latin typeface="+mn-lt"/>
                <a:ea typeface="+mn-ea"/>
                <a:cs typeface="+mn-cs"/>
                <a:sym typeface="Arial Narrow"/>
              </a:defRPr>
            </a:pPr>
            <a:r>
              <a:rPr lang="ru-RU" sz="2000" b="1" dirty="0">
                <a:latin typeface="Arial Narrow" charset="0"/>
                <a:ea typeface="Arial Narrow" charset="0"/>
                <a:cs typeface="Arial Narrow" charset="0"/>
              </a:rPr>
              <a:t>Горбунова М.А.</a:t>
            </a:r>
            <a:r>
              <a:rPr lang="ru-RU" sz="2000" dirty="0">
                <a:latin typeface="Arial Narrow" charset="0"/>
                <a:ea typeface="Arial Narrow" charset="0"/>
                <a:cs typeface="Arial Narrow" charset="0"/>
              </a:rPr>
              <a:t> Разработка метрик сравнения стилистических характеристик научных </a:t>
            </a:r>
            <a:r>
              <a:rPr lang="ru-RU" sz="2000" dirty="0" smtClean="0">
                <a:latin typeface="Arial Narrow" charset="0"/>
                <a:ea typeface="Arial Narrow" charset="0"/>
                <a:cs typeface="Arial Narrow" charset="0"/>
              </a:rPr>
              <a:t>текстов </a:t>
            </a:r>
            <a:r>
              <a:rPr lang="ru-RU" sz="2000" dirty="0">
                <a:solidFill>
                  <a:srgbClr val="253957"/>
                </a:solidFill>
                <a:latin typeface="Arial Narrow" charset="0"/>
                <a:ea typeface="Arial Narrow" charset="0"/>
                <a:cs typeface="Arial Narrow" charset="0"/>
              </a:rPr>
              <a:t>(КР магистратура)</a:t>
            </a:r>
            <a:endParaRPr lang="ru-RU" sz="2000" dirty="0" smtClean="0">
              <a:solidFill>
                <a:srgbClr val="253957"/>
              </a:solidFill>
              <a:latin typeface="Arial Narrow" charset="0"/>
              <a:ea typeface="Arial Narrow" charset="0"/>
              <a:cs typeface="Arial Narrow" charset="0"/>
            </a:endParaRPr>
          </a:p>
          <a:p>
            <a:pPr marL="457200" indent="-457200" algn="l">
              <a:buFont typeface="+mj-lt"/>
              <a:buAutoNum type="arabicPeriod"/>
              <a:defRPr sz="2100">
                <a:solidFill>
                  <a:srgbClr val="253957"/>
                </a:solidFill>
                <a:latin typeface="+mn-lt"/>
                <a:ea typeface="+mn-ea"/>
                <a:cs typeface="+mn-cs"/>
                <a:sym typeface="Arial Narrow"/>
              </a:defRPr>
            </a:pPr>
            <a:endParaRPr lang="ru-RU" sz="2000" dirty="0">
              <a:solidFill>
                <a:srgbClr val="253957"/>
              </a:solidFill>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endParaRPr lang="ru-RU" sz="3200"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12</a:t>
            </a:fld>
            <a:endParaRPr lang="ru-RU"/>
          </a:p>
        </p:txBody>
      </p:sp>
    </p:spTree>
    <p:extLst>
      <p:ext uri="{BB962C8B-B14F-4D97-AF65-F5344CB8AC3E}">
        <p14:creationId xmlns:p14="http://schemas.microsoft.com/office/powerpoint/2010/main" val="284207845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повышение </a:t>
            </a:r>
            <a:r>
              <a:rPr lang="ru-RU" b="1" dirty="0">
                <a:latin typeface="Arial Narrow" charset="0"/>
                <a:ea typeface="Arial Narrow" charset="0"/>
                <a:cs typeface="Arial Narrow" charset="0"/>
              </a:rPr>
              <a:t>квалификации</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640434" y="1844138"/>
            <a:ext cx="10576967" cy="73900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r>
              <a:rPr lang="ru-RU" sz="3200" b="1" dirty="0">
                <a:latin typeface="Arial Narrow" charset="0"/>
                <a:ea typeface="Arial Narrow" charset="0"/>
                <a:cs typeface="Arial Narrow" charset="0"/>
              </a:rPr>
              <a:t>2017</a:t>
            </a:r>
          </a:p>
          <a:p>
            <a:pPr algn="l">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Участие в летней школе по корпусной лингвистике Университет г. Ланкастер (Великобритания) </a:t>
            </a:r>
            <a:r>
              <a:rPr lang="ru-RU" sz="3200" dirty="0" err="1">
                <a:latin typeface="Arial Narrow" charset="0"/>
                <a:ea typeface="Arial Narrow" charset="0"/>
                <a:cs typeface="Arial Narrow" charset="0"/>
              </a:rPr>
              <a:t>С.А.Стринюк</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Е.А.Смирнова</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Corpus</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Linguistics</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for</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Social</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and</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Discourse</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analysis</a:t>
            </a:r>
            <a:endParaRPr lang="ru-RU" sz="3200" dirty="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endParaRPr lang="ru-RU" sz="3200" dirty="0" smtClean="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r>
              <a:rPr lang="ru-RU" sz="3200" b="1" dirty="0" smtClean="0">
                <a:latin typeface="Arial Narrow" charset="0"/>
                <a:ea typeface="Arial Narrow" charset="0"/>
                <a:cs typeface="Arial Narrow" charset="0"/>
              </a:rPr>
              <a:t>2018</a:t>
            </a:r>
            <a:endParaRPr lang="ru-RU" sz="3200" b="1" dirty="0">
              <a:latin typeface="Arial Narrow" charset="0"/>
              <a:ea typeface="Arial Narrow" charset="0"/>
              <a:cs typeface="Arial Narrow" charset="0"/>
            </a:endParaRPr>
          </a:p>
          <a:p>
            <a:pPr marL="514350" indent="-514350" algn="l">
              <a:buFont typeface="+mj-lt"/>
              <a:buAutoNum type="arabicPeriod"/>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Участие в летней школе по корпусной лингвистике </a:t>
            </a:r>
            <a:r>
              <a:rPr lang="ru-RU" sz="3200" dirty="0" err="1">
                <a:latin typeface="Arial Narrow" charset="0"/>
                <a:ea typeface="Arial Narrow" charset="0"/>
                <a:cs typeface="Arial Narrow" charset="0"/>
              </a:rPr>
              <a:t>Data</a:t>
            </a:r>
            <a:r>
              <a:rPr lang="ru-RU" sz="3200" dirty="0">
                <a:latin typeface="Arial Narrow" charset="0"/>
                <a:ea typeface="Arial Narrow" charset="0"/>
                <a:cs typeface="Arial Narrow" charset="0"/>
              </a:rPr>
              <a:t> </a:t>
            </a:r>
            <a:r>
              <a:rPr lang="ru-RU" sz="3200" dirty="0" err="1">
                <a:latin typeface="Arial Narrow" charset="0"/>
                <a:ea typeface="Arial Narrow" charset="0"/>
                <a:cs typeface="Arial Narrow" charset="0"/>
              </a:rPr>
              <a:t>Visualization</a:t>
            </a:r>
            <a:r>
              <a:rPr lang="ru-RU" sz="3200" dirty="0">
                <a:latin typeface="Arial Narrow" charset="0"/>
                <a:ea typeface="Arial Narrow" charset="0"/>
                <a:cs typeface="Arial Narrow" charset="0"/>
              </a:rPr>
              <a:t>. Университет г. Ланкастер (Великобритания) июнь </a:t>
            </a:r>
            <a:r>
              <a:rPr lang="ru-RU" sz="3200" dirty="0" err="1">
                <a:latin typeface="Arial Narrow" charset="0"/>
                <a:ea typeface="Arial Narrow" charset="0"/>
                <a:cs typeface="Arial Narrow" charset="0"/>
              </a:rPr>
              <a:t>С.А.Стринюк</a:t>
            </a:r>
            <a:endParaRPr lang="ru-RU" sz="3200" dirty="0">
              <a:latin typeface="Arial Narrow" charset="0"/>
              <a:ea typeface="Arial Narrow" charset="0"/>
              <a:cs typeface="Arial Narrow" charset="0"/>
            </a:endParaRPr>
          </a:p>
          <a:p>
            <a:pPr marL="514350" indent="-514350" algn="l">
              <a:buFont typeface="+mj-lt"/>
              <a:buAutoNum type="arabicPeriod"/>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Участие в летней школе по корпусной лингвистике Университет г. Бирмингем с представлением доклада о работе НУГ июнь </a:t>
            </a:r>
            <a:r>
              <a:rPr lang="ru-RU" sz="3200" dirty="0" err="1">
                <a:latin typeface="Arial Narrow" charset="0"/>
                <a:ea typeface="Arial Narrow" charset="0"/>
                <a:cs typeface="Arial Narrow" charset="0"/>
              </a:rPr>
              <a:t>Е.А.Смирнова</a:t>
            </a:r>
            <a:endParaRPr lang="ru-RU" sz="3200" dirty="0">
              <a:latin typeface="Arial Narrow" charset="0"/>
              <a:ea typeface="Arial Narrow" charset="0"/>
              <a:cs typeface="Arial Narrow" charset="0"/>
            </a:endParaRPr>
          </a:p>
          <a:p>
            <a:pPr marL="514350" indent="-514350" algn="l">
              <a:buFont typeface="+mj-lt"/>
              <a:buAutoNum type="arabicPeriod"/>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Участие в летней школе по программированию для естественных языков Университет г. Ланкастер </a:t>
            </a:r>
            <a:r>
              <a:rPr lang="ru-RU" sz="3200" dirty="0" err="1">
                <a:latin typeface="Arial Narrow" charset="0"/>
                <a:ea typeface="Arial Narrow" charset="0"/>
                <a:cs typeface="Arial Narrow" charset="0"/>
              </a:rPr>
              <a:t>В.В.Ланин</a:t>
            </a:r>
            <a:r>
              <a:rPr lang="ru-RU" sz="3200" dirty="0">
                <a:latin typeface="Arial Narrow" charset="0"/>
                <a:ea typeface="Arial Narrow" charset="0"/>
                <a:cs typeface="Arial Narrow" charset="0"/>
              </a:rPr>
              <a:t> июль</a:t>
            </a: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13</a:t>
            </a:fld>
            <a:endParaRPr lang="ru-RU"/>
          </a:p>
        </p:txBody>
      </p:sp>
    </p:spTree>
    <p:extLst>
      <p:ext uri="{BB962C8B-B14F-4D97-AF65-F5344CB8AC3E}">
        <p14:creationId xmlns:p14="http://schemas.microsoft.com/office/powerpoint/2010/main" val="88544974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Текущие Результаты </a:t>
            </a:r>
            <a:r>
              <a:rPr lang="ru-RU" b="1" dirty="0" smtClean="0">
                <a:latin typeface="Arial Narrow" charset="0"/>
                <a:ea typeface="Arial Narrow" charset="0"/>
                <a:cs typeface="Arial Narrow" charset="0"/>
              </a:rPr>
              <a:t>проекта</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400" y="1844138"/>
            <a:ext cx="11430001" cy="73900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514350" indent="-514350" algn="l">
              <a:spcBef>
                <a:spcPts val="12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Разработаны </a:t>
            </a:r>
            <a:r>
              <a:rPr lang="ru-RU" sz="2800" b="1" dirty="0">
                <a:latin typeface="Arial Narrow" charset="0"/>
                <a:ea typeface="Arial Narrow" charset="0"/>
                <a:cs typeface="Arial Narrow" charset="0"/>
              </a:rPr>
              <a:t>подходы </a:t>
            </a:r>
            <a:r>
              <a:rPr lang="ru-RU" sz="2800" dirty="0">
                <a:latin typeface="Arial Narrow" charset="0"/>
                <a:ea typeface="Arial Narrow" charset="0"/>
                <a:cs typeface="Arial Narrow" charset="0"/>
              </a:rPr>
              <a:t>к </a:t>
            </a:r>
            <a:r>
              <a:rPr lang="ru-RU" sz="2800" dirty="0" smtClean="0">
                <a:latin typeface="Arial Narrow" charset="0"/>
                <a:ea typeface="Arial Narrow" charset="0"/>
                <a:cs typeface="Arial Narrow" charset="0"/>
              </a:rPr>
              <a:t>анализу </a:t>
            </a:r>
            <a:r>
              <a:rPr lang="ru-RU" sz="2800" dirty="0">
                <a:latin typeface="Arial Narrow" charset="0"/>
                <a:ea typeface="Arial Narrow" charset="0"/>
                <a:cs typeface="Arial Narrow" charset="0"/>
              </a:rPr>
              <a:t>функционального стиля научной речи с помощью корпусных методов исследования языкового </a:t>
            </a:r>
            <a:r>
              <a:rPr lang="ru-RU" sz="2800" dirty="0">
                <a:latin typeface="Arial Narrow" charset="0"/>
                <a:ea typeface="Arial Narrow" charset="0"/>
                <a:cs typeface="Arial Narrow" charset="0"/>
              </a:rPr>
              <a:t>материала </a:t>
            </a:r>
            <a:r>
              <a:rPr lang="ru-RU" sz="2800" dirty="0" smtClean="0">
                <a:latin typeface="Arial Narrow" charset="0"/>
                <a:ea typeface="Arial Narrow" charset="0"/>
                <a:cs typeface="Arial Narrow" charset="0"/>
              </a:rPr>
              <a:t>(как </a:t>
            </a:r>
            <a:r>
              <a:rPr lang="ru-RU" sz="2800" dirty="0">
                <a:latin typeface="Arial Narrow" charset="0"/>
                <a:ea typeface="Arial Narrow" charset="0"/>
                <a:cs typeface="Arial Narrow" charset="0"/>
              </a:rPr>
              <a:t>для лингвистов, так и для </a:t>
            </a:r>
            <a:r>
              <a:rPr lang="ru-RU" sz="2800" dirty="0" smtClean="0">
                <a:latin typeface="Arial Narrow" charset="0"/>
                <a:ea typeface="Arial Narrow" charset="0"/>
                <a:cs typeface="Arial Narrow" charset="0"/>
              </a:rPr>
              <a:t>разработчиков ПО)</a:t>
            </a:r>
            <a:r>
              <a:rPr lang="ru-RU" sz="2800" dirty="0" smtClean="0">
                <a:latin typeface="Arial Narrow" charset="0"/>
                <a:ea typeface="Arial Narrow" charset="0"/>
                <a:cs typeface="Arial Narrow" charset="0"/>
              </a:rPr>
              <a:t>.</a:t>
            </a:r>
            <a:endParaRPr lang="ru-RU" sz="2800" dirty="0">
              <a:latin typeface="Arial Narrow" charset="0"/>
              <a:ea typeface="Arial Narrow" charset="0"/>
              <a:cs typeface="Arial Narrow" charset="0"/>
            </a:endParaRPr>
          </a:p>
          <a:p>
            <a:pPr marL="514350" indent="-514350" algn="l">
              <a:spcBef>
                <a:spcPts val="12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Разработан исследовательский прототип ПО </a:t>
            </a:r>
            <a:r>
              <a:rPr lang="ru-RU" sz="2800" dirty="0" smtClean="0">
                <a:latin typeface="Arial Narrow" charset="0"/>
                <a:ea typeface="Arial Narrow" charset="0"/>
                <a:cs typeface="Arial Narrow" charset="0"/>
              </a:rPr>
              <a:t>для анализа </a:t>
            </a:r>
            <a:r>
              <a:rPr lang="ru-RU" sz="2800" dirty="0">
                <a:latin typeface="Arial Narrow" charset="0"/>
                <a:ea typeface="Arial Narrow" charset="0"/>
                <a:cs typeface="Arial Narrow" charset="0"/>
              </a:rPr>
              <a:t>функционального стиля научной речи в информационной системе анализа письменных научных текстов</a:t>
            </a:r>
            <a:r>
              <a:rPr lang="ru-RU" sz="2800" dirty="0" smtClean="0">
                <a:latin typeface="Arial Narrow" charset="0"/>
                <a:ea typeface="Arial Narrow" charset="0"/>
                <a:cs typeface="Arial Narrow" charset="0"/>
              </a:rPr>
              <a:t>.</a:t>
            </a:r>
          </a:p>
          <a:p>
            <a:pPr marL="514350" indent="-514350" algn="l">
              <a:spcBef>
                <a:spcPts val="12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Собраны и проаннотированы</a:t>
            </a:r>
            <a:r>
              <a:rPr lang="ru-RU" sz="2800" dirty="0" smtClean="0">
                <a:latin typeface="Arial Narrow" charset="0"/>
                <a:ea typeface="Arial Narrow" charset="0"/>
                <a:cs typeface="Arial Narrow" charset="0"/>
              </a:rPr>
              <a:t> корпусы </a:t>
            </a:r>
            <a:r>
              <a:rPr lang="ru-RU" sz="2800" b="1" dirty="0">
                <a:latin typeface="Arial Narrow" charset="0"/>
                <a:ea typeface="Arial Narrow" charset="0"/>
                <a:cs typeface="Arial Narrow" charset="0"/>
              </a:rPr>
              <a:t>студенческих работ</a:t>
            </a:r>
            <a:r>
              <a:rPr lang="ru-RU" sz="2800" dirty="0">
                <a:latin typeface="Arial Narrow" charset="0"/>
                <a:ea typeface="Arial Narrow" charset="0"/>
                <a:cs typeface="Arial Narrow" charset="0"/>
              </a:rPr>
              <a:t> по </a:t>
            </a:r>
            <a:r>
              <a:rPr lang="ru-RU" sz="2800" dirty="0" smtClean="0">
                <a:latin typeface="Arial Narrow" charset="0"/>
                <a:ea typeface="Arial Narrow" charset="0"/>
                <a:cs typeface="Arial Narrow" charset="0"/>
              </a:rPr>
              <a:t>специальности, </a:t>
            </a:r>
            <a:r>
              <a:rPr lang="ru-RU" sz="2800" b="1" dirty="0" smtClean="0">
                <a:latin typeface="Arial Narrow" charset="0"/>
                <a:ea typeface="Arial Narrow" charset="0"/>
                <a:cs typeface="Arial Narrow" charset="0"/>
              </a:rPr>
              <a:t>эталонные корпусы</a:t>
            </a:r>
            <a:r>
              <a:rPr lang="ru-RU" sz="2800" dirty="0" smtClean="0">
                <a:latin typeface="Arial Narrow" charset="0"/>
                <a:ea typeface="Arial Narrow" charset="0"/>
                <a:cs typeface="Arial Narrow" charset="0"/>
              </a:rPr>
              <a:t> (из </a:t>
            </a:r>
            <a:r>
              <a:rPr lang="ru-RU" sz="2800" dirty="0">
                <a:latin typeface="Arial Narrow" charset="0"/>
                <a:ea typeface="Arial Narrow" charset="0"/>
                <a:cs typeface="Arial Narrow" charset="0"/>
              </a:rPr>
              <a:t>ведущих научных </a:t>
            </a:r>
            <a:r>
              <a:rPr lang="ru-RU" sz="2800" dirty="0" smtClean="0">
                <a:latin typeface="Arial Narrow" charset="0"/>
                <a:ea typeface="Arial Narrow" charset="0"/>
                <a:cs typeface="Arial Narrow" charset="0"/>
              </a:rPr>
              <a:t>журналов), </a:t>
            </a:r>
            <a:r>
              <a:rPr lang="ru-RU" sz="2800" b="1" dirty="0" smtClean="0">
                <a:latin typeface="Arial Narrow" charset="0"/>
                <a:ea typeface="Arial Narrow" charset="0"/>
                <a:cs typeface="Arial Narrow" charset="0"/>
              </a:rPr>
              <a:t>аннотирован</a:t>
            </a:r>
            <a:r>
              <a:rPr lang="ru-RU" sz="2800" dirty="0" smtClean="0">
                <a:latin typeface="Arial Narrow" charset="0"/>
                <a:ea typeface="Arial Narrow" charset="0"/>
                <a:cs typeface="Arial Narrow" charset="0"/>
              </a:rPr>
              <a:t> </a:t>
            </a:r>
            <a:r>
              <a:rPr lang="ru-RU" sz="2800" dirty="0">
                <a:latin typeface="Arial Narrow" charset="0"/>
                <a:ea typeface="Arial Narrow" charset="0"/>
                <a:cs typeface="Arial Narrow" charset="0"/>
              </a:rPr>
              <a:t>контрольный корпус </a:t>
            </a:r>
            <a:r>
              <a:rPr lang="ru-RU" sz="2800" dirty="0" err="1">
                <a:latin typeface="Arial Narrow" charset="0"/>
                <a:ea typeface="Arial Narrow" charset="0"/>
                <a:cs typeface="Arial Narrow" charset="0"/>
              </a:rPr>
              <a:t>British</a:t>
            </a:r>
            <a:r>
              <a:rPr lang="ru-RU" sz="2800" dirty="0">
                <a:latin typeface="Arial Narrow" charset="0"/>
                <a:ea typeface="Arial Narrow" charset="0"/>
                <a:cs typeface="Arial Narrow" charset="0"/>
              </a:rPr>
              <a:t> </a:t>
            </a:r>
            <a:r>
              <a:rPr lang="ru-RU" sz="2800" dirty="0" err="1">
                <a:latin typeface="Arial Narrow" charset="0"/>
                <a:ea typeface="Arial Narrow" charset="0"/>
                <a:cs typeface="Arial Narrow" charset="0"/>
              </a:rPr>
              <a:t>National</a:t>
            </a:r>
            <a:r>
              <a:rPr lang="ru-RU" sz="2800" dirty="0">
                <a:latin typeface="Arial Narrow" charset="0"/>
                <a:ea typeface="Arial Narrow" charset="0"/>
                <a:cs typeface="Arial Narrow" charset="0"/>
              </a:rPr>
              <a:t> </a:t>
            </a:r>
            <a:r>
              <a:rPr lang="ru-RU" sz="2800" dirty="0" err="1">
                <a:latin typeface="Arial Narrow" charset="0"/>
                <a:ea typeface="Arial Narrow" charset="0"/>
                <a:cs typeface="Arial Narrow" charset="0"/>
              </a:rPr>
              <a:t>Corpus</a:t>
            </a:r>
            <a:r>
              <a:rPr lang="ru-RU" sz="2800" dirty="0">
                <a:latin typeface="Arial Narrow" charset="0"/>
                <a:ea typeface="Arial Narrow" charset="0"/>
                <a:cs typeface="Arial Narrow" charset="0"/>
              </a:rPr>
              <a:t> (</a:t>
            </a:r>
            <a:r>
              <a:rPr lang="ru-RU" sz="2800" dirty="0" err="1">
                <a:latin typeface="Arial Narrow" charset="0"/>
                <a:ea typeface="Arial Narrow" charset="0"/>
                <a:cs typeface="Arial Narrow" charset="0"/>
              </a:rPr>
              <a:t>Baby</a:t>
            </a:r>
            <a:r>
              <a:rPr lang="ru-RU" sz="2800" dirty="0">
                <a:latin typeface="Arial Narrow" charset="0"/>
                <a:ea typeface="Arial Narrow" charset="0"/>
                <a:cs typeface="Arial Narrow" charset="0"/>
              </a:rPr>
              <a:t> BNC).</a:t>
            </a:r>
          </a:p>
          <a:p>
            <a:pPr marL="514350" indent="-514350" algn="l">
              <a:spcBef>
                <a:spcPts val="12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2800" dirty="0" smtClean="0">
                <a:latin typeface="Arial Narrow" charset="0"/>
                <a:ea typeface="Arial Narrow" charset="0"/>
                <a:cs typeface="Arial Narrow" charset="0"/>
              </a:rPr>
              <a:t>Полученные </a:t>
            </a:r>
            <a:r>
              <a:rPr lang="ru-RU" sz="2800" b="1" dirty="0">
                <a:latin typeface="Arial Narrow" charset="0"/>
                <a:ea typeface="Arial Narrow" charset="0"/>
                <a:cs typeface="Arial Narrow" charset="0"/>
              </a:rPr>
              <a:t>эмпирические данные </a:t>
            </a:r>
            <a:r>
              <a:rPr lang="ru-RU" sz="2800" dirty="0">
                <a:latin typeface="Arial Narrow" charset="0"/>
                <a:ea typeface="Arial Narrow" charset="0"/>
                <a:cs typeface="Arial Narrow" charset="0"/>
              </a:rPr>
              <a:t>- статистические характеристики языковых явлений, существенных для формирования письменного английского научного стиля речи в рамках определенных предметных областей</a:t>
            </a:r>
            <a:r>
              <a:rPr lang="ru-RU" sz="2800" dirty="0" smtClean="0">
                <a:latin typeface="Arial Narrow" charset="0"/>
                <a:ea typeface="Arial Narrow" charset="0"/>
                <a:cs typeface="Arial Narrow" charset="0"/>
              </a:rPr>
              <a:t>. Полученные </a:t>
            </a:r>
            <a:r>
              <a:rPr lang="ru-RU" sz="2800" dirty="0">
                <a:latin typeface="Arial Narrow" charset="0"/>
                <a:ea typeface="Arial Narrow" charset="0"/>
                <a:cs typeface="Arial Narrow" charset="0"/>
              </a:rPr>
              <a:t>данные о специфике английской письменной научной речи </a:t>
            </a:r>
            <a:r>
              <a:rPr lang="ru-RU" sz="2800" b="1" dirty="0">
                <a:latin typeface="Arial Narrow" charset="0"/>
                <a:ea typeface="Arial Narrow" charset="0"/>
                <a:cs typeface="Arial Narrow" charset="0"/>
              </a:rPr>
              <a:t>русскоговорящих студентов</a:t>
            </a:r>
            <a:r>
              <a:rPr lang="ru-RU" sz="2800" dirty="0">
                <a:latin typeface="Arial Narrow" charset="0"/>
                <a:ea typeface="Arial Narrow" charset="0"/>
                <a:cs typeface="Arial Narrow" charset="0"/>
              </a:rPr>
              <a:t>.</a:t>
            </a:r>
          </a:p>
          <a:p>
            <a:pPr marL="514350" indent="-514350" algn="l">
              <a:spcBef>
                <a:spcPts val="12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2800" dirty="0" smtClean="0">
                <a:latin typeface="Arial Narrow" charset="0"/>
                <a:ea typeface="Arial Narrow" charset="0"/>
                <a:cs typeface="Arial Narrow" charset="0"/>
              </a:rPr>
              <a:t>Внедрение </a:t>
            </a:r>
            <a:r>
              <a:rPr lang="ru-RU" sz="2800" dirty="0">
                <a:latin typeface="Arial Narrow" charset="0"/>
                <a:ea typeface="Arial Narrow" charset="0"/>
                <a:cs typeface="Arial Narrow" charset="0"/>
              </a:rPr>
              <a:t>ПО </a:t>
            </a:r>
            <a:r>
              <a:rPr lang="ru-RU" sz="2800" b="1" dirty="0">
                <a:latin typeface="Arial Narrow" charset="0"/>
                <a:ea typeface="Arial Narrow" charset="0"/>
                <a:cs typeface="Arial Narrow" charset="0"/>
              </a:rPr>
              <a:t>в учебный процесс</a:t>
            </a:r>
            <a:r>
              <a:rPr lang="ru-RU" sz="2800" dirty="0">
                <a:latin typeface="Arial Narrow" charset="0"/>
                <a:ea typeface="Arial Narrow" charset="0"/>
                <a:cs typeface="Arial Narrow" charset="0"/>
              </a:rPr>
              <a:t> при чтении курса </a:t>
            </a:r>
            <a:r>
              <a:rPr lang="ru-RU" sz="2800" dirty="0" err="1">
                <a:latin typeface="Arial Narrow" charset="0"/>
                <a:ea typeface="Arial Narrow" charset="0"/>
                <a:cs typeface="Arial Narrow" charset="0"/>
              </a:rPr>
              <a:t>Academic</a:t>
            </a:r>
            <a:r>
              <a:rPr lang="ru-RU" sz="2800" dirty="0">
                <a:latin typeface="Arial Narrow" charset="0"/>
                <a:ea typeface="Arial Narrow" charset="0"/>
                <a:cs typeface="Arial Narrow" charset="0"/>
              </a:rPr>
              <a:t> </a:t>
            </a:r>
            <a:r>
              <a:rPr lang="ru-RU" sz="2800" dirty="0" err="1">
                <a:latin typeface="Arial Narrow" charset="0"/>
                <a:ea typeface="Arial Narrow" charset="0"/>
                <a:cs typeface="Arial Narrow" charset="0"/>
              </a:rPr>
              <a:t>Writing</a:t>
            </a:r>
            <a:r>
              <a:rPr lang="ru-RU" sz="2800" dirty="0">
                <a:latin typeface="Arial Narrow" charset="0"/>
                <a:ea typeface="Arial Narrow" charset="0"/>
                <a:cs typeface="Arial Narrow" charset="0"/>
              </a:rPr>
              <a:t> </a:t>
            </a:r>
            <a:r>
              <a:rPr lang="ru-RU" sz="2800" dirty="0" smtClean="0">
                <a:latin typeface="Arial Narrow" charset="0"/>
                <a:ea typeface="Arial Narrow" charset="0"/>
                <a:cs typeface="Arial Narrow" charset="0"/>
              </a:rPr>
              <a:t>студентам </a:t>
            </a:r>
            <a:r>
              <a:rPr lang="ru-RU" sz="2800" dirty="0">
                <a:latin typeface="Arial Narrow" charset="0"/>
                <a:ea typeface="Arial Narrow" charset="0"/>
                <a:cs typeface="Arial Narrow" charset="0"/>
              </a:rPr>
              <a:t>и научным работникам.</a:t>
            </a: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14</a:t>
            </a:fld>
            <a:endParaRPr lang="ru-RU"/>
          </a:p>
        </p:txBody>
      </p:sp>
    </p:spTree>
    <p:extLst>
      <p:ext uri="{BB962C8B-B14F-4D97-AF65-F5344CB8AC3E}">
        <p14:creationId xmlns:p14="http://schemas.microsoft.com/office/powerpoint/2010/main" val="91511332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План 2018</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400" y="1844138"/>
            <a:ext cx="11430001" cy="73900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514350" indent="-514350" algn="l">
              <a:spcBef>
                <a:spcPts val="6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3200" dirty="0">
                <a:solidFill>
                  <a:srgbClr val="253957"/>
                </a:solidFill>
                <a:latin typeface="Arial Narrow" charset="0"/>
                <a:ea typeface="Arial Narrow" charset="0"/>
                <a:cs typeface="Arial Narrow" charset="0"/>
              </a:rPr>
              <a:t>Расширение списка стилистических маркеров – синтаксис, лексика, грамматика.</a:t>
            </a:r>
          </a:p>
          <a:p>
            <a:pPr marL="514350" indent="-514350" algn="l">
              <a:spcBef>
                <a:spcPts val="6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3200" dirty="0">
                <a:solidFill>
                  <a:srgbClr val="253957"/>
                </a:solidFill>
                <a:latin typeface="Arial Narrow" charset="0"/>
                <a:ea typeface="Arial Narrow" charset="0"/>
                <a:cs typeface="Arial Narrow" charset="0"/>
              </a:rPr>
              <a:t>Построение модели оценки </a:t>
            </a:r>
            <a:r>
              <a:rPr lang="ru-RU" sz="3200" dirty="0" err="1">
                <a:solidFill>
                  <a:srgbClr val="253957"/>
                </a:solidFill>
                <a:latin typeface="Arial Narrow" charset="0"/>
                <a:ea typeface="Arial Narrow" charset="0"/>
                <a:cs typeface="Arial Narrow" charset="0"/>
              </a:rPr>
              <a:t>Research</a:t>
            </a:r>
            <a:r>
              <a:rPr lang="ru-RU" sz="3200" dirty="0">
                <a:solidFill>
                  <a:srgbClr val="253957"/>
                </a:solidFill>
                <a:latin typeface="Arial Narrow" charset="0"/>
                <a:ea typeface="Arial Narrow" charset="0"/>
                <a:cs typeface="Arial Narrow" charset="0"/>
              </a:rPr>
              <a:t> </a:t>
            </a:r>
            <a:r>
              <a:rPr lang="ru-RU" sz="3200" dirty="0" err="1">
                <a:solidFill>
                  <a:srgbClr val="253957"/>
                </a:solidFill>
                <a:latin typeface="Arial Narrow" charset="0"/>
                <a:ea typeface="Arial Narrow" charset="0"/>
                <a:cs typeface="Arial Narrow" charset="0"/>
              </a:rPr>
              <a:t>Proposal</a:t>
            </a:r>
            <a:r>
              <a:rPr lang="ru-RU" sz="3200" dirty="0">
                <a:solidFill>
                  <a:srgbClr val="253957"/>
                </a:solidFill>
                <a:latin typeface="Arial Narrow" charset="0"/>
                <a:ea typeface="Arial Narrow" charset="0"/>
                <a:cs typeface="Arial Narrow" charset="0"/>
              </a:rPr>
              <a:t> (экспертной и цифровой)</a:t>
            </a:r>
          </a:p>
          <a:p>
            <a:pPr marL="514350" indent="-514350" algn="l">
              <a:spcBef>
                <a:spcPts val="6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3200" dirty="0">
                <a:solidFill>
                  <a:srgbClr val="253957"/>
                </a:solidFill>
                <a:latin typeface="Arial Narrow" charset="0"/>
                <a:ea typeface="Arial Narrow" charset="0"/>
                <a:cs typeface="Arial Narrow" charset="0"/>
              </a:rPr>
              <a:t>Внесение изменений в прототип на основе проведенной апробации, тестирование </a:t>
            </a:r>
            <a:r>
              <a:rPr lang="ru-RU" sz="3200" dirty="0" smtClean="0">
                <a:solidFill>
                  <a:srgbClr val="253957"/>
                </a:solidFill>
                <a:latin typeface="Arial Narrow" charset="0"/>
                <a:ea typeface="Arial Narrow" charset="0"/>
                <a:cs typeface="Arial Narrow" charset="0"/>
              </a:rPr>
              <a:t>продукта привлеченными </a:t>
            </a:r>
            <a:r>
              <a:rPr lang="ru-RU" sz="3200" dirty="0">
                <a:solidFill>
                  <a:srgbClr val="253957"/>
                </a:solidFill>
                <a:latin typeface="Arial Narrow" charset="0"/>
                <a:ea typeface="Arial Narrow" charset="0"/>
                <a:cs typeface="Arial Narrow" charset="0"/>
              </a:rPr>
              <a:t>исследователями (авторами публикаций на английском языке по тематике разных предметных областей).</a:t>
            </a:r>
          </a:p>
          <a:p>
            <a:pPr marL="514350" indent="-514350" algn="l">
              <a:spcBef>
                <a:spcPts val="6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3200" dirty="0">
                <a:solidFill>
                  <a:srgbClr val="253957"/>
                </a:solidFill>
                <a:latin typeface="Arial Narrow" charset="0"/>
                <a:ea typeface="Arial Narrow" charset="0"/>
                <a:cs typeface="Arial Narrow" charset="0"/>
              </a:rPr>
              <a:t>Проведение экспертной оценки работы продукта пользователями.</a:t>
            </a:r>
          </a:p>
          <a:p>
            <a:pPr marL="514350" indent="-514350" algn="l">
              <a:spcBef>
                <a:spcPts val="6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3200" dirty="0">
                <a:solidFill>
                  <a:srgbClr val="253957"/>
                </a:solidFill>
                <a:latin typeface="Arial Narrow" charset="0"/>
                <a:ea typeface="Arial Narrow" charset="0"/>
                <a:cs typeface="Arial Narrow" charset="0"/>
              </a:rPr>
              <a:t>Размещение </a:t>
            </a:r>
            <a:r>
              <a:rPr lang="ru-RU" sz="3200" dirty="0" smtClean="0">
                <a:solidFill>
                  <a:srgbClr val="253957"/>
                </a:solidFill>
                <a:latin typeface="Arial Narrow" charset="0"/>
                <a:ea typeface="Arial Narrow" charset="0"/>
                <a:cs typeface="Arial Narrow" charset="0"/>
              </a:rPr>
              <a:t>полнофункционального продукта </a:t>
            </a:r>
            <a:r>
              <a:rPr lang="ru-RU" sz="3200" dirty="0">
                <a:solidFill>
                  <a:srgbClr val="253957"/>
                </a:solidFill>
                <a:latin typeface="Arial Narrow" charset="0"/>
                <a:ea typeface="Arial Narrow" charset="0"/>
                <a:cs typeface="Arial Narrow" charset="0"/>
              </a:rPr>
              <a:t>в открытом доступе. </a:t>
            </a:r>
          </a:p>
          <a:p>
            <a:pPr marL="514350" indent="-514350" algn="l">
              <a:spcBef>
                <a:spcPts val="6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3200" dirty="0">
                <a:solidFill>
                  <a:srgbClr val="253957"/>
                </a:solidFill>
                <a:latin typeface="Arial Narrow" charset="0"/>
                <a:ea typeface="Arial Narrow" charset="0"/>
                <a:cs typeface="Arial Narrow" charset="0"/>
              </a:rPr>
              <a:t>Публикация результатов проекта, представление результатов на международных конференциях</a:t>
            </a:r>
            <a:r>
              <a:rPr lang="ru-RU" sz="3200" dirty="0" smtClean="0">
                <a:solidFill>
                  <a:srgbClr val="253957"/>
                </a:solidFill>
                <a:latin typeface="Arial Narrow" charset="0"/>
                <a:ea typeface="Arial Narrow" charset="0"/>
                <a:cs typeface="Arial Narrow" charset="0"/>
              </a:rPr>
              <a:t>.</a:t>
            </a:r>
          </a:p>
          <a:p>
            <a:pPr marL="514350" indent="-514350" algn="l">
              <a:spcBef>
                <a:spcPts val="600"/>
              </a:spcBef>
              <a:buClr>
                <a:schemeClr val="accent1">
                  <a:lumMod val="50000"/>
                </a:schemeClr>
              </a:buClr>
              <a:buSzPct val="110000"/>
              <a:buFont typeface="+mj-lt"/>
              <a:buAutoNum type="arabicPeriod"/>
              <a:defRPr sz="2100">
                <a:solidFill>
                  <a:srgbClr val="253957"/>
                </a:solidFill>
                <a:latin typeface="+mn-lt"/>
                <a:ea typeface="+mn-ea"/>
                <a:cs typeface="+mn-cs"/>
                <a:sym typeface="Arial Narrow"/>
              </a:defRPr>
            </a:pPr>
            <a:r>
              <a:rPr lang="ru-RU" sz="3200" dirty="0" smtClean="0">
                <a:solidFill>
                  <a:srgbClr val="253957"/>
                </a:solidFill>
                <a:latin typeface="Arial Narrow" charset="0"/>
                <a:ea typeface="Arial Narrow" charset="0"/>
                <a:cs typeface="Arial Narrow" charset="0"/>
              </a:rPr>
              <a:t>Подготовка проекта создания лаборатории корпусных исследований академического английского языка</a:t>
            </a:r>
            <a:endParaRPr lang="ru-RU" sz="3200" dirty="0">
              <a:solidFill>
                <a:srgbClr val="253957"/>
              </a:solidFill>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15</a:t>
            </a:fld>
            <a:endParaRPr lang="ru-RU"/>
          </a:p>
        </p:txBody>
      </p:sp>
    </p:spTree>
    <p:extLst>
      <p:ext uri="{BB962C8B-B14F-4D97-AF65-F5344CB8AC3E}">
        <p14:creationId xmlns:p14="http://schemas.microsoft.com/office/powerpoint/2010/main" val="186902436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Планы По созданию Лаборатории</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910204" y="1844138"/>
            <a:ext cx="7307198" cy="73900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С 24 по 27 сентября 2018 г. курс повышения квалификации для ППС «Английский как средство: методика преподавания на английском языке». Преподаватель курса – Джеймс Томас.</a:t>
            </a:r>
          </a:p>
          <a:p>
            <a:pPr algn="just">
              <a:defRPr sz="2100">
                <a:solidFill>
                  <a:srgbClr val="253957"/>
                </a:solidFill>
                <a:latin typeface="+mn-lt"/>
                <a:ea typeface="+mn-ea"/>
                <a:cs typeface="+mn-cs"/>
                <a:sym typeface="Arial Narrow"/>
              </a:defRPr>
            </a:pPr>
            <a:r>
              <a:rPr lang="ru-RU" sz="2400" dirty="0">
                <a:latin typeface="Arial Narrow" charset="0"/>
                <a:ea typeface="Arial Narrow" charset="0"/>
                <a:cs typeface="Arial Narrow" charset="0"/>
              </a:rPr>
              <a:t>Джеймс Томас – преподаватель-методист, автор многих книг, посвященных методике преподавания. В 2010 году он получил награду </a:t>
            </a:r>
            <a:r>
              <a:rPr lang="ru-RU" sz="2400" dirty="0" err="1">
                <a:latin typeface="Arial Narrow" charset="0"/>
                <a:ea typeface="Arial Narrow" charset="0"/>
                <a:cs typeface="Arial Narrow" charset="0"/>
              </a:rPr>
              <a:t>ELTon</a:t>
            </a:r>
            <a:r>
              <a:rPr lang="ru-RU" sz="2400" dirty="0">
                <a:latin typeface="Arial Narrow" charset="0"/>
                <a:ea typeface="Arial Narrow" charset="0"/>
                <a:cs typeface="Arial Narrow" charset="0"/>
              </a:rPr>
              <a:t>, присуждаемую Британским советом за инновации в области преподавания английского языка, как соавтор книги «Глобальные вопросы преподавания английского языка» (Global </a:t>
            </a:r>
            <a:r>
              <a:rPr lang="ru-RU" sz="2400" dirty="0" err="1">
                <a:latin typeface="Arial Narrow" charset="0"/>
                <a:ea typeface="Arial Narrow" charset="0"/>
                <a:cs typeface="Arial Narrow" charset="0"/>
              </a:rPr>
              <a:t>Issues</a:t>
            </a:r>
            <a:r>
              <a:rPr lang="ru-RU" sz="2400" dirty="0">
                <a:latin typeface="Arial Narrow" charset="0"/>
                <a:ea typeface="Arial Narrow" charset="0"/>
                <a:cs typeface="Arial Narrow" charset="0"/>
              </a:rPr>
              <a:t> </a:t>
            </a:r>
            <a:r>
              <a:rPr lang="ru-RU" sz="2400" dirty="0" err="1">
                <a:latin typeface="Arial Narrow" charset="0"/>
                <a:ea typeface="Arial Narrow" charset="0"/>
                <a:cs typeface="Arial Narrow" charset="0"/>
              </a:rPr>
              <a:t>in</a:t>
            </a:r>
            <a:r>
              <a:rPr lang="ru-RU" sz="2400" dirty="0">
                <a:latin typeface="Arial Narrow" charset="0"/>
                <a:ea typeface="Arial Narrow" charset="0"/>
                <a:cs typeface="Arial Narrow" charset="0"/>
              </a:rPr>
              <a:t> ELT).  Сотрудничает с рядом университетов Европы и Азии, где он ведет краткосрочные курсы для преподавателей, является председателем подразделения корпусных исследований Европейской ассоциации изучения языка посредством компьютерных технологий (</a:t>
            </a:r>
            <a:r>
              <a:rPr lang="ru-RU" sz="2400" dirty="0" err="1">
                <a:latin typeface="Arial Narrow" charset="0"/>
                <a:ea typeface="Arial Narrow" charset="0"/>
                <a:cs typeface="Arial Narrow" charset="0"/>
              </a:rPr>
              <a:t>European</a:t>
            </a:r>
            <a:r>
              <a:rPr lang="ru-RU" sz="2400" dirty="0">
                <a:latin typeface="Arial Narrow" charset="0"/>
                <a:ea typeface="Arial Narrow" charset="0"/>
                <a:cs typeface="Arial Narrow" charset="0"/>
              </a:rPr>
              <a:t> </a:t>
            </a:r>
            <a:r>
              <a:rPr lang="ru-RU" sz="2400" dirty="0" err="1">
                <a:latin typeface="Arial Narrow" charset="0"/>
                <a:ea typeface="Arial Narrow" charset="0"/>
                <a:cs typeface="Arial Narrow" charset="0"/>
              </a:rPr>
              <a:t>Association</a:t>
            </a:r>
            <a:r>
              <a:rPr lang="ru-RU" sz="2400" dirty="0">
                <a:latin typeface="Arial Narrow" charset="0"/>
                <a:ea typeface="Arial Narrow" charset="0"/>
                <a:cs typeface="Arial Narrow" charset="0"/>
              </a:rPr>
              <a:t> </a:t>
            </a:r>
            <a:r>
              <a:rPr lang="ru-RU" sz="2400" dirty="0" err="1">
                <a:latin typeface="Arial Narrow" charset="0"/>
                <a:ea typeface="Arial Narrow" charset="0"/>
                <a:cs typeface="Arial Narrow" charset="0"/>
              </a:rPr>
              <a:t>for</a:t>
            </a:r>
            <a:r>
              <a:rPr lang="ru-RU" sz="2400" dirty="0">
                <a:latin typeface="Arial Narrow" charset="0"/>
                <a:ea typeface="Arial Narrow" charset="0"/>
                <a:cs typeface="Arial Narrow" charset="0"/>
              </a:rPr>
              <a:t> </a:t>
            </a:r>
            <a:r>
              <a:rPr lang="ru-RU" sz="2400" dirty="0" err="1">
                <a:latin typeface="Arial Narrow" charset="0"/>
                <a:ea typeface="Arial Narrow" charset="0"/>
                <a:cs typeface="Arial Narrow" charset="0"/>
              </a:rPr>
              <a:t>Computer</a:t>
            </a:r>
            <a:r>
              <a:rPr lang="ru-RU" sz="2400" dirty="0">
                <a:latin typeface="Arial Narrow" charset="0"/>
                <a:ea typeface="Arial Narrow" charset="0"/>
                <a:cs typeface="Arial Narrow" charset="0"/>
              </a:rPr>
              <a:t> </a:t>
            </a:r>
            <a:r>
              <a:rPr lang="ru-RU" sz="2400" dirty="0" err="1">
                <a:latin typeface="Arial Narrow" charset="0"/>
                <a:ea typeface="Arial Narrow" charset="0"/>
                <a:cs typeface="Arial Narrow" charset="0"/>
              </a:rPr>
              <a:t>Assisted</a:t>
            </a:r>
            <a:r>
              <a:rPr lang="ru-RU" sz="2400" dirty="0">
                <a:latin typeface="Arial Narrow" charset="0"/>
                <a:ea typeface="Arial Narrow" charset="0"/>
                <a:cs typeface="Arial Narrow" charset="0"/>
              </a:rPr>
              <a:t> </a:t>
            </a:r>
            <a:r>
              <a:rPr lang="ru-RU" sz="2400" dirty="0" err="1">
                <a:latin typeface="Arial Narrow" charset="0"/>
                <a:ea typeface="Arial Narrow" charset="0"/>
                <a:cs typeface="Arial Narrow" charset="0"/>
              </a:rPr>
              <a:t>Language</a:t>
            </a:r>
            <a:r>
              <a:rPr lang="ru-RU" sz="2400" dirty="0">
                <a:latin typeface="Arial Narrow" charset="0"/>
                <a:ea typeface="Arial Narrow" charset="0"/>
                <a:cs typeface="Arial Narrow" charset="0"/>
              </a:rPr>
              <a:t> </a:t>
            </a:r>
            <a:r>
              <a:rPr lang="ru-RU" sz="2400" dirty="0" err="1">
                <a:latin typeface="Arial Narrow" charset="0"/>
                <a:ea typeface="Arial Narrow" charset="0"/>
                <a:cs typeface="Arial Narrow" charset="0"/>
              </a:rPr>
              <a:t>Learning</a:t>
            </a:r>
            <a:r>
              <a:rPr lang="ru-RU" sz="2400" dirty="0">
                <a:latin typeface="Arial Narrow" charset="0"/>
                <a:ea typeface="Arial Narrow" charset="0"/>
                <a:cs typeface="Arial Narrow" charset="0"/>
              </a:rPr>
              <a:t>), а также рецензентом ряда научных журналов и конференций.  </a:t>
            </a: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pic>
        <p:nvPicPr>
          <p:cNvPr id="4" name="Рисунок 3">
            <a:extLst>
              <a:ext uri="{FF2B5EF4-FFF2-40B4-BE49-F238E27FC236}">
                <a16:creationId xmlns:a16="http://schemas.microsoft.com/office/drawing/2014/main" xmlns="" id="{C293C5FC-A2C9-47C2-AD3D-06D391B67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20" y="2472745"/>
            <a:ext cx="3045565" cy="3894810"/>
          </a:xfrm>
          <a:prstGeom prst="rect">
            <a:avLst/>
          </a:prstGeom>
        </p:spPr>
      </p:pic>
      <p:sp>
        <p:nvSpPr>
          <p:cNvPr id="2" name="Номер слайда 1"/>
          <p:cNvSpPr>
            <a:spLocks noGrp="1"/>
          </p:cNvSpPr>
          <p:nvPr>
            <p:ph type="sldNum" sz="quarter" idx="2"/>
          </p:nvPr>
        </p:nvSpPr>
        <p:spPr/>
        <p:txBody>
          <a:bodyPr/>
          <a:lstStyle/>
          <a:p>
            <a:fld id="{86CB4B4D-7CA3-9044-876B-883B54F8677D}" type="slidenum">
              <a:rPr lang="ru-RU" smtClean="0"/>
              <a:t>16</a:t>
            </a:fld>
            <a:endParaRPr lang="ru-RU"/>
          </a:p>
        </p:txBody>
      </p:sp>
    </p:spTree>
    <p:extLst>
      <p:ext uri="{BB962C8B-B14F-4D97-AF65-F5344CB8AC3E}">
        <p14:creationId xmlns:p14="http://schemas.microsoft.com/office/powerpoint/2010/main" val="118454965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Проблемы</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05562" y="1844139"/>
            <a:ext cx="11411840" cy="46455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457200" indent="-457200" algn="l">
              <a:spcBef>
                <a:spcPts val="1200"/>
              </a:spcBef>
              <a:buFont typeface="+mj-lt"/>
              <a:buAutoNum type="arabicPeriod"/>
              <a:defRPr sz="2100">
                <a:solidFill>
                  <a:srgbClr val="253957"/>
                </a:solidFill>
                <a:latin typeface="+mn-lt"/>
                <a:ea typeface="+mn-ea"/>
                <a:cs typeface="+mn-cs"/>
                <a:sym typeface="Arial Narrow"/>
              </a:defRPr>
            </a:pPr>
            <a:r>
              <a:rPr lang="ru-RU" sz="3200" dirty="0" smtClean="0">
                <a:latin typeface="Arial Narrow" charset="0"/>
                <a:ea typeface="Arial Narrow" charset="0"/>
                <a:cs typeface="Arial Narrow" charset="0"/>
              </a:rPr>
              <a:t>Помещение и оборудование для работы участников НУГ</a:t>
            </a:r>
          </a:p>
          <a:p>
            <a:pPr marL="457200" indent="-457200" algn="l">
              <a:spcBef>
                <a:spcPts val="1200"/>
              </a:spcBef>
              <a:buFont typeface="+mj-lt"/>
              <a:buAutoNum type="arabicPeriod"/>
              <a:defRPr sz="2100">
                <a:solidFill>
                  <a:srgbClr val="253957"/>
                </a:solidFill>
                <a:latin typeface="+mn-lt"/>
                <a:ea typeface="+mn-ea"/>
                <a:cs typeface="+mn-cs"/>
                <a:sym typeface="Arial Narrow"/>
              </a:defRPr>
            </a:pPr>
            <a:r>
              <a:rPr lang="ru-RU" sz="3200" dirty="0" smtClean="0">
                <a:latin typeface="Arial Narrow" charset="0"/>
                <a:ea typeface="Arial Narrow" charset="0"/>
                <a:cs typeface="Arial Narrow" charset="0"/>
              </a:rPr>
              <a:t>Хостинг решения (доступ к облачной платформе)</a:t>
            </a:r>
          </a:p>
          <a:p>
            <a:pPr marL="457200" indent="-457200" algn="l">
              <a:spcBef>
                <a:spcPts val="1200"/>
              </a:spcBef>
              <a:buFont typeface="+mj-lt"/>
              <a:buAutoNum type="arabicPeriod"/>
              <a:defRPr sz="2100">
                <a:solidFill>
                  <a:srgbClr val="253957"/>
                </a:solidFill>
                <a:latin typeface="+mn-lt"/>
                <a:ea typeface="+mn-ea"/>
                <a:cs typeface="+mn-cs"/>
                <a:sym typeface="Arial Narrow"/>
              </a:defRPr>
            </a:pPr>
            <a:r>
              <a:rPr lang="ru-RU" sz="3200" dirty="0" smtClean="0">
                <a:latin typeface="Arial Narrow" charset="0"/>
                <a:ea typeface="Arial Narrow" charset="0"/>
                <a:cs typeface="Arial Narrow" charset="0"/>
              </a:rPr>
              <a:t>«Текучка» участников-студентов</a:t>
            </a:r>
          </a:p>
          <a:p>
            <a:pPr marL="457200" indent="-457200" algn="l">
              <a:spcBef>
                <a:spcPts val="1200"/>
              </a:spcBef>
              <a:buFont typeface="+mj-lt"/>
              <a:buAutoNum type="arabicPeriod"/>
              <a:defRPr sz="2100">
                <a:solidFill>
                  <a:srgbClr val="253957"/>
                </a:solidFill>
                <a:latin typeface="+mn-lt"/>
                <a:ea typeface="+mn-ea"/>
                <a:cs typeface="+mn-cs"/>
                <a:sym typeface="Arial Narrow"/>
              </a:defRPr>
            </a:pPr>
            <a:r>
              <a:rPr lang="ru-RU" sz="3200" dirty="0" smtClean="0">
                <a:latin typeface="Arial Narrow" charset="0"/>
                <a:ea typeface="Arial Narrow" charset="0"/>
                <a:cs typeface="Arial Narrow" charset="0"/>
              </a:rPr>
              <a:t>Адаптация тем для курсовых и ВКР </a:t>
            </a:r>
            <a:endParaRPr lang="ru-RU" sz="3200" dirty="0" smtClean="0">
              <a:latin typeface="Arial Narrow" charset="0"/>
              <a:ea typeface="Arial Narrow" charset="0"/>
              <a:cs typeface="Arial Narrow" charset="0"/>
            </a:endParaRPr>
          </a:p>
          <a:p>
            <a:pPr marL="457200" indent="-457200" algn="l">
              <a:spcBef>
                <a:spcPts val="1200"/>
              </a:spcBef>
              <a:buFont typeface="+mj-lt"/>
              <a:buAutoNum type="arabicPeriod"/>
              <a:defRPr sz="2100">
                <a:solidFill>
                  <a:srgbClr val="253957"/>
                </a:solidFill>
                <a:latin typeface="+mn-lt"/>
                <a:ea typeface="+mn-ea"/>
                <a:cs typeface="+mn-cs"/>
                <a:sym typeface="Arial Narrow"/>
              </a:defRPr>
            </a:pPr>
            <a:r>
              <a:rPr lang="ru-RU" sz="3200" dirty="0" smtClean="0">
                <a:latin typeface="Arial Narrow" charset="0"/>
                <a:ea typeface="Arial Narrow" charset="0"/>
                <a:cs typeface="Arial Narrow" charset="0"/>
              </a:rPr>
              <a:t>Финансирование участия в конференциях</a:t>
            </a:r>
            <a:r>
              <a:rPr lang="ru-RU" sz="3200" dirty="0">
                <a:latin typeface="Arial Narrow" charset="0"/>
                <a:ea typeface="Arial Narrow" charset="0"/>
                <a:cs typeface="Arial Narrow" charset="0"/>
              </a:rPr>
              <a:t> </a:t>
            </a:r>
            <a:r>
              <a:rPr lang="ru-RU" sz="3200" dirty="0" smtClean="0">
                <a:latin typeface="Arial Narrow" charset="0"/>
                <a:ea typeface="Arial Narrow" charset="0"/>
                <a:cs typeface="Arial Narrow" charset="0"/>
              </a:rPr>
              <a:t>по тематике проекта</a:t>
            </a:r>
          </a:p>
          <a:p>
            <a:pPr marL="457200" indent="-457200" algn="l">
              <a:spcBef>
                <a:spcPts val="1200"/>
              </a:spcBef>
              <a:buFont typeface="+mj-lt"/>
              <a:buAutoNum type="arabicPeriod"/>
              <a:defRPr sz="2100">
                <a:solidFill>
                  <a:srgbClr val="253957"/>
                </a:solidFill>
                <a:latin typeface="+mn-lt"/>
                <a:ea typeface="+mn-ea"/>
                <a:cs typeface="+mn-cs"/>
                <a:sym typeface="Arial Narrow"/>
              </a:defRPr>
            </a:pPr>
            <a:r>
              <a:rPr lang="ru-RU" sz="3200" dirty="0" smtClean="0">
                <a:latin typeface="Arial Narrow" charset="0"/>
                <a:ea typeface="Arial Narrow" charset="0"/>
                <a:cs typeface="Arial Narrow" charset="0"/>
              </a:rPr>
              <a:t>Оформление документации (заявки на гранты) в филиале</a:t>
            </a:r>
          </a:p>
          <a:p>
            <a:pPr marL="457200" indent="-457200" algn="l">
              <a:spcBef>
                <a:spcPts val="1200"/>
              </a:spcBef>
              <a:buFont typeface="+mj-lt"/>
              <a:buAutoNum type="arabicPeriod"/>
              <a:defRPr sz="2100">
                <a:solidFill>
                  <a:srgbClr val="253957"/>
                </a:solidFill>
                <a:latin typeface="+mn-lt"/>
                <a:ea typeface="+mn-ea"/>
                <a:cs typeface="+mn-cs"/>
                <a:sym typeface="Arial Narrow"/>
              </a:defRPr>
            </a:pPr>
            <a:r>
              <a:rPr lang="ru-RU" sz="3200" dirty="0" smtClean="0">
                <a:latin typeface="Arial Narrow" charset="0"/>
                <a:ea typeface="Arial Narrow" charset="0"/>
                <a:cs typeface="Arial Narrow" charset="0"/>
              </a:rPr>
              <a:t>Нехватка времени из-за большой учебной нагрузки</a:t>
            </a:r>
            <a:endParaRPr lang="ru-RU" sz="3200" dirty="0" smtClean="0">
              <a:latin typeface="Arial Narrow" charset="0"/>
              <a:ea typeface="Arial Narrow" charset="0"/>
              <a:cs typeface="Arial Narrow" charset="0"/>
            </a:endParaRPr>
          </a:p>
          <a:p>
            <a:pPr marL="457200" indent="-457200" algn="l">
              <a:buFont typeface="+mj-lt"/>
              <a:buAutoNum type="arabicPeriod"/>
              <a:defRPr sz="2100">
                <a:solidFill>
                  <a:srgbClr val="253957"/>
                </a:solidFill>
                <a:latin typeface="+mn-lt"/>
                <a:ea typeface="+mn-ea"/>
                <a:cs typeface="+mn-cs"/>
                <a:sym typeface="Arial Narrow"/>
              </a:defRPr>
            </a:pPr>
            <a:endParaRPr lang="ru-RU" sz="2400"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17</a:t>
            </a:fld>
            <a:endParaRPr lang="ru-RU"/>
          </a:p>
        </p:txBody>
      </p:sp>
    </p:spTree>
    <p:extLst>
      <p:ext uri="{BB962C8B-B14F-4D97-AF65-F5344CB8AC3E}">
        <p14:creationId xmlns:p14="http://schemas.microsoft.com/office/powerpoint/2010/main" val="860566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www.text"/>
          <p:cNvSpPr txBox="1"/>
          <p:nvPr/>
        </p:nvSpPr>
        <p:spPr>
          <a:xfrm>
            <a:off x="5164781" y="6274857"/>
            <a:ext cx="2675237" cy="9335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1800">
                <a:solidFill>
                  <a:srgbClr val="FFFFFF"/>
                </a:solidFill>
                <a:latin typeface="+mn-lt"/>
                <a:ea typeface="+mn-ea"/>
                <a:cs typeface="+mn-cs"/>
                <a:sym typeface="Arial Narrow"/>
              </a:defRPr>
            </a:lvl1pPr>
          </a:lstStyle>
          <a:p>
            <a:r>
              <a:rPr lang="en-US" dirty="0">
                <a:latin typeface="Arial Narrow" charset="0"/>
                <a:ea typeface="Arial Narrow" charset="0"/>
                <a:cs typeface="Arial Narrow" charset="0"/>
              </a:rPr>
              <a:t>https://perm.hse.ru/bi/sfcr</a:t>
            </a:r>
            <a:endParaRPr lang="ru-RU" dirty="0">
              <a:latin typeface="Arial Narrow" charset="0"/>
              <a:ea typeface="Arial Narrow" charset="0"/>
              <a:cs typeface="Arial Narrow" charset="0"/>
            </a:endParaRPr>
          </a:p>
          <a:p>
            <a:endParaRPr lang="ru-RU" dirty="0">
              <a:latin typeface="Arial Narrow" charset="0"/>
              <a:ea typeface="Arial Narrow" charset="0"/>
              <a:cs typeface="Arial Narrow" charset="0"/>
            </a:endParaRPr>
          </a:p>
          <a:p>
            <a:r>
              <a:rPr lang="en-US" dirty="0">
                <a:latin typeface="Arial Narrow" charset="0"/>
                <a:ea typeface="Arial Narrow" charset="0"/>
                <a:cs typeface="Arial Narrow" charset="0"/>
              </a:rPr>
              <a:t>http://pcat.azurewebsites.net/</a:t>
            </a:r>
            <a:endParaRPr dirty="0">
              <a:latin typeface="Arial Narrow" charset="0"/>
              <a:ea typeface="Arial Narrow" charset="0"/>
              <a:cs typeface="Arial Narrow" charset="0"/>
            </a:endParaRPr>
          </a:p>
        </p:txBody>
      </p:sp>
      <p:sp>
        <p:nvSpPr>
          <p:cNvPr id="167" name="Телефон.: +Х (ХХХ) ХХХ ХХХХ"/>
          <p:cNvSpPr txBox="1"/>
          <p:nvPr/>
        </p:nvSpPr>
        <p:spPr>
          <a:xfrm>
            <a:off x="4963465" y="8546396"/>
            <a:ext cx="3077870"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1800">
                <a:solidFill>
                  <a:srgbClr val="FFFFFF"/>
                </a:solidFill>
                <a:latin typeface="+mn-lt"/>
                <a:ea typeface="+mn-ea"/>
                <a:cs typeface="+mn-cs"/>
                <a:sym typeface="Arial Narrow"/>
              </a:defRPr>
            </a:lvl1pPr>
          </a:lstStyle>
          <a:p>
            <a:r>
              <a:rPr dirty="0">
                <a:latin typeface="Arial Narrow" charset="0"/>
                <a:ea typeface="Arial Narrow" charset="0"/>
                <a:cs typeface="Arial Narrow" charset="0"/>
              </a:rPr>
              <a:t>Телефон.: +</a:t>
            </a:r>
            <a:r>
              <a:rPr lang="ru-RU" dirty="0">
                <a:latin typeface="Arial Narrow" charset="0"/>
                <a:ea typeface="Arial Narrow" charset="0"/>
                <a:cs typeface="Arial Narrow" charset="0"/>
              </a:rPr>
              <a:t>7</a:t>
            </a:r>
            <a:r>
              <a:rPr dirty="0">
                <a:latin typeface="Arial Narrow" charset="0"/>
                <a:ea typeface="Arial Narrow" charset="0"/>
                <a:cs typeface="Arial Narrow" charset="0"/>
              </a:rPr>
              <a:t> (</a:t>
            </a:r>
            <a:r>
              <a:rPr lang="ru-RU" dirty="0">
                <a:latin typeface="Arial Narrow" charset="0"/>
                <a:ea typeface="Arial Narrow" charset="0"/>
                <a:cs typeface="Arial Narrow" charset="0"/>
              </a:rPr>
              <a:t>912</a:t>
            </a:r>
            <a:r>
              <a:rPr dirty="0">
                <a:latin typeface="Arial Narrow" charset="0"/>
                <a:ea typeface="Arial Narrow" charset="0"/>
                <a:cs typeface="Arial Narrow" charset="0"/>
              </a:rPr>
              <a:t>) </a:t>
            </a:r>
            <a:r>
              <a:rPr lang="ru-RU" dirty="0">
                <a:latin typeface="Arial Narrow" charset="0"/>
                <a:ea typeface="Arial Narrow" charset="0"/>
                <a:cs typeface="Arial Narrow" charset="0"/>
              </a:rPr>
              <a:t>885</a:t>
            </a:r>
            <a:r>
              <a:rPr dirty="0">
                <a:latin typeface="Arial Narrow" charset="0"/>
                <a:ea typeface="Arial Narrow" charset="0"/>
                <a:cs typeface="Arial Narrow" charset="0"/>
              </a:rPr>
              <a:t> </a:t>
            </a:r>
            <a:r>
              <a:rPr lang="ru-RU" dirty="0">
                <a:latin typeface="Arial Narrow" charset="0"/>
                <a:ea typeface="Arial Narrow" charset="0"/>
                <a:cs typeface="Arial Narrow" charset="0"/>
              </a:rPr>
              <a:t>2689</a:t>
            </a:r>
            <a:r>
              <a:rPr dirty="0">
                <a:latin typeface="Arial Narrow" charset="0"/>
                <a:ea typeface="Arial Narrow" charset="0"/>
                <a:cs typeface="Arial Narrow" charset="0"/>
              </a:rPr>
              <a:t> </a:t>
            </a:r>
          </a:p>
        </p:txBody>
      </p:sp>
      <p:pic>
        <p:nvPicPr>
          <p:cNvPr id="168" name="Изображение" descr="Изображение"/>
          <p:cNvPicPr>
            <a:picLocks noChangeAspect="1"/>
          </p:cNvPicPr>
          <p:nvPr/>
        </p:nvPicPr>
        <p:blipFill>
          <a:blip r:embed="rId2">
            <a:extLst/>
          </a:blip>
          <a:stretch>
            <a:fillRect/>
          </a:stretch>
        </p:blipFill>
        <p:spPr>
          <a:xfrm>
            <a:off x="5366098" y="3498712"/>
            <a:ext cx="2272604" cy="2197376"/>
          </a:xfrm>
          <a:prstGeom prst="rect">
            <a:avLst/>
          </a:prstGeom>
          <a:ln w="12700">
            <a:miter lim="400000"/>
          </a:ln>
        </p:spPr>
      </p:pic>
      <p:pic>
        <p:nvPicPr>
          <p:cNvPr id="1026" name="Picture 2" descr="https://perm.hse.ru/data/2017/05/22/1172262250/PaperCat.jpg.(200x158x123).jpg">
            <a:extLst>
              <a:ext uri="{FF2B5EF4-FFF2-40B4-BE49-F238E27FC236}">
                <a16:creationId xmlns:a16="http://schemas.microsoft.com/office/drawing/2014/main" xmlns="" id="{4CA42920-76A0-4C0A-847E-6ED7E9853E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853164" y="6133970"/>
            <a:ext cx="3793890" cy="299717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2"/>
          </p:nvPr>
        </p:nvSpPr>
        <p:spPr/>
        <p:txBody>
          <a:bodyPr/>
          <a:lstStyle/>
          <a:p>
            <a:fld id="{86CB4B4D-7CA3-9044-876B-883B54F8677D}" type="slidenum">
              <a:rPr lang="ru-RU" smtClean="0"/>
              <a:t>18</a:t>
            </a:fld>
            <a:endParaRPr lang="ru-RU"/>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О проекте</a:t>
            </a:r>
            <a:endParaRPr b="1"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3" name="Номер слайда 2"/>
          <p:cNvSpPr>
            <a:spLocks noGrp="1"/>
          </p:cNvSpPr>
          <p:nvPr>
            <p:ph type="sldNum" sz="quarter" idx="2"/>
          </p:nvPr>
        </p:nvSpPr>
        <p:spPr/>
        <p:txBody>
          <a:bodyPr/>
          <a:lstStyle/>
          <a:p>
            <a:fld id="{86CB4B4D-7CA3-9044-876B-883B54F8677D}" type="slidenum">
              <a:rPr lang="ru-RU" smtClean="0"/>
              <a:t>2</a:t>
            </a:fld>
            <a:endParaRPr lang="ru-RU"/>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05562" y="1877008"/>
            <a:ext cx="11448163" cy="70129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endParaRPr lang="ru-RU" sz="2400" dirty="0">
              <a:latin typeface="Arial Narrow" charset="0"/>
              <a:ea typeface="Arial Narrow" charset="0"/>
              <a:cs typeface="Arial Narrow" charset="0"/>
            </a:endParaRP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7962" y="2029408"/>
            <a:ext cx="11448163" cy="47904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indent="444500" algn="l">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Идея: </a:t>
            </a:r>
            <a:r>
              <a:rPr lang="ru-RU" sz="2800" dirty="0" smtClean="0">
                <a:latin typeface="Arial Narrow" charset="0"/>
                <a:ea typeface="Arial Narrow" charset="0"/>
                <a:cs typeface="Arial Narrow" charset="0"/>
              </a:rPr>
              <a:t>Ключевые </a:t>
            </a:r>
            <a:r>
              <a:rPr lang="ru-RU" sz="2800" dirty="0">
                <a:latin typeface="Arial Narrow" charset="0"/>
                <a:ea typeface="Arial Narrow" charset="0"/>
                <a:cs typeface="Arial Narrow" charset="0"/>
              </a:rPr>
              <a:t>атрибуты (лексические, грамматические, синтаксические и др. языковые явления) научного стиля речи </a:t>
            </a:r>
            <a:r>
              <a:rPr lang="ru-RU" sz="2800" b="1" dirty="0">
                <a:latin typeface="Arial Narrow" charset="0"/>
                <a:ea typeface="Arial Narrow" charset="0"/>
                <a:cs typeface="Arial Narrow" charset="0"/>
              </a:rPr>
              <a:t>распределяются в текстах научных статей с определенной закономерностью</a:t>
            </a:r>
            <a:r>
              <a:rPr lang="ru-RU" sz="2800" dirty="0">
                <a:latin typeface="Arial Narrow" charset="0"/>
                <a:ea typeface="Arial Narrow" charset="0"/>
                <a:cs typeface="Arial Narrow" charset="0"/>
              </a:rPr>
              <a:t> и на больших корпусах эти закономерности могут быть выявлены с помощью разрабатываемого программного обеспечения.</a:t>
            </a:r>
          </a:p>
          <a:p>
            <a:pPr indent="444500" algn="l">
              <a:defRPr sz="2100">
                <a:solidFill>
                  <a:srgbClr val="253957"/>
                </a:solidFill>
                <a:latin typeface="+mn-lt"/>
                <a:ea typeface="+mn-ea"/>
                <a:cs typeface="+mn-cs"/>
                <a:sym typeface="Arial Narrow"/>
              </a:defRPr>
            </a:pPr>
            <a:r>
              <a:rPr lang="ru-RU" sz="2800" dirty="0" smtClean="0">
                <a:latin typeface="Arial Narrow" charset="0"/>
                <a:ea typeface="Arial Narrow" charset="0"/>
                <a:cs typeface="Arial Narrow" charset="0"/>
              </a:rPr>
              <a:t>Начало совместного проекта департамента иностранных языков и кафедры информационных технологий в бизнесе в </a:t>
            </a:r>
            <a:r>
              <a:rPr lang="ru-RU" sz="2800" b="1" dirty="0" smtClean="0">
                <a:latin typeface="Arial Narrow" charset="0"/>
                <a:ea typeface="Arial Narrow" charset="0"/>
                <a:cs typeface="Arial Narrow" charset="0"/>
              </a:rPr>
              <a:t>2015</a:t>
            </a:r>
            <a:r>
              <a:rPr lang="ru-RU" sz="2800" dirty="0" smtClean="0">
                <a:latin typeface="Arial Narrow" charset="0"/>
                <a:ea typeface="Arial Narrow" charset="0"/>
                <a:cs typeface="Arial Narrow" charset="0"/>
              </a:rPr>
              <a:t> г.</a:t>
            </a:r>
          </a:p>
          <a:p>
            <a:pPr indent="444500" algn="l">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Научно-исследовательская </a:t>
            </a:r>
            <a:r>
              <a:rPr lang="ru-RU" sz="2800" b="1" dirty="0">
                <a:latin typeface="Arial Narrow" charset="0"/>
                <a:ea typeface="Arial Narrow" charset="0"/>
                <a:cs typeface="Arial Narrow" charset="0"/>
              </a:rPr>
              <a:t>группа </a:t>
            </a:r>
            <a:r>
              <a:rPr lang="ru-RU" sz="2800" dirty="0">
                <a:latin typeface="Arial Narrow" charset="0"/>
                <a:ea typeface="Arial Narrow" charset="0"/>
                <a:cs typeface="Arial Narrow" charset="0"/>
              </a:rPr>
              <a:t>«Разработка программного обеспечения для проведения корпусных исследований английского языка» работает с </a:t>
            </a:r>
            <a:r>
              <a:rPr lang="ru-RU" sz="2800" b="1" dirty="0" smtClean="0">
                <a:latin typeface="Arial Narrow" charset="0"/>
                <a:ea typeface="Arial Narrow" charset="0"/>
                <a:cs typeface="Arial Narrow" charset="0"/>
              </a:rPr>
              <a:t>2017</a:t>
            </a:r>
            <a:r>
              <a:rPr lang="ru-RU" sz="2800" dirty="0" smtClean="0">
                <a:latin typeface="Arial Narrow" charset="0"/>
                <a:ea typeface="Arial Narrow" charset="0"/>
                <a:cs typeface="Arial Narrow" charset="0"/>
              </a:rPr>
              <a:t> </a:t>
            </a:r>
            <a:r>
              <a:rPr lang="ru-RU" sz="2800" dirty="0">
                <a:latin typeface="Arial Narrow" charset="0"/>
                <a:ea typeface="Arial Narrow" charset="0"/>
                <a:cs typeface="Arial Narrow" charset="0"/>
              </a:rPr>
              <a:t>г</a:t>
            </a:r>
            <a:r>
              <a:rPr lang="ru-RU" sz="2800" dirty="0" smtClean="0">
                <a:latin typeface="Arial Narrow" charset="0"/>
                <a:ea typeface="Arial Narrow" charset="0"/>
                <a:cs typeface="Arial Narrow" charset="0"/>
              </a:rPr>
              <a:t>.</a:t>
            </a:r>
          </a:p>
          <a:p>
            <a:pPr indent="444500" algn="l">
              <a:defRPr sz="2100">
                <a:solidFill>
                  <a:srgbClr val="253957"/>
                </a:solidFill>
                <a:latin typeface="+mn-lt"/>
                <a:ea typeface="+mn-ea"/>
                <a:cs typeface="+mn-cs"/>
                <a:sym typeface="Arial Narrow"/>
              </a:defRPr>
            </a:pPr>
            <a:r>
              <a:rPr lang="ru-RU" sz="2800" dirty="0" smtClean="0">
                <a:latin typeface="Arial Narrow" charset="0"/>
                <a:ea typeface="Arial Narrow" charset="0"/>
                <a:cs typeface="Arial Narrow" charset="0"/>
              </a:rPr>
              <a:t>Основная </a:t>
            </a:r>
            <a:r>
              <a:rPr lang="ru-RU" sz="2800" dirty="0">
                <a:latin typeface="Arial Narrow" charset="0"/>
                <a:ea typeface="Arial Narrow" charset="0"/>
                <a:cs typeface="Arial Narrow" charset="0"/>
              </a:rPr>
              <a:t>цель </a:t>
            </a:r>
            <a:r>
              <a:rPr lang="ru-RU" sz="2800" dirty="0" smtClean="0">
                <a:latin typeface="Arial Narrow" charset="0"/>
                <a:ea typeface="Arial Narrow" charset="0"/>
                <a:cs typeface="Arial Narrow" charset="0"/>
              </a:rPr>
              <a:t>– </a:t>
            </a:r>
            <a:r>
              <a:rPr lang="ru-RU" sz="2800" b="1" dirty="0">
                <a:latin typeface="Arial Narrow" charset="0"/>
                <a:ea typeface="Arial Narrow" charset="0"/>
                <a:cs typeface="Arial Narrow" charset="0"/>
              </a:rPr>
              <a:t>разработка программного обеспечения </a:t>
            </a:r>
            <a:r>
              <a:rPr lang="ru-RU" sz="2800" dirty="0">
                <a:latin typeface="Arial Narrow" charset="0"/>
                <a:ea typeface="Arial Narrow" charset="0"/>
                <a:cs typeface="Arial Narrow" charset="0"/>
              </a:rPr>
              <a:t>для проведения исследований стиля письменной научной речи на английском языке</a:t>
            </a:r>
            <a:r>
              <a:rPr lang="ru-RU" sz="2800" dirty="0" smtClean="0">
                <a:latin typeface="Arial Narrow" charset="0"/>
                <a:ea typeface="Arial Narrow" charset="0"/>
                <a:cs typeface="Arial Narrow" charset="0"/>
              </a:rPr>
              <a:t>.</a:t>
            </a:r>
            <a:endParaRPr lang="ru-RU" sz="2800" dirty="0">
              <a:latin typeface="Arial Narrow" charset="0"/>
              <a:ea typeface="Arial Narrow" charset="0"/>
              <a:cs typeface="Arial Narrow" charset="0"/>
            </a:endParaRPr>
          </a:p>
        </p:txBody>
      </p:sp>
      <p:pic>
        <p:nvPicPr>
          <p:cNvPr id="11" name="Picture 2" descr="https://perm.hse.ru/data/2017/05/22/1172262250/PaperCat.jpg.(200x158x123).jpg">
            <a:extLst>
              <a:ext uri="{FF2B5EF4-FFF2-40B4-BE49-F238E27FC236}">
                <a16:creationId xmlns:a16="http://schemas.microsoft.com/office/drawing/2014/main" xmlns="" id="{4CA42920-76A0-4C0A-847E-6ED7E9853E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725106" y="6755306"/>
            <a:ext cx="3070308" cy="24255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Иллюстрация к новости: Состоялся четырнадцатый семинар НУ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7519" y="6963864"/>
            <a:ext cx="3085566" cy="2057044"/>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p:nvPr/>
        </p:nvPicPr>
        <p:blipFill rotWithShape="1">
          <a:blip r:embed="rId6"/>
          <a:srcRect t="8839" r="29483" b="6145"/>
          <a:stretch/>
        </p:blipFill>
        <p:spPr bwMode="auto">
          <a:xfrm>
            <a:off x="1232079" y="6915248"/>
            <a:ext cx="3022421" cy="2105660"/>
          </a:xfrm>
          <a:prstGeom prst="rect">
            <a:avLst/>
          </a:prstGeom>
          <a:ln>
            <a:noFill/>
          </a:ln>
          <a:extLst>
            <a:ext uri="{53640926-AAD7-44D8-BBD7-CCE9431645EC}">
              <a14:shadowObscured xmlns:a14="http://schemas.microsoft.com/office/drawing/2010/main"/>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задачи проекта</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05562" y="1877008"/>
            <a:ext cx="11448163" cy="70129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r>
              <a:rPr lang="ru-RU" sz="2800" b="1" dirty="0">
                <a:latin typeface="Arial Narrow" charset="0"/>
                <a:ea typeface="Arial Narrow" charset="0"/>
                <a:cs typeface="Arial Narrow" charset="0"/>
              </a:rPr>
              <a:t>Научные задачи</a:t>
            </a:r>
          </a:p>
          <a:p>
            <a:pPr marL="457200" indent="-457200" algn="l">
              <a:buFont typeface="+mj-lt"/>
              <a:buAutoNum type="arabicPeriod"/>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идентификация </a:t>
            </a:r>
            <a:r>
              <a:rPr lang="ru-RU" sz="2400" dirty="0">
                <a:latin typeface="Arial Narrow" charset="0"/>
                <a:ea typeface="Arial Narrow" charset="0"/>
                <a:cs typeface="Arial Narrow" charset="0"/>
              </a:rPr>
              <a:t>атрибутов письменной научной речи и их маркеров;</a:t>
            </a:r>
          </a:p>
          <a:p>
            <a:pPr marL="457200" indent="-457200" algn="l">
              <a:buFont typeface="+mj-lt"/>
              <a:buAutoNum type="arabicPeriod"/>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систематизация </a:t>
            </a:r>
            <a:r>
              <a:rPr lang="ru-RU" sz="2400" dirty="0">
                <a:latin typeface="Arial Narrow" charset="0"/>
                <a:ea typeface="Arial Narrow" charset="0"/>
                <a:cs typeface="Arial Narrow" charset="0"/>
              </a:rPr>
              <a:t>идентифицированных атрибутов с использованием методов онтологического инжиниринга;</a:t>
            </a:r>
          </a:p>
          <a:p>
            <a:pPr marL="457200" indent="-457200" algn="l">
              <a:buFont typeface="+mj-lt"/>
              <a:buAutoNum type="arabicPeriod"/>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разработка </a:t>
            </a:r>
            <a:r>
              <a:rPr lang="ru-RU" sz="2400" dirty="0">
                <a:latin typeface="Arial Narrow" charset="0"/>
                <a:ea typeface="Arial Narrow" charset="0"/>
                <a:cs typeface="Arial Narrow" charset="0"/>
              </a:rPr>
              <a:t>системы оценочных метрик для описания проявления атрибутов стиля в тексте</a:t>
            </a:r>
            <a:r>
              <a:rPr lang="ru-RU" sz="2400" dirty="0" smtClean="0">
                <a:latin typeface="Arial Narrow" charset="0"/>
                <a:ea typeface="Arial Narrow" charset="0"/>
                <a:cs typeface="Arial Narrow" charset="0"/>
              </a:rPr>
              <a:t>.</a:t>
            </a:r>
          </a:p>
          <a:p>
            <a:pPr algn="l">
              <a:defRPr sz="2100">
                <a:solidFill>
                  <a:srgbClr val="253957"/>
                </a:solidFill>
                <a:latin typeface="+mn-lt"/>
                <a:ea typeface="+mn-ea"/>
                <a:cs typeface="+mn-cs"/>
                <a:sym typeface="Arial Narrow"/>
              </a:defRPr>
            </a:pPr>
            <a:endParaRPr lang="ru-RU" sz="2400" dirty="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r>
              <a:rPr lang="ru-RU" sz="2800" b="1" dirty="0">
                <a:solidFill>
                  <a:srgbClr val="253957"/>
                </a:solidFill>
                <a:latin typeface="Arial Narrow" charset="0"/>
                <a:ea typeface="Arial Narrow" charset="0"/>
                <a:cs typeface="Arial Narrow" charset="0"/>
              </a:rPr>
              <a:t>Практические </a:t>
            </a:r>
            <a:r>
              <a:rPr lang="ru-RU" sz="2800" b="1" dirty="0">
                <a:solidFill>
                  <a:srgbClr val="253957"/>
                </a:solidFill>
                <a:latin typeface="Arial Narrow" charset="0"/>
                <a:ea typeface="Arial Narrow" charset="0"/>
                <a:cs typeface="Arial Narrow" charset="0"/>
              </a:rPr>
              <a:t>задачи </a:t>
            </a:r>
            <a:r>
              <a:rPr lang="ru-RU" sz="2800" b="1" dirty="0">
                <a:solidFill>
                  <a:srgbClr val="253957"/>
                </a:solidFill>
                <a:latin typeface="Arial Narrow" charset="0"/>
                <a:ea typeface="Arial Narrow" charset="0"/>
                <a:cs typeface="Arial Narrow" charset="0"/>
              </a:rPr>
              <a:t>проекта</a:t>
            </a:r>
          </a:p>
          <a:p>
            <a:pPr marL="457200" indent="-457200" algn="l">
              <a:buFont typeface="+mj-lt"/>
              <a:buAutoNum type="arabicPeriod"/>
              <a:defRPr sz="2100">
                <a:solidFill>
                  <a:srgbClr val="253957"/>
                </a:solidFill>
                <a:latin typeface="+mn-lt"/>
                <a:ea typeface="+mn-ea"/>
                <a:cs typeface="+mn-cs"/>
                <a:sym typeface="Arial Narrow"/>
              </a:defRPr>
            </a:pPr>
            <a:r>
              <a:rPr lang="ru-RU" sz="2400" dirty="0">
                <a:solidFill>
                  <a:srgbClr val="253957"/>
                </a:solidFill>
                <a:latin typeface="Arial Narrow" charset="0"/>
                <a:ea typeface="Arial Narrow" charset="0"/>
                <a:cs typeface="Arial Narrow" charset="0"/>
              </a:rPr>
              <a:t>разработка </a:t>
            </a:r>
            <a:r>
              <a:rPr lang="ru-RU" sz="2400" dirty="0">
                <a:solidFill>
                  <a:srgbClr val="253957"/>
                </a:solidFill>
                <a:latin typeface="Arial Narrow" charset="0"/>
                <a:ea typeface="Arial Narrow" charset="0"/>
                <a:cs typeface="Arial Narrow" charset="0"/>
              </a:rPr>
              <a:t>лексико-семантических шаблонов для поиска маркеров атрибутов в научном тексте;</a:t>
            </a:r>
          </a:p>
          <a:p>
            <a:pPr marL="457200" indent="-457200" algn="l">
              <a:buFont typeface="+mj-lt"/>
              <a:buAutoNum type="arabicPeriod"/>
              <a:defRPr sz="2100">
                <a:solidFill>
                  <a:srgbClr val="253957"/>
                </a:solidFill>
                <a:latin typeface="+mn-lt"/>
                <a:ea typeface="+mn-ea"/>
                <a:cs typeface="+mn-cs"/>
                <a:sym typeface="Arial Narrow"/>
              </a:defRPr>
            </a:pPr>
            <a:r>
              <a:rPr lang="ru-RU" sz="2400" dirty="0">
                <a:solidFill>
                  <a:srgbClr val="253957"/>
                </a:solidFill>
                <a:latin typeface="Arial Narrow" charset="0"/>
                <a:ea typeface="Arial Narrow" charset="0"/>
                <a:cs typeface="Arial Narrow" charset="0"/>
              </a:rPr>
              <a:t>разработка </a:t>
            </a:r>
            <a:r>
              <a:rPr lang="ru-RU" sz="2400" dirty="0" smtClean="0">
                <a:solidFill>
                  <a:srgbClr val="253957"/>
                </a:solidFill>
                <a:latin typeface="Arial Narrow" charset="0"/>
                <a:ea typeface="Arial Narrow" charset="0"/>
                <a:cs typeface="Arial Narrow" charset="0"/>
              </a:rPr>
              <a:t>подходов к идентификации </a:t>
            </a:r>
            <a:r>
              <a:rPr lang="ru-RU" sz="2400" dirty="0">
                <a:solidFill>
                  <a:srgbClr val="253957"/>
                </a:solidFill>
                <a:latin typeface="Arial Narrow" charset="0"/>
                <a:ea typeface="Arial Narrow" charset="0"/>
                <a:cs typeface="Arial Narrow" charset="0"/>
              </a:rPr>
              <a:t>маркеров атрибутов стиля в тексте;</a:t>
            </a:r>
          </a:p>
          <a:p>
            <a:pPr marL="457200" indent="-457200" algn="l">
              <a:buFont typeface="+mj-lt"/>
              <a:buAutoNum type="arabicPeriod"/>
              <a:defRPr sz="2100">
                <a:solidFill>
                  <a:srgbClr val="253957"/>
                </a:solidFill>
                <a:latin typeface="+mn-lt"/>
                <a:ea typeface="+mn-ea"/>
                <a:cs typeface="+mn-cs"/>
                <a:sym typeface="Arial Narrow"/>
              </a:defRPr>
            </a:pPr>
            <a:r>
              <a:rPr lang="ru-RU" sz="2400" dirty="0">
                <a:solidFill>
                  <a:srgbClr val="253957"/>
                </a:solidFill>
                <a:latin typeface="Arial Narrow" charset="0"/>
                <a:ea typeface="Arial Narrow" charset="0"/>
                <a:cs typeface="Arial Narrow" charset="0"/>
              </a:rPr>
              <a:t>реализация </a:t>
            </a:r>
            <a:r>
              <a:rPr lang="ru-RU" sz="2400" dirty="0" smtClean="0">
                <a:latin typeface="Arial Narrow" charset="0"/>
                <a:ea typeface="Arial Narrow" charset="0"/>
                <a:cs typeface="Arial Narrow" charset="0"/>
              </a:rPr>
              <a:t>программной </a:t>
            </a:r>
            <a:r>
              <a:rPr lang="ru-RU" sz="2400" dirty="0">
                <a:latin typeface="Arial Narrow" charset="0"/>
                <a:ea typeface="Arial Narrow" charset="0"/>
                <a:cs typeface="Arial Narrow" charset="0"/>
              </a:rPr>
              <a:t>системы, позволяющей</a:t>
            </a:r>
          </a:p>
          <a:p>
            <a:pPr marL="990600" lvl="1" indent="-342900" algn="l">
              <a:buFont typeface="Wingdings" panose="05000000000000000000" pitchFamily="2" charset="2"/>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подготовить </a:t>
            </a:r>
            <a:r>
              <a:rPr lang="ru-RU" sz="2400" dirty="0">
                <a:latin typeface="Arial Narrow" charset="0"/>
                <a:ea typeface="Arial Narrow" charset="0"/>
                <a:cs typeface="Arial Narrow" charset="0"/>
              </a:rPr>
              <a:t>«эталонный» корпус письменных научных текстов на английском языке и  определить его </a:t>
            </a:r>
            <a:r>
              <a:rPr lang="ru-RU" sz="2400" dirty="0" smtClean="0">
                <a:latin typeface="Arial Narrow" charset="0"/>
                <a:ea typeface="Arial Narrow" charset="0"/>
                <a:cs typeface="Arial Narrow" charset="0"/>
              </a:rPr>
              <a:t>характеристики;</a:t>
            </a:r>
          </a:p>
          <a:p>
            <a:pPr marL="990600" lvl="1" indent="-342900" algn="l">
              <a:buFont typeface="Wingdings" panose="05000000000000000000" pitchFamily="2" charset="2"/>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дать качественную критическую оценку написанному не-носителем языка академическому тексту на основе сравнения характеристик с «эталонным» корпусом;</a:t>
            </a:r>
          </a:p>
          <a:p>
            <a:pPr marL="990600" lvl="1" indent="-342900" algn="l">
              <a:buFont typeface="Wingdings" panose="05000000000000000000" pitchFamily="2" charset="2"/>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дать </a:t>
            </a:r>
            <a:r>
              <a:rPr lang="ru-RU" sz="2400" dirty="0">
                <a:latin typeface="Arial Narrow" charset="0"/>
                <a:ea typeface="Arial Narrow" charset="0"/>
                <a:cs typeface="Arial Narrow" charset="0"/>
              </a:rPr>
              <a:t>экспертные рекомендации по улучшению научного текста на английском языке, написанному не-носителем языка.</a:t>
            </a: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3</a:t>
            </a:fld>
            <a:endParaRPr lang="ru-RU"/>
          </a:p>
        </p:txBody>
      </p:sp>
    </p:spTree>
    <p:extLst>
      <p:ext uri="{BB962C8B-B14F-4D97-AF65-F5344CB8AC3E}">
        <p14:creationId xmlns:p14="http://schemas.microsoft.com/office/powerpoint/2010/main" val="168049297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Подход</a:t>
            </a:r>
            <a:endParaRPr b="1"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4</a:t>
            </a:fld>
            <a:endParaRPr lang="ru-RU"/>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833" y="1666874"/>
            <a:ext cx="3314701" cy="282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Блок-схема: магнитный диск 2"/>
          <p:cNvSpPr/>
          <p:nvPr/>
        </p:nvSpPr>
        <p:spPr>
          <a:xfrm>
            <a:off x="8640769" y="5037085"/>
            <a:ext cx="3106731" cy="1135116"/>
          </a:xfrm>
          <a:prstGeom prst="flowChartMagneticDisk">
            <a:avLst/>
          </a:prstGeom>
          <a:blipFill rotWithShape="1">
            <a:blip r:embed="rId4"/>
            <a:srcRect/>
            <a:tile tx="0" ty="0" sx="100000" sy="100000" flip="none" algn="tl"/>
          </a:blip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400" b="0" i="0" u="none" strike="noStrike" cap="none" spc="0" normalizeH="0" baseline="0" dirty="0" smtClean="0">
                <a:ln>
                  <a:noFill/>
                </a:ln>
                <a:solidFill>
                  <a:srgbClr val="FFFFFF"/>
                </a:solidFill>
                <a:effectLst/>
                <a:uFillTx/>
                <a:latin typeface="+mj-lt"/>
                <a:ea typeface="+mj-ea"/>
                <a:cs typeface="+mj-cs"/>
                <a:sym typeface="Helvetica Light"/>
              </a:rPr>
              <a:t>Корпус</a:t>
            </a: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4" name="Загнутый угол 3"/>
          <p:cNvSpPr/>
          <p:nvPr/>
        </p:nvSpPr>
        <p:spPr>
          <a:xfrm>
            <a:off x="1965338" y="5197862"/>
            <a:ext cx="1155521" cy="1177538"/>
          </a:xfrm>
          <a:prstGeom prst="foldedCorner">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400" b="0" i="0" u="none" strike="noStrike" cap="none" spc="0" normalizeH="0" baseline="0" dirty="0" smtClean="0">
                <a:ln>
                  <a:noFill/>
                </a:ln>
                <a:solidFill>
                  <a:srgbClr val="FFFFFF"/>
                </a:solidFill>
                <a:effectLst/>
                <a:uFillTx/>
                <a:latin typeface="+mj-lt"/>
                <a:ea typeface="+mj-ea"/>
                <a:cs typeface="+mj-cs"/>
                <a:sym typeface="Helvetica Light"/>
              </a:rPr>
              <a:t>Текст</a:t>
            </a: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cxnSp>
        <p:nvCxnSpPr>
          <p:cNvPr id="6" name="Прямая со стрелкой 5"/>
          <p:cNvCxnSpPr/>
          <p:nvPr/>
        </p:nvCxnSpPr>
        <p:spPr>
          <a:xfrm flipH="1">
            <a:off x="3276600" y="4493540"/>
            <a:ext cx="1231900" cy="543544"/>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12" name="Прямая со стрелкой 11"/>
          <p:cNvCxnSpPr/>
          <p:nvPr/>
        </p:nvCxnSpPr>
        <p:spPr>
          <a:xfrm>
            <a:off x="7720019" y="4493540"/>
            <a:ext cx="1220781" cy="543544"/>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8" name="TextBox 7"/>
          <p:cNvSpPr txBox="1"/>
          <p:nvPr/>
        </p:nvSpPr>
        <p:spPr>
          <a:xfrm>
            <a:off x="5181498" y="4493540"/>
            <a:ext cx="22606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smtClean="0">
                <a:ln>
                  <a:noFill/>
                </a:ln>
                <a:solidFill>
                  <a:srgbClr val="000000"/>
                </a:solidFill>
                <a:effectLst/>
                <a:uFillTx/>
                <a:latin typeface="+mj-lt"/>
                <a:ea typeface="+mj-ea"/>
                <a:cs typeface="+mj-cs"/>
                <a:sym typeface="Helvetica Light"/>
              </a:rPr>
              <a:t>Маркеры стиля</a:t>
            </a:r>
            <a:endParaRPr kumimoji="0" lang="ru-RU" sz="2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16" name="TextBox 15"/>
          <p:cNvSpPr txBox="1"/>
          <p:nvPr/>
        </p:nvSpPr>
        <p:spPr>
          <a:xfrm>
            <a:off x="1658596" y="4390429"/>
            <a:ext cx="22606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smtClean="0">
                <a:ln>
                  <a:noFill/>
                </a:ln>
                <a:solidFill>
                  <a:srgbClr val="000000"/>
                </a:solidFill>
                <a:effectLst/>
                <a:uFillTx/>
                <a:latin typeface="+mj-lt"/>
                <a:ea typeface="+mj-ea"/>
                <a:cs typeface="+mj-cs"/>
                <a:sym typeface="Helvetica Light"/>
              </a:rPr>
              <a:t>Аннотация</a:t>
            </a:r>
            <a:endParaRPr kumimoji="0" lang="ru-RU" sz="2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17" name="TextBox 16"/>
          <p:cNvSpPr txBox="1"/>
          <p:nvPr/>
        </p:nvSpPr>
        <p:spPr>
          <a:xfrm>
            <a:off x="7933534" y="4354943"/>
            <a:ext cx="22606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smtClean="0">
                <a:ln>
                  <a:noFill/>
                </a:ln>
                <a:solidFill>
                  <a:srgbClr val="000000"/>
                </a:solidFill>
                <a:effectLst/>
                <a:uFillTx/>
                <a:latin typeface="+mj-lt"/>
                <a:ea typeface="+mj-ea"/>
                <a:cs typeface="+mj-cs"/>
                <a:sym typeface="Helvetica Light"/>
              </a:rPr>
              <a:t>Аннотация</a:t>
            </a:r>
            <a:endParaRPr kumimoji="0" lang="ru-RU" sz="2000" b="0" i="0" u="none" strike="noStrike" cap="none" spc="0" normalizeH="0" baseline="0" dirty="0">
              <a:ln>
                <a:noFill/>
              </a:ln>
              <a:solidFill>
                <a:srgbClr val="000000"/>
              </a:solidFill>
              <a:effectLst/>
              <a:uFillTx/>
              <a:latin typeface="+mj-lt"/>
              <a:ea typeface="+mj-ea"/>
              <a:cs typeface="+mj-cs"/>
              <a:sym typeface="Helvetica Light"/>
            </a:endParaRPr>
          </a:p>
        </p:txBody>
      </p:sp>
      <p:cxnSp>
        <p:nvCxnSpPr>
          <p:cNvPr id="18" name="Прямая со стрелкой 17"/>
          <p:cNvCxnSpPr>
            <a:stCxn id="4" idx="2"/>
          </p:cNvCxnSpPr>
          <p:nvPr/>
        </p:nvCxnSpPr>
        <p:spPr>
          <a:xfrm>
            <a:off x="2543099" y="6375400"/>
            <a:ext cx="0" cy="664342"/>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21" name="Прямая со стрелкой 20"/>
          <p:cNvCxnSpPr/>
          <p:nvPr/>
        </p:nvCxnSpPr>
        <p:spPr>
          <a:xfrm>
            <a:off x="10194134" y="6195629"/>
            <a:ext cx="0" cy="817594"/>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pic>
        <p:nvPicPr>
          <p:cNvPr id="3078" name="Picture 6" descr="https://image.freepik.com/free-vector/no-translate-detected_17-526153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8321" y="7039742"/>
            <a:ext cx="1158279" cy="11582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image.freepik.com/free-vector/no-translate-detected_17-526153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3720" y="7013223"/>
            <a:ext cx="1158279" cy="115827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 стрелкой 13"/>
          <p:cNvCxnSpPr>
            <a:stCxn id="3078" idx="3"/>
            <a:endCxn id="24" idx="1"/>
          </p:cNvCxnSpPr>
          <p:nvPr/>
        </p:nvCxnSpPr>
        <p:spPr>
          <a:xfrm flipV="1">
            <a:off x="3276600" y="7592363"/>
            <a:ext cx="6487120" cy="26519"/>
          </a:xfrm>
          <a:prstGeom prst="straightConnector1">
            <a:avLst/>
          </a:prstGeom>
          <a:noFill/>
          <a:ln w="25400" cap="flat">
            <a:solidFill>
              <a:srgbClr val="000000"/>
            </a:solidFill>
            <a:prstDash val="solid"/>
            <a:miter lim="400000"/>
            <a:headEnd type="arrow"/>
            <a:tailEnd type="arrow"/>
          </a:ln>
          <a:effectLst/>
          <a:sp3d/>
        </p:spPr>
        <p:style>
          <a:lnRef idx="0">
            <a:scrgbClr r="0" g="0" b="0"/>
          </a:lnRef>
          <a:fillRef idx="0">
            <a:scrgbClr r="0" g="0" b="0"/>
          </a:fillRef>
          <a:effectRef idx="0">
            <a:scrgbClr r="0" g="0" b="0"/>
          </a:effectRef>
          <a:fontRef idx="none"/>
        </p:style>
      </p:cxnSp>
      <p:sp>
        <p:nvSpPr>
          <p:cNvPr id="28" name="TextBox 27"/>
          <p:cNvSpPr txBox="1"/>
          <p:nvPr/>
        </p:nvSpPr>
        <p:spPr>
          <a:xfrm>
            <a:off x="5077129" y="7163340"/>
            <a:ext cx="22606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smtClean="0">
                <a:ln>
                  <a:noFill/>
                </a:ln>
                <a:solidFill>
                  <a:srgbClr val="000000"/>
                </a:solidFill>
                <a:effectLst/>
                <a:uFillTx/>
                <a:latin typeface="+mj-lt"/>
                <a:ea typeface="+mj-ea"/>
                <a:cs typeface="+mj-cs"/>
                <a:sym typeface="Helvetica Light"/>
              </a:rPr>
              <a:t>Сравнение</a:t>
            </a:r>
            <a:endParaRPr kumimoji="0" lang="ru-RU" sz="2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29" name="TextBox 28"/>
          <p:cNvSpPr txBox="1"/>
          <p:nvPr/>
        </p:nvSpPr>
        <p:spPr>
          <a:xfrm>
            <a:off x="787400" y="6602854"/>
            <a:ext cx="22606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smtClean="0">
                <a:ln>
                  <a:noFill/>
                </a:ln>
                <a:solidFill>
                  <a:srgbClr val="000000"/>
                </a:solidFill>
                <a:effectLst/>
                <a:uFillTx/>
                <a:latin typeface="+mj-lt"/>
                <a:ea typeface="+mj-ea"/>
                <a:cs typeface="+mj-cs"/>
                <a:sym typeface="Helvetica Light"/>
              </a:rPr>
              <a:t>Анализ</a:t>
            </a:r>
            <a:endParaRPr kumimoji="0" lang="ru-RU" sz="2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30" name="TextBox 29"/>
          <p:cNvSpPr txBox="1"/>
          <p:nvPr/>
        </p:nvSpPr>
        <p:spPr>
          <a:xfrm>
            <a:off x="9791699" y="6414030"/>
            <a:ext cx="22606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smtClean="0">
                <a:ln>
                  <a:noFill/>
                </a:ln>
                <a:solidFill>
                  <a:srgbClr val="000000"/>
                </a:solidFill>
                <a:effectLst/>
                <a:uFillTx/>
                <a:latin typeface="+mj-lt"/>
                <a:ea typeface="+mj-ea"/>
                <a:cs typeface="+mj-cs"/>
                <a:sym typeface="Helvetica Light"/>
              </a:rPr>
              <a:t>Анализ</a:t>
            </a:r>
            <a:endParaRPr kumimoji="0" lang="ru-RU" sz="20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99168625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«Взрослые» участники НУГ</a:t>
            </a:r>
            <a:endParaRPr b="1"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286080" y="1762708"/>
            <a:ext cx="8809783" cy="54979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Руководитель проекта:</a:t>
            </a:r>
          </a:p>
          <a:p>
            <a:pPr marL="541338" algn="l">
              <a:defRPr sz="2100">
                <a:solidFill>
                  <a:srgbClr val="253957"/>
                </a:solidFill>
                <a:latin typeface="+mn-lt"/>
                <a:ea typeface="+mn-ea"/>
                <a:cs typeface="+mn-cs"/>
                <a:sym typeface="Arial Narrow"/>
              </a:defRPr>
            </a:pPr>
            <a:r>
              <a:rPr lang="ru-RU" sz="3200" b="1" dirty="0">
                <a:latin typeface="Arial Narrow" charset="0"/>
                <a:ea typeface="Arial Narrow" charset="0"/>
                <a:cs typeface="Arial Narrow" charset="0"/>
              </a:rPr>
              <a:t>Стринюк С.А.</a:t>
            </a:r>
            <a:r>
              <a:rPr lang="ru-RU" sz="3200" dirty="0">
                <a:latin typeface="Arial Narrow" charset="0"/>
                <a:ea typeface="Arial Narrow" charset="0"/>
                <a:cs typeface="Arial Narrow" charset="0"/>
              </a:rPr>
              <a:t>, доцент  департамента иностранных </a:t>
            </a:r>
            <a:r>
              <a:rPr lang="ru-RU" sz="3200" dirty="0" smtClean="0">
                <a:latin typeface="Arial Narrow" charset="0"/>
                <a:ea typeface="Arial Narrow" charset="0"/>
                <a:cs typeface="Arial Narrow" charset="0"/>
              </a:rPr>
              <a:t>языков</a:t>
            </a:r>
          </a:p>
          <a:p>
            <a:pPr marL="541338" algn="l">
              <a:defRPr sz="2100">
                <a:solidFill>
                  <a:srgbClr val="253957"/>
                </a:solidFill>
                <a:latin typeface="+mn-lt"/>
                <a:ea typeface="+mn-ea"/>
                <a:cs typeface="+mn-cs"/>
                <a:sym typeface="Arial Narrow"/>
              </a:defRPr>
            </a:pPr>
            <a:endParaRPr lang="ru-RU" sz="3200" dirty="0">
              <a:latin typeface="Arial Narrow" charset="0"/>
              <a:ea typeface="Arial Narrow" charset="0"/>
              <a:cs typeface="Arial Narrow" charset="0"/>
            </a:endParaRPr>
          </a:p>
          <a:p>
            <a:pPr marL="541338" algn="l">
              <a:defRPr sz="2100">
                <a:solidFill>
                  <a:srgbClr val="253957"/>
                </a:solidFill>
                <a:latin typeface="+mn-lt"/>
                <a:ea typeface="+mn-ea"/>
                <a:cs typeface="+mn-cs"/>
                <a:sym typeface="Arial Narrow"/>
              </a:defRPr>
            </a:pPr>
            <a:endParaRPr lang="ru-RU" sz="3200" dirty="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Исполнители:</a:t>
            </a:r>
          </a:p>
          <a:p>
            <a:pPr marL="541338" algn="l">
              <a:defRPr sz="2100">
                <a:solidFill>
                  <a:srgbClr val="253957"/>
                </a:solidFill>
                <a:latin typeface="+mn-lt"/>
                <a:ea typeface="+mn-ea"/>
                <a:cs typeface="+mn-cs"/>
                <a:sym typeface="Arial Narrow"/>
              </a:defRPr>
            </a:pPr>
            <a:r>
              <a:rPr lang="ru-RU" sz="3200" b="1" dirty="0">
                <a:latin typeface="Arial Narrow" charset="0"/>
                <a:ea typeface="Arial Narrow" charset="0"/>
                <a:cs typeface="Arial Narrow" charset="0"/>
              </a:rPr>
              <a:t>Ланин В.В.</a:t>
            </a:r>
            <a:r>
              <a:rPr lang="ru-RU" sz="3200" dirty="0">
                <a:latin typeface="Arial Narrow" charset="0"/>
                <a:ea typeface="Arial Narrow" charset="0"/>
                <a:cs typeface="Arial Narrow" charset="0"/>
              </a:rPr>
              <a:t>, старший преподаватель кафедры информационных технологий в бизнесе</a:t>
            </a:r>
          </a:p>
          <a:p>
            <a:pPr marL="541338" algn="l">
              <a:defRPr sz="2100">
                <a:solidFill>
                  <a:srgbClr val="253957"/>
                </a:solidFill>
                <a:latin typeface="+mn-lt"/>
                <a:ea typeface="+mn-ea"/>
                <a:cs typeface="+mn-cs"/>
                <a:sym typeface="Arial Narrow"/>
              </a:defRPr>
            </a:pPr>
            <a:endParaRPr lang="ru-RU" sz="3200" dirty="0">
              <a:latin typeface="Arial Narrow" charset="0"/>
              <a:ea typeface="Arial Narrow" charset="0"/>
              <a:cs typeface="Arial Narrow" charset="0"/>
            </a:endParaRPr>
          </a:p>
          <a:p>
            <a:pPr marL="541338" algn="l">
              <a:defRPr sz="2100">
                <a:solidFill>
                  <a:srgbClr val="253957"/>
                </a:solidFill>
                <a:latin typeface="+mn-lt"/>
                <a:ea typeface="+mn-ea"/>
                <a:cs typeface="+mn-cs"/>
                <a:sym typeface="Arial Narrow"/>
              </a:defRPr>
            </a:pPr>
            <a:endParaRPr lang="ru-RU" sz="3200" dirty="0" smtClean="0">
              <a:latin typeface="Arial Narrow" charset="0"/>
              <a:ea typeface="Arial Narrow" charset="0"/>
              <a:cs typeface="Arial Narrow" charset="0"/>
            </a:endParaRPr>
          </a:p>
          <a:p>
            <a:pPr marL="541338" algn="l">
              <a:defRPr sz="2100">
                <a:solidFill>
                  <a:srgbClr val="253957"/>
                </a:solidFill>
                <a:latin typeface="+mn-lt"/>
                <a:ea typeface="+mn-ea"/>
                <a:cs typeface="+mn-cs"/>
                <a:sym typeface="Arial Narrow"/>
              </a:defRPr>
            </a:pPr>
            <a:r>
              <a:rPr lang="ru-RU" sz="3200" b="1" dirty="0" smtClean="0">
                <a:latin typeface="Arial Narrow" charset="0"/>
                <a:ea typeface="Arial Narrow" charset="0"/>
                <a:cs typeface="Arial Narrow" charset="0"/>
              </a:rPr>
              <a:t>Смирнова </a:t>
            </a:r>
            <a:r>
              <a:rPr lang="ru-RU" sz="3200" b="1" dirty="0">
                <a:latin typeface="Arial Narrow" charset="0"/>
                <a:ea typeface="Arial Narrow" charset="0"/>
                <a:cs typeface="Arial Narrow" charset="0"/>
              </a:rPr>
              <a:t>Е.А.</a:t>
            </a:r>
            <a:r>
              <a:rPr lang="ru-RU" sz="3200" dirty="0">
                <a:latin typeface="Arial Narrow" charset="0"/>
                <a:ea typeface="Arial Narrow" charset="0"/>
                <a:cs typeface="Arial Narrow" charset="0"/>
              </a:rPr>
              <a:t>, доцент департамента иностранных </a:t>
            </a:r>
            <a:r>
              <a:rPr lang="ru-RU" sz="3200" dirty="0" smtClean="0">
                <a:latin typeface="Arial Narrow" charset="0"/>
                <a:ea typeface="Arial Narrow" charset="0"/>
                <a:cs typeface="Arial Narrow" charset="0"/>
              </a:rPr>
              <a:t>языков</a:t>
            </a:r>
            <a:endParaRPr lang="ru-RU" sz="3200"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pic>
        <p:nvPicPr>
          <p:cNvPr id="2" name="Рисунок 1">
            <a:extLst>
              <a:ext uri="{FF2B5EF4-FFF2-40B4-BE49-F238E27FC236}">
                <a16:creationId xmlns:a16="http://schemas.microsoft.com/office/drawing/2014/main" xmlns="" id="{6A0E8C6D-D243-4491-8DEC-41D3B627BBCE}"/>
              </a:ext>
            </a:extLst>
          </p:cNvPr>
          <p:cNvPicPr>
            <a:picLocks noChangeAspect="1"/>
          </p:cNvPicPr>
          <p:nvPr/>
        </p:nvPicPr>
        <p:blipFill>
          <a:blip r:embed="rId3"/>
          <a:stretch>
            <a:fillRect/>
          </a:stretch>
        </p:blipFill>
        <p:spPr>
          <a:xfrm>
            <a:off x="697372" y="2096862"/>
            <a:ext cx="1922448" cy="5862280"/>
          </a:xfrm>
          <a:prstGeom prst="rect">
            <a:avLst/>
          </a:prstGeom>
        </p:spPr>
      </p:pic>
      <p:sp>
        <p:nvSpPr>
          <p:cNvPr id="3" name="Номер слайда 2"/>
          <p:cNvSpPr>
            <a:spLocks noGrp="1"/>
          </p:cNvSpPr>
          <p:nvPr>
            <p:ph type="sldNum" sz="quarter" idx="2"/>
          </p:nvPr>
        </p:nvSpPr>
        <p:spPr/>
        <p:txBody>
          <a:bodyPr/>
          <a:lstStyle/>
          <a:p>
            <a:fld id="{86CB4B4D-7CA3-9044-876B-883B54F8677D}" type="slidenum">
              <a:rPr lang="ru-RU" smtClean="0"/>
              <a:t>5</a:t>
            </a:fld>
            <a:endParaRPr lang="ru-RU"/>
          </a:p>
        </p:txBody>
      </p:sp>
    </p:spTree>
    <p:extLst>
      <p:ext uri="{BB962C8B-B14F-4D97-AF65-F5344CB8AC3E}">
        <p14:creationId xmlns:p14="http://schemas.microsoft.com/office/powerpoint/2010/main" val="370138061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Участники НУГ - студенты</a:t>
            </a:r>
            <a:endParaRPr b="1"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431" y="1709042"/>
            <a:ext cx="10629900" cy="754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2"/>
          </p:nvPr>
        </p:nvSpPr>
        <p:spPr/>
        <p:txBody>
          <a:bodyPr/>
          <a:lstStyle/>
          <a:p>
            <a:fld id="{86CB4B4D-7CA3-9044-876B-883B54F8677D}" type="slidenum">
              <a:rPr lang="ru-RU" smtClean="0"/>
              <a:t>6</a:t>
            </a:fld>
            <a:endParaRPr lang="ru-RU"/>
          </a:p>
        </p:txBody>
      </p:sp>
    </p:spTree>
    <p:extLst>
      <p:ext uri="{BB962C8B-B14F-4D97-AF65-F5344CB8AC3E}">
        <p14:creationId xmlns:p14="http://schemas.microsoft.com/office/powerpoint/2010/main" val="14589635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Архитектура решения</a:t>
            </a:r>
            <a:endParaRPr b="1"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7</a:t>
            </a:fld>
            <a:endParaRPr lang="ru-RU"/>
          </a:p>
        </p:txBody>
      </p:sp>
      <p:pic>
        <p:nvPicPr>
          <p:cNvPr id="7" name="Рисунок 6"/>
          <p:cNvPicPr/>
          <p:nvPr/>
        </p:nvPicPr>
        <p:blipFill rotWithShape="1">
          <a:blip r:embed="rId3"/>
          <a:srcRect l="38827" t="26374" r="20411" b="22220"/>
          <a:stretch/>
        </p:blipFill>
        <p:spPr bwMode="auto">
          <a:xfrm>
            <a:off x="1658596" y="1960880"/>
            <a:ext cx="9352304" cy="7106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12948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977390"/>
            <a:ext cx="9966813"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en-US" b="1" dirty="0">
                <a:latin typeface="Arial Narrow" charset="0"/>
                <a:ea typeface="Arial Narrow" charset="0"/>
                <a:cs typeface="Arial Narrow" charset="0"/>
              </a:rPr>
              <a:t>Paper </a:t>
            </a:r>
            <a:r>
              <a:rPr lang="en-US" b="1" dirty="0" smtClean="0">
                <a:latin typeface="Arial Narrow" charset="0"/>
                <a:ea typeface="Arial Narrow" charset="0"/>
                <a:cs typeface="Arial Narrow" charset="0"/>
              </a:rPr>
              <a:t>Cat: </a:t>
            </a:r>
            <a:r>
              <a:rPr lang="ru-RU" b="1" dirty="0" smtClean="0">
                <a:latin typeface="Arial Narrow" charset="0"/>
                <a:ea typeface="Arial Narrow" charset="0"/>
                <a:cs typeface="Arial Narrow" charset="0"/>
              </a:rPr>
              <a:t>Реализация</a:t>
            </a:r>
            <a:r>
              <a:rPr lang="en-US" b="1" dirty="0" smtClean="0">
                <a:latin typeface="Arial Narrow" charset="0"/>
                <a:ea typeface="Arial Narrow" charset="0"/>
                <a:cs typeface="Arial Narrow" charset="0"/>
              </a:rPr>
              <a:t> </a:t>
            </a:r>
            <a:endParaRPr b="1"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3">
            <a:extLst/>
          </a:blip>
          <a:stretch>
            <a:fillRect/>
          </a:stretch>
        </p:blipFill>
        <p:spPr>
          <a:xfrm>
            <a:off x="805562" y="416839"/>
            <a:ext cx="853034" cy="853034"/>
          </a:xfrm>
          <a:prstGeom prst="rect">
            <a:avLst/>
          </a:prstGeom>
          <a:ln w="12700">
            <a:miter lim="400000"/>
          </a:ln>
        </p:spPr>
      </p:pic>
      <p:pic>
        <p:nvPicPr>
          <p:cNvPr id="7" name="Рисунок 6"/>
          <p:cNvPicPr/>
          <p:nvPr/>
        </p:nvPicPr>
        <p:blipFill rotWithShape="1">
          <a:blip r:embed="rId4"/>
          <a:srcRect t="6475" r="29725" b="4868"/>
          <a:stretch/>
        </p:blipFill>
        <p:spPr bwMode="auto">
          <a:xfrm>
            <a:off x="1388585" y="2603500"/>
            <a:ext cx="6445885" cy="4836160"/>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5"/>
          <a:srcRect t="7146" r="29604" b="4652"/>
          <a:stretch/>
        </p:blipFill>
        <p:spPr bwMode="auto">
          <a:xfrm>
            <a:off x="2078352" y="3517900"/>
            <a:ext cx="6354445" cy="4366260"/>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6"/>
          <a:srcRect t="8839" r="29483" b="6145"/>
          <a:stretch/>
        </p:blipFill>
        <p:spPr bwMode="auto">
          <a:xfrm>
            <a:off x="2779871" y="3731260"/>
            <a:ext cx="6733858" cy="4851400"/>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7577" y="4688840"/>
            <a:ext cx="8857956" cy="479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s://perm.hse.ru/data/2017/05/22/1172262250/PaperCat.jpg.(200x158x123).jpg">
            <a:extLst>
              <a:ext uri="{FF2B5EF4-FFF2-40B4-BE49-F238E27FC236}">
                <a16:creationId xmlns:a16="http://schemas.microsoft.com/office/drawing/2014/main" xmlns="" id="{4CA42920-76A0-4C0A-847E-6ED7E9853E1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63406" y="1790700"/>
            <a:ext cx="3070308" cy="242554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2"/>
          </p:nvPr>
        </p:nvSpPr>
        <p:spPr/>
        <p:txBody>
          <a:bodyPr/>
          <a:lstStyle/>
          <a:p>
            <a:fld id="{86CB4B4D-7CA3-9044-876B-883B54F8677D}" type="slidenum">
              <a:rPr lang="ru-RU" smtClean="0"/>
              <a:t>8</a:t>
            </a:fld>
            <a:endParaRPr lang="ru-RU"/>
          </a:p>
        </p:txBody>
      </p:sp>
    </p:spTree>
    <p:extLst>
      <p:ext uri="{BB962C8B-B14F-4D97-AF65-F5344CB8AC3E}">
        <p14:creationId xmlns:p14="http://schemas.microsoft.com/office/powerpoint/2010/main" val="17927063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1965338" y="351745"/>
            <a:ext cx="10836262" cy="942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Семинары ГРУППЫ</a:t>
            </a:r>
            <a:endParaRPr b="1"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pic>
        <p:nvPicPr>
          <p:cNvPr id="6" name="Picture 2" descr="https://perm.hse.ru/data/2017/02/21/1167695865/IMG_1634.JPG">
            <a:extLst>
              <a:ext uri="{FF2B5EF4-FFF2-40B4-BE49-F238E27FC236}">
                <a16:creationId xmlns:a16="http://schemas.microsoft.com/office/drawing/2014/main" xmlns="" id="{98A958AE-5E56-4811-8EA7-DDEB4D2248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77"/>
          <a:stretch/>
        </p:blipFill>
        <p:spPr bwMode="auto">
          <a:xfrm>
            <a:off x="787400" y="1920504"/>
            <a:ext cx="6638792" cy="461863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ED3C7149-D45A-4C07-A650-AABECEDAE81B}"/>
              </a:ext>
            </a:extLst>
          </p:cNvPr>
          <p:cNvPicPr>
            <a:picLocks noChangeAspect="1"/>
          </p:cNvPicPr>
          <p:nvPr/>
        </p:nvPicPr>
        <p:blipFill rotWithShape="1">
          <a:blip r:embed="rId4">
            <a:extLst>
              <a:ext uri="{28A0092B-C50C-407E-A947-70E740481C1C}">
                <a14:useLocalDpi xmlns:a14="http://schemas.microsoft.com/office/drawing/2010/main" val="0"/>
              </a:ext>
            </a:extLst>
          </a:blip>
          <a:srcRect l="23406" t="27941" b="-1"/>
          <a:stretch/>
        </p:blipFill>
        <p:spPr>
          <a:xfrm>
            <a:off x="7552408" y="1901715"/>
            <a:ext cx="5247028" cy="3286337"/>
          </a:xfrm>
          <a:prstGeom prst="rect">
            <a:avLst/>
          </a:prstGeom>
        </p:spPr>
      </p:pic>
      <p:pic>
        <p:nvPicPr>
          <p:cNvPr id="5" name="Рисунок 4">
            <a:extLst>
              <a:ext uri="{FF2B5EF4-FFF2-40B4-BE49-F238E27FC236}">
                <a16:creationId xmlns:a16="http://schemas.microsoft.com/office/drawing/2014/main" xmlns="" id="{C85CE336-DD3D-4D4F-BA6C-4FA7EC0A7A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8" t="5907" r="3188"/>
          <a:stretch/>
        </p:blipFill>
        <p:spPr>
          <a:xfrm>
            <a:off x="787400" y="6619700"/>
            <a:ext cx="3088768" cy="2256001"/>
          </a:xfrm>
          <a:prstGeom prst="rect">
            <a:avLst/>
          </a:prstGeom>
        </p:spPr>
      </p:pic>
      <p:pic>
        <p:nvPicPr>
          <p:cNvPr id="8" name="Рисунок 7">
            <a:extLst>
              <a:ext uri="{FF2B5EF4-FFF2-40B4-BE49-F238E27FC236}">
                <a16:creationId xmlns:a16="http://schemas.microsoft.com/office/drawing/2014/main" xmlns="" id="{44B43737-2350-438A-948F-9EB9F9114F1A}"/>
              </a:ext>
            </a:extLst>
          </p:cNvPr>
          <p:cNvPicPr>
            <a:picLocks noChangeAspect="1"/>
          </p:cNvPicPr>
          <p:nvPr/>
        </p:nvPicPr>
        <p:blipFill rotWithShape="1">
          <a:blip r:embed="rId6">
            <a:extLst>
              <a:ext uri="{28A0092B-C50C-407E-A947-70E740481C1C}">
                <a14:useLocalDpi xmlns:a14="http://schemas.microsoft.com/office/drawing/2010/main" val="0"/>
              </a:ext>
            </a:extLst>
          </a:blip>
          <a:srcRect l="14162"/>
          <a:stretch/>
        </p:blipFill>
        <p:spPr>
          <a:xfrm>
            <a:off x="7552408" y="5468939"/>
            <a:ext cx="5224760" cy="3420746"/>
          </a:xfrm>
          <a:prstGeom prst="rect">
            <a:avLst/>
          </a:prstGeom>
        </p:spPr>
      </p:pic>
      <p:pic>
        <p:nvPicPr>
          <p:cNvPr id="10" name="Рисунок 9">
            <a:extLst>
              <a:ext uri="{FF2B5EF4-FFF2-40B4-BE49-F238E27FC236}">
                <a16:creationId xmlns:a16="http://schemas.microsoft.com/office/drawing/2014/main" xmlns="" id="{8765C220-73AF-400B-8E32-3BEFF7D323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1671" y="6619700"/>
            <a:ext cx="3399376" cy="2266251"/>
          </a:xfrm>
          <a:prstGeom prst="rect">
            <a:avLst/>
          </a:prstGeom>
        </p:spPr>
      </p:pic>
      <p:sp>
        <p:nvSpPr>
          <p:cNvPr id="2" name="Номер слайда 1"/>
          <p:cNvSpPr>
            <a:spLocks noGrp="1"/>
          </p:cNvSpPr>
          <p:nvPr>
            <p:ph type="sldNum" sz="quarter" idx="2"/>
          </p:nvPr>
        </p:nvSpPr>
        <p:spPr/>
        <p:txBody>
          <a:bodyPr/>
          <a:lstStyle/>
          <a:p>
            <a:fld id="{86CB4B4D-7CA3-9044-876B-883B54F8677D}" type="slidenum">
              <a:rPr lang="ru-RU" smtClean="0"/>
              <a:t>9</a:t>
            </a:fld>
            <a:endParaRPr lang="ru-RU"/>
          </a:p>
        </p:txBody>
      </p:sp>
    </p:spTree>
    <p:extLst>
      <p:ext uri="{BB962C8B-B14F-4D97-AF65-F5344CB8AC3E}">
        <p14:creationId xmlns:p14="http://schemas.microsoft.com/office/powerpoint/2010/main" val="935849589"/>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273</TotalTime>
  <Words>1331</Words>
  <Application>Microsoft Office PowerPoint</Application>
  <PresentationFormat>Произвольный</PresentationFormat>
  <Paragraphs>134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Viacheslav Lanin</dc:creator>
  <cp:lastModifiedBy>Ланин Вячеслав Владимирович</cp:lastModifiedBy>
  <cp:revision>39</cp:revision>
  <dcterms:modified xsi:type="dcterms:W3CDTF">2018-06-26T09:00:05Z</dcterms:modified>
</cp:coreProperties>
</file>