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E5AE5AB-12FD-4FC7-9D0F-114481A321AB}">
  <a:tblStyle styleId="{3E5AE5AB-12FD-4FC7-9D0F-114481A321A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4947" autoAdjust="0"/>
  </p:normalViewPr>
  <p:slideViewPr>
    <p:cSldViewPr snapToGrid="0">
      <p:cViewPr>
        <p:scale>
          <a:sx n="84" d="100"/>
          <a:sy n="84" d="100"/>
        </p:scale>
        <p:origin x="-96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9559033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a04492e43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3a04492e43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3a9195b636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3a9195b636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3a9195b636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3a9195b636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3a9195b636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3a9195b636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a9195b636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a9195b636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a9195b636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a9195b636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a9195b636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3a9195b636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a9195b636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a9195b636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a9195b636_0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3a9195b636_0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3a9195b636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3a9195b636_0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3a9195b636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3a9195b636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2581250"/>
            <a:ext cx="8520600" cy="90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ru-RU" sz="3000" dirty="0"/>
              <a:t>Архитектура исследовательского портала для проведения корпусных исследований</a:t>
            </a:r>
            <a:endParaRPr sz="30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4073700" y="3673800"/>
            <a:ext cx="5070300" cy="124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dirty="0"/>
              <a:t>Гуляев Вадим Юрьевич, </a:t>
            </a:r>
            <a:endParaRPr sz="1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dirty="0"/>
              <a:t>Каликова Анастасия Рамилевна, </a:t>
            </a:r>
            <a:endParaRPr sz="1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 dirty="0"/>
              <a:t>Симонова Наталья </a:t>
            </a:r>
            <a:r>
              <a:rPr lang="ru" sz="1800" dirty="0" smtClean="0"/>
              <a:t>Андреевна,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 dirty="0" smtClean="0"/>
              <a:t>Ланин Вячеслав Владимирович</a:t>
            </a:r>
            <a:endParaRPr sz="1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</p:txBody>
      </p:sp>
      <p:sp>
        <p:nvSpPr>
          <p:cNvPr id="56" name="Google Shape;56;p13"/>
          <p:cNvSpPr txBox="1"/>
          <p:nvPr/>
        </p:nvSpPr>
        <p:spPr>
          <a:xfrm>
            <a:off x="1371600" y="66652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17365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Пермский филиал федерального государственного автономного </a:t>
            </a:r>
            <a:br>
              <a:rPr lang="ru" sz="1600">
                <a:solidFill>
                  <a:srgbClr val="17365D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" sz="1600">
                <a:solidFill>
                  <a:srgbClr val="17365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образовательного учреждения высшего образования </a:t>
            </a:r>
            <a:br>
              <a:rPr lang="ru" sz="1600">
                <a:solidFill>
                  <a:srgbClr val="17365D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" sz="1600">
                <a:solidFill>
                  <a:srgbClr val="17365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«Национальный исследовательский университет </a:t>
            </a:r>
            <a:br>
              <a:rPr lang="ru" sz="1600">
                <a:solidFill>
                  <a:srgbClr val="17365D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" sz="1600">
                <a:solidFill>
                  <a:srgbClr val="17365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«Высшая школа экономики»</a:t>
            </a:r>
            <a:endParaRPr sz="3200">
              <a:solidFill>
                <a:srgbClr val="898E9A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ru" sz="1800" i="1">
                <a:solidFill>
                  <a:srgbClr val="17365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Факультет экономики, менеджмента и бизнес-информатики</a:t>
            </a:r>
            <a:endParaRPr sz="1800">
              <a:solidFill>
                <a:srgbClr val="17365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4438188" y="1476264"/>
            <a:ext cx="4484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17365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Кафедра информационных технологий в бизнесе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Процессно-ориентированный подход к взаимодействию</a:t>
            </a:r>
            <a:endParaRPr/>
          </a:p>
        </p:txBody>
      </p:sp>
      <p:sp>
        <p:nvSpPr>
          <p:cNvPr id="145" name="Google Shape;145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5163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Преимущества: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Полная автономия компонентов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Координация работы без детализации вычислений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Абстрагирование от предметной области</a:t>
            </a:r>
            <a:endParaRPr/>
          </a:p>
        </p:txBody>
      </p:sp>
      <p:sp>
        <p:nvSpPr>
          <p:cNvPr id="147" name="Google Shape;147;p22"/>
          <p:cNvSpPr txBox="1"/>
          <p:nvPr/>
        </p:nvSpPr>
        <p:spPr>
          <a:xfrm>
            <a:off x="8147275" y="4568883"/>
            <a:ext cx="6732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r>
              <a:rPr lang="ru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/12</a:t>
            </a:r>
            <a:endParaRPr>
              <a:solidFill>
                <a:srgbClr val="1F497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48" name="Google Shape;14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4625" y="759699"/>
            <a:ext cx="2196375" cy="399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3"/>
          <p:cNvSpPr txBox="1">
            <a:spLocks noGrp="1"/>
          </p:cNvSpPr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Заключение</a:t>
            </a:r>
            <a:endParaRPr/>
          </a:p>
        </p:txBody>
      </p:sp>
      <p:sp>
        <p:nvSpPr>
          <p:cNvPr id="155" name="Google Shape;155;p23"/>
          <p:cNvSpPr txBox="1"/>
          <p:nvPr/>
        </p:nvSpPr>
        <p:spPr>
          <a:xfrm>
            <a:off x="8147275" y="4568883"/>
            <a:ext cx="6732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fld>
            <a:r>
              <a:rPr lang="ru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/12</a:t>
            </a:r>
            <a:endParaRPr>
              <a:solidFill>
                <a:srgbClr val="1F497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6" name="Google Shape;156;p23"/>
          <p:cNvSpPr txBox="1">
            <a:spLocks noGrp="1"/>
          </p:cNvSpPr>
          <p:nvPr>
            <p:ph type="body" idx="1"/>
          </p:nvPr>
        </p:nvSpPr>
        <p:spPr>
          <a:xfrm>
            <a:off x="311700" y="8883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Результат: спроектирована сервис-ориентированная архитектура портала.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Подходы к реализации: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документо-ориентированная СУБД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индексация на основе естественно-языковой адресации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процессно-ориентированный подход управления компонентами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ASP.NET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основной набор для разработки WEB-интерфейсов: html, css и js.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4"/>
          <p:cNvSpPr txBox="1">
            <a:spLocks noGrp="1"/>
          </p:cNvSpPr>
          <p:nvPr>
            <p:ph type="body" idx="4294967295"/>
          </p:nvPr>
        </p:nvSpPr>
        <p:spPr>
          <a:xfrm>
            <a:off x="233175" y="1260325"/>
            <a:ext cx="8520600" cy="158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 dirty="0">
                <a:solidFill>
                  <a:srgbClr val="17365D"/>
                </a:solidFill>
              </a:rPr>
              <a:t>Спасибо за внимание</a:t>
            </a:r>
            <a:r>
              <a:rPr lang="ru" sz="3600" dirty="0" smtClean="0">
                <a:solidFill>
                  <a:srgbClr val="17365D"/>
                </a:solidFill>
              </a:rPr>
              <a:t>!</a:t>
            </a:r>
            <a:endParaRPr sz="3600" dirty="0">
              <a:solidFill>
                <a:srgbClr val="17365D"/>
              </a:solidFill>
            </a:endParaRPr>
          </a:p>
        </p:txBody>
      </p:sp>
      <p:pic>
        <p:nvPicPr>
          <p:cNvPr id="163" name="Google Shape;16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149875"/>
            <a:ext cx="993625" cy="993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План доклада</a:t>
            </a:r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ru"/>
              <a:t>Корпусная лингвистика.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ru"/>
              <a:t>Интернет-портал для проведения лингвистических исследований.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ru"/>
              <a:t>Архитектура портала.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ru"/>
              <a:t>Хранилище данных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ru"/>
              <a:t>Слой интерфейса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ru"/>
              <a:t>Взаимодействие компонентов портала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ru"/>
              <a:t>Заключение</a:t>
            </a:r>
            <a:endParaRPr/>
          </a:p>
        </p:txBody>
      </p:sp>
      <p:sp>
        <p:nvSpPr>
          <p:cNvPr id="66" name="Google Shape;66;p14"/>
          <p:cNvSpPr txBox="1"/>
          <p:nvPr/>
        </p:nvSpPr>
        <p:spPr>
          <a:xfrm>
            <a:off x="8147275" y="4568883"/>
            <a:ext cx="6732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r>
              <a:rPr lang="ru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/12</a:t>
            </a:r>
            <a:endParaRPr>
              <a:solidFill>
                <a:srgbClr val="1F497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Корпусная лингвистика</a:t>
            </a:r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1700" y="927025"/>
            <a:ext cx="8520600" cy="36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"/>
              <a:t>Корпус - это  представительная коллекция текстов по определенной тематике, доступная в электронной форме.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Характеристики: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ru"/>
              <a:t>Работа с большими массивами данных.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ru"/>
              <a:t>Ориентация на изучение практического применения языка.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ru"/>
              <a:t>Применение ко многим традиционным задачам: отдельные словоупотребления, общая динамика языка, машинный перевод и т.д.</a:t>
            </a:r>
            <a:endParaRPr/>
          </a:p>
        </p:txBody>
      </p:sp>
      <p:sp>
        <p:nvSpPr>
          <p:cNvPr id="74" name="Google Shape;74;p15"/>
          <p:cNvSpPr txBox="1"/>
          <p:nvPr/>
        </p:nvSpPr>
        <p:spPr>
          <a:xfrm>
            <a:off x="8147275" y="4568883"/>
            <a:ext cx="6732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r>
              <a:rPr lang="ru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/12</a:t>
            </a:r>
            <a:endParaRPr>
              <a:solidFill>
                <a:srgbClr val="1F497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Интернет-портал для анализа и оценки стиля научных публикаций </a:t>
            </a:r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>
            <a:off x="2601250" y="1340425"/>
            <a:ext cx="3740700" cy="5727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"/>
              <a:t>Маркеры академического стиля </a:t>
            </a:r>
            <a:endParaRPr/>
          </a:p>
        </p:txBody>
      </p:sp>
      <p:sp>
        <p:nvSpPr>
          <p:cNvPr id="82" name="Google Shape;82;p16"/>
          <p:cNvSpPr txBox="1"/>
          <p:nvPr/>
        </p:nvSpPr>
        <p:spPr>
          <a:xfrm>
            <a:off x="8147275" y="4568883"/>
            <a:ext cx="6732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r>
              <a:rPr lang="ru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/12</a:t>
            </a:r>
            <a:endParaRPr>
              <a:solidFill>
                <a:srgbClr val="1F497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83" name="Google Shape;83;p16"/>
          <p:cNvGrpSpPr/>
          <p:nvPr/>
        </p:nvGrpSpPr>
        <p:grpSpPr>
          <a:xfrm>
            <a:off x="640355" y="1964750"/>
            <a:ext cx="7863295" cy="2104200"/>
            <a:chOff x="645642" y="3095984"/>
            <a:chExt cx="7863295" cy="2104200"/>
          </a:xfrm>
        </p:grpSpPr>
        <p:sp>
          <p:nvSpPr>
            <p:cNvPr id="84" name="Google Shape;84;p16"/>
            <p:cNvSpPr/>
            <p:nvPr/>
          </p:nvSpPr>
          <p:spPr>
            <a:xfrm>
              <a:off x="3443888" y="3544194"/>
              <a:ext cx="2008500" cy="122400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FFFF"/>
            </a:solidFill>
            <a:ln w="19050" cap="flat" cmpd="sng">
              <a:solidFill>
                <a:srgbClr val="17365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0B1A2E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Специальное ПО</a:t>
              </a:r>
              <a:endParaRPr sz="1800">
                <a:solidFill>
                  <a:srgbClr val="0B1A2E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5" name="Google Shape;85;p16"/>
            <p:cNvSpPr/>
            <p:nvPr/>
          </p:nvSpPr>
          <p:spPr>
            <a:xfrm>
              <a:off x="6520837" y="3095984"/>
              <a:ext cx="1988100" cy="21042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17365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0B1A2E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Список рекомендация для соответствия научному стилю:</a:t>
              </a:r>
              <a:endParaRPr/>
            </a:p>
            <a:p>
              <a:pPr marL="285750" marR="0" lvl="0" indent="-285750" algn="l" rtl="0">
                <a:spcBef>
                  <a:spcPts val="0"/>
                </a:spcBef>
                <a:spcAft>
                  <a:spcPts val="0"/>
                </a:spcAft>
                <a:buClr>
                  <a:srgbClr val="0B1A2E"/>
                </a:buClr>
                <a:buSzPts val="1600"/>
                <a:buFont typeface="Arial"/>
                <a:buChar char="•"/>
              </a:pPr>
              <a:r>
                <a:rPr lang="ru" sz="1600">
                  <a:solidFill>
                    <a:srgbClr val="0B1A2E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…</a:t>
              </a:r>
              <a:endParaRPr/>
            </a:p>
            <a:p>
              <a:pPr marL="285750" marR="0" lvl="0" indent="-285750" algn="l" rtl="0">
                <a:spcBef>
                  <a:spcPts val="0"/>
                </a:spcBef>
                <a:spcAft>
                  <a:spcPts val="0"/>
                </a:spcAft>
                <a:buClr>
                  <a:srgbClr val="0B1A2E"/>
                </a:buClr>
                <a:buSzPts val="1600"/>
                <a:buFont typeface="Arial"/>
                <a:buChar char="•"/>
              </a:pPr>
              <a:r>
                <a:rPr lang="ru" sz="1600">
                  <a:solidFill>
                    <a:srgbClr val="0B1A2E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…</a:t>
              </a:r>
              <a:endParaRPr/>
            </a:p>
            <a:p>
              <a:pPr marL="285750" marR="0" lvl="0" indent="-285750" algn="l" rtl="0">
                <a:spcBef>
                  <a:spcPts val="0"/>
                </a:spcBef>
                <a:spcAft>
                  <a:spcPts val="0"/>
                </a:spcAft>
                <a:buClr>
                  <a:srgbClr val="0B1A2E"/>
                </a:buClr>
                <a:buSzPts val="1600"/>
                <a:buFont typeface="Arial"/>
                <a:buChar char="•"/>
              </a:pPr>
              <a:r>
                <a:rPr lang="ru" sz="1600">
                  <a:solidFill>
                    <a:srgbClr val="0B1A2E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…</a:t>
              </a:r>
              <a:endParaRPr sz="1600">
                <a:solidFill>
                  <a:srgbClr val="0B1A2E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86" name="Google Shape;86;p16"/>
            <p:cNvGrpSpPr/>
            <p:nvPr/>
          </p:nvGrpSpPr>
          <p:grpSpPr>
            <a:xfrm>
              <a:off x="645642" y="3274300"/>
              <a:ext cx="1815878" cy="1763890"/>
              <a:chOff x="360789" y="3267118"/>
              <a:chExt cx="1815878" cy="1763890"/>
            </a:xfrm>
          </p:grpSpPr>
          <p:sp>
            <p:nvSpPr>
              <p:cNvPr id="87" name="Google Shape;87;p16"/>
              <p:cNvSpPr/>
              <p:nvPr/>
            </p:nvSpPr>
            <p:spPr>
              <a:xfrm>
                <a:off x="360789" y="3267118"/>
                <a:ext cx="1538700" cy="1530000"/>
              </a:xfrm>
              <a:prstGeom prst="rect">
                <a:avLst/>
              </a:prstGeom>
              <a:solidFill>
                <a:srgbClr val="FFFFFF"/>
              </a:solidFill>
              <a:ln w="19050" cap="flat" cmpd="sng">
                <a:solidFill>
                  <a:srgbClr val="17365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88" name="Google Shape;88;p16"/>
              <p:cNvSpPr/>
              <p:nvPr/>
            </p:nvSpPr>
            <p:spPr>
              <a:xfrm>
                <a:off x="441137" y="3339126"/>
                <a:ext cx="1538700" cy="1530000"/>
              </a:xfrm>
              <a:prstGeom prst="rect">
                <a:avLst/>
              </a:prstGeom>
              <a:solidFill>
                <a:srgbClr val="FFFFFF"/>
              </a:solidFill>
              <a:ln w="19050" cap="flat" cmpd="sng">
                <a:solidFill>
                  <a:srgbClr val="17365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89" name="Google Shape;89;p16"/>
              <p:cNvSpPr/>
              <p:nvPr/>
            </p:nvSpPr>
            <p:spPr>
              <a:xfrm>
                <a:off x="539552" y="3411134"/>
                <a:ext cx="1538700" cy="1530000"/>
              </a:xfrm>
              <a:prstGeom prst="rect">
                <a:avLst/>
              </a:prstGeom>
              <a:solidFill>
                <a:srgbClr val="FFFFFF"/>
              </a:solidFill>
              <a:ln w="19050" cap="flat" cmpd="sng">
                <a:solidFill>
                  <a:srgbClr val="17365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90" name="Google Shape;90;p16"/>
              <p:cNvSpPr/>
              <p:nvPr/>
            </p:nvSpPr>
            <p:spPr>
              <a:xfrm>
                <a:off x="637967" y="3501008"/>
                <a:ext cx="1538700" cy="1530000"/>
              </a:xfrm>
              <a:prstGeom prst="rect">
                <a:avLst/>
              </a:prstGeom>
              <a:solidFill>
                <a:srgbClr val="FFFFFF"/>
              </a:solidFill>
              <a:ln w="19050" cap="flat" cmpd="sng">
                <a:solidFill>
                  <a:srgbClr val="17365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800">
                    <a:solidFill>
                      <a:srgbClr val="0B1A2E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Текстовые</a:t>
                </a:r>
                <a:endParaRPr/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800">
                    <a:solidFill>
                      <a:srgbClr val="0B1A2E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документы</a:t>
                </a:r>
                <a:endParaRPr sz="1800">
                  <a:solidFill>
                    <a:srgbClr val="0B1A2E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91" name="Google Shape;91;p16"/>
            <p:cNvSpPr/>
            <p:nvPr/>
          </p:nvSpPr>
          <p:spPr>
            <a:xfrm>
              <a:off x="2553215" y="3973236"/>
              <a:ext cx="612600" cy="4203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FFFF"/>
            </a:solidFill>
            <a:ln w="12700" cap="flat" cmpd="sng">
              <a:solidFill>
                <a:srgbClr val="17365D"/>
              </a:solidFill>
              <a:prstDash val="solid"/>
              <a:miter lim="400000"/>
              <a:headEnd type="none" w="sm" len="sm"/>
              <a:tailEnd type="none" w="sm" len="sm"/>
            </a:ln>
            <a:effectLst>
              <a:outerShdw blurRad="38100" dist="25400" dir="5400000" rotWithShape="0">
                <a:srgbClr val="000000">
                  <a:alpha val="49800"/>
                </a:srgbClr>
              </a:outerShdw>
            </a:effectLst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16"/>
            <p:cNvSpPr/>
            <p:nvPr/>
          </p:nvSpPr>
          <p:spPr>
            <a:xfrm>
              <a:off x="5659050" y="3946165"/>
              <a:ext cx="612600" cy="4203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FFFF"/>
            </a:solidFill>
            <a:ln w="12700" cap="flat" cmpd="sng">
              <a:solidFill>
                <a:srgbClr val="17365D"/>
              </a:solidFill>
              <a:prstDash val="solid"/>
              <a:miter lim="400000"/>
              <a:headEnd type="none" w="sm" len="sm"/>
              <a:tailEnd type="none" w="sm" len="sm"/>
            </a:ln>
            <a:effectLst>
              <a:outerShdw blurRad="38100" dist="25400" dir="5400000" rotWithShape="0">
                <a:srgbClr val="000000">
                  <a:alpha val="49800"/>
                </a:srgbClr>
              </a:outerShdw>
            </a:effectLst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3" name="Google Shape;93;p16"/>
          <p:cNvSpPr txBox="1"/>
          <p:nvPr/>
        </p:nvSpPr>
        <p:spPr>
          <a:xfrm>
            <a:off x="2278439" y="5569274"/>
            <a:ext cx="4386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 i="1">
                <a:solidFill>
                  <a:srgbClr val="17365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Корпусные исследования научного стиля</a:t>
            </a:r>
            <a:endParaRPr sz="1800">
              <a:solidFill>
                <a:srgbClr val="17365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16"/>
          <p:cNvSpPr txBox="1"/>
          <p:nvPr/>
        </p:nvSpPr>
        <p:spPr>
          <a:xfrm>
            <a:off x="2302639" y="4204249"/>
            <a:ext cx="4386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 i="1">
                <a:solidFill>
                  <a:srgbClr val="17365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Корпусные исследования научного стиля</a:t>
            </a:r>
            <a:endParaRPr sz="1800">
              <a:solidFill>
                <a:srgbClr val="17365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p16"/>
          <p:cNvSpPr/>
          <p:nvPr/>
        </p:nvSpPr>
        <p:spPr>
          <a:xfrm>
            <a:off x="4304000" y="1987250"/>
            <a:ext cx="344100" cy="3693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7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Архитектура портала</a:t>
            </a:r>
            <a:endParaRPr/>
          </a:p>
        </p:txBody>
      </p:sp>
      <p:sp>
        <p:nvSpPr>
          <p:cNvPr id="102" name="Google Shape;102;p17"/>
          <p:cNvSpPr txBox="1"/>
          <p:nvPr/>
        </p:nvSpPr>
        <p:spPr>
          <a:xfrm>
            <a:off x="8147275" y="4568883"/>
            <a:ext cx="6732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r>
              <a:rPr lang="ru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/12</a:t>
            </a:r>
            <a:endParaRPr>
              <a:solidFill>
                <a:srgbClr val="1F497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3" name="Google Shape;10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40275" y="674825"/>
            <a:ext cx="5372528" cy="37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7"/>
          <p:cNvSpPr txBox="1"/>
          <p:nvPr/>
        </p:nvSpPr>
        <p:spPr>
          <a:xfrm>
            <a:off x="3786900" y="4474950"/>
            <a:ext cx="2289000" cy="4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Трехслойная архитектура портала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Хранилище данных: WCF-сервис</a:t>
            </a:r>
            <a:endParaRPr/>
          </a:p>
        </p:txBody>
      </p:sp>
      <p:sp>
        <p:nvSpPr>
          <p:cNvPr id="110" name="Google Shape;110;p18"/>
          <p:cNvSpPr txBox="1"/>
          <p:nvPr/>
        </p:nvSpPr>
        <p:spPr>
          <a:xfrm>
            <a:off x="311703" y="4568883"/>
            <a:ext cx="2289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16.05.2018</a:t>
            </a:r>
            <a:endParaRPr>
              <a:solidFill>
                <a:srgbClr val="1F497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Google Shape;111;p18"/>
          <p:cNvSpPr txBox="1"/>
          <p:nvPr/>
        </p:nvSpPr>
        <p:spPr>
          <a:xfrm>
            <a:off x="8147275" y="4568883"/>
            <a:ext cx="6732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r>
              <a:rPr lang="ru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/12</a:t>
            </a:r>
            <a:endParaRPr>
              <a:solidFill>
                <a:srgbClr val="1F497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12" name="Google Shape;112;p18"/>
          <p:cNvGraphicFramePr/>
          <p:nvPr/>
        </p:nvGraphicFramePr>
        <p:xfrm>
          <a:off x="999300" y="852925"/>
          <a:ext cx="7076600" cy="3502450"/>
        </p:xfrm>
        <a:graphic>
          <a:graphicData uri="http://schemas.openxmlformats.org/drawingml/2006/table">
            <a:tbl>
              <a:tblPr>
                <a:noFill/>
                <a:tableStyleId>{3E5AE5AB-12FD-4FC7-9D0F-114481A321AB}</a:tableStyleId>
              </a:tblPr>
              <a:tblGrid>
                <a:gridCol w="3538300"/>
                <a:gridCol w="3538300"/>
              </a:tblGrid>
              <a:tr h="757075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/>
                        <a:t>Хранилище данных</a:t>
                      </a:r>
                      <a:endParaRPr sz="2400"/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/>
                        <a:t>Реляционная часть</a:t>
                      </a:r>
                      <a:endParaRPr sz="2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/>
                        <a:t>Нереляционная часть</a:t>
                      </a:r>
                      <a:endParaRPr sz="2400"/>
                    </a:p>
                  </a:txBody>
                  <a:tcPr marL="91425" marR="91425" marT="91425" marB="91425"/>
                </a:tc>
              </a:tr>
              <a:tr h="2094625">
                <a:tc>
                  <a:txBody>
                    <a:bodyPr/>
                    <a:lstStyle/>
                    <a:p>
                      <a:pPr marL="45720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Char char="●"/>
                      </a:pPr>
                      <a:r>
                        <a:rPr lang="ru" sz="1800">
                          <a:solidFill>
                            <a:schemeClr val="dk1"/>
                          </a:solidFill>
                        </a:rPr>
                        <a:t>Информация о </a:t>
                      </a:r>
                      <a:r>
                        <a:rPr lang="ru" sz="1800"/>
                        <a:t>пользователях</a:t>
                      </a:r>
                      <a:endParaRPr sz="1800"/>
                    </a:p>
                    <a:p>
                      <a:pPr marL="45720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Char char="●"/>
                      </a:pPr>
                      <a:r>
                        <a:rPr lang="ru" sz="1800">
                          <a:solidFill>
                            <a:schemeClr val="dk1"/>
                          </a:solidFill>
                        </a:rPr>
                        <a:t>Информация о </a:t>
                      </a:r>
                      <a:r>
                        <a:rPr lang="ru" sz="1800"/>
                        <a:t>корпусах</a:t>
                      </a:r>
                      <a:endParaRPr sz="1800"/>
                    </a:p>
                    <a:p>
                      <a:pPr marL="45720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Char char="●"/>
                      </a:pPr>
                      <a:r>
                        <a:rPr lang="ru" sz="1800"/>
                        <a:t>Идентификаторы и названия документов</a:t>
                      </a: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/>
                        <a:t>Документо-ориентированная база данных Cosmos DB:</a:t>
                      </a:r>
                      <a:endParaRPr sz="1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/>
                        <a:t>Информация о документах (различные представления) в формате JSON</a:t>
                      </a:r>
                      <a:endParaRPr sz="180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9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Хранилище данных: Индексация на основе естественно-языковой адресации </a:t>
            </a:r>
            <a:endParaRPr/>
          </a:p>
        </p:txBody>
      </p:sp>
      <p:sp>
        <p:nvSpPr>
          <p:cNvPr id="119" name="Google Shape;119;p19"/>
          <p:cNvSpPr txBox="1"/>
          <p:nvPr/>
        </p:nvSpPr>
        <p:spPr>
          <a:xfrm>
            <a:off x="8147275" y="4568883"/>
            <a:ext cx="6732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r>
              <a:rPr lang="ru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/12</a:t>
            </a:r>
            <a:endParaRPr>
              <a:solidFill>
                <a:srgbClr val="1F497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Google Shape;120;p19"/>
          <p:cNvSpPr txBox="1">
            <a:spLocks noGrp="1"/>
          </p:cNvSpPr>
          <p:nvPr>
            <p:ph type="body" idx="2"/>
          </p:nvPr>
        </p:nvSpPr>
        <p:spPr>
          <a:xfrm>
            <a:off x="391050" y="1108000"/>
            <a:ext cx="4438500" cy="336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253957"/>
                </a:solidFill>
              </a:rPr>
              <a:t>Преимущества:</a:t>
            </a:r>
            <a:endParaRPr sz="2400">
              <a:solidFill>
                <a:schemeClr val="dk1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2400"/>
              <a:buChar char="•"/>
            </a:pPr>
            <a:r>
              <a:rPr lang="ru" sz="2400">
                <a:solidFill>
                  <a:srgbClr val="253957"/>
                </a:solidFill>
              </a:rPr>
              <a:t>Линейная алгоритмическая сложность</a:t>
            </a:r>
            <a:endParaRPr sz="2400">
              <a:solidFill>
                <a:srgbClr val="17365D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2400"/>
              <a:buChar char="•"/>
            </a:pPr>
            <a:r>
              <a:rPr lang="ru" sz="2400">
                <a:solidFill>
                  <a:srgbClr val="253957"/>
                </a:solidFill>
              </a:rPr>
              <a:t>Уменьшение необходимой памяти, так как нет необходимости хранить индексы отдельно </a:t>
            </a:r>
            <a:endParaRPr sz="2400"/>
          </a:p>
        </p:txBody>
      </p:sp>
      <p:pic>
        <p:nvPicPr>
          <p:cNvPr id="121" name="Google Shape;121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43272" y="1107998"/>
            <a:ext cx="3705502" cy="3460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>
            <a:spLocks noGrp="1"/>
          </p:cNvSpPr>
          <p:nvPr>
            <p:ph type="title"/>
          </p:nvPr>
        </p:nvSpPr>
        <p:spPr>
          <a:xfrm>
            <a:off x="242925" y="915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Слой представления</a:t>
            </a:r>
            <a:endParaRPr/>
          </a:p>
        </p:txBody>
      </p:sp>
      <p:sp>
        <p:nvSpPr>
          <p:cNvPr id="127" name="Google Shape;127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2400"/>
              <a:buChar char="●"/>
            </a:pPr>
            <a:r>
              <a:rPr lang="ru" sz="2400">
                <a:solidFill>
                  <a:srgbClr val="253957"/>
                </a:solidFill>
              </a:rPr>
              <a:t>Загрузка и разметка корпуса</a:t>
            </a:r>
            <a:endParaRPr sz="2400">
              <a:solidFill>
                <a:srgbClr val="253957"/>
              </a:solidFill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2400"/>
              <a:buChar char="●"/>
            </a:pPr>
            <a:r>
              <a:rPr lang="ru" sz="2400">
                <a:solidFill>
                  <a:srgbClr val="253957"/>
                </a:solidFill>
              </a:rPr>
              <a:t>Получение рекомендаций</a:t>
            </a:r>
            <a:endParaRPr sz="2400">
              <a:solidFill>
                <a:srgbClr val="253957"/>
              </a:solidFill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2400"/>
              <a:buChar char="●"/>
            </a:pPr>
            <a:r>
              <a:rPr lang="ru" sz="2400">
                <a:solidFill>
                  <a:srgbClr val="253957"/>
                </a:solidFill>
              </a:rPr>
              <a:t>Визуализация разметки</a:t>
            </a:r>
            <a:endParaRPr sz="2400">
              <a:solidFill>
                <a:srgbClr val="253957"/>
              </a:solidFill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2400"/>
              <a:buChar char="●"/>
            </a:pPr>
            <a:r>
              <a:rPr lang="ru" sz="2400">
                <a:solidFill>
                  <a:srgbClr val="253957"/>
                </a:solidFill>
              </a:rPr>
              <a:t>Поиск по корпусам</a:t>
            </a:r>
            <a:endParaRPr sz="2400">
              <a:solidFill>
                <a:srgbClr val="253957"/>
              </a:solidFill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2400"/>
              <a:buChar char="●"/>
            </a:pPr>
            <a:r>
              <a:rPr lang="ru" sz="2400">
                <a:solidFill>
                  <a:srgbClr val="253957"/>
                </a:solidFill>
              </a:rPr>
              <a:t>Контроль прав доступа</a:t>
            </a:r>
            <a:endParaRPr sz="2400">
              <a:solidFill>
                <a:srgbClr val="253957"/>
              </a:solidFill>
            </a:endParaRPr>
          </a:p>
        </p:txBody>
      </p:sp>
      <p:sp>
        <p:nvSpPr>
          <p:cNvPr id="129" name="Google Shape;129;p20"/>
          <p:cNvSpPr txBox="1"/>
          <p:nvPr/>
        </p:nvSpPr>
        <p:spPr>
          <a:xfrm>
            <a:off x="8147275" y="4568883"/>
            <a:ext cx="6732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r>
              <a:rPr lang="ru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/12</a:t>
            </a:r>
            <a:endParaRPr>
              <a:solidFill>
                <a:srgbClr val="1F497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0" name="Google Shape;13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9455" y="1381075"/>
            <a:ext cx="4422846" cy="2646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1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Оркестрирование компонентов портала</a:t>
            </a:r>
            <a:endParaRPr/>
          </a:p>
        </p:txBody>
      </p:sp>
      <p:sp>
        <p:nvSpPr>
          <p:cNvPr id="136" name="Google Shape;136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Независимость модулей системы.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Обмен сообщениями через исполняемый процесс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Последовательное исполнение</a:t>
            </a:r>
            <a:endParaRPr/>
          </a:p>
        </p:txBody>
      </p:sp>
      <p:sp>
        <p:nvSpPr>
          <p:cNvPr id="138" name="Google Shape;138;p21"/>
          <p:cNvSpPr txBox="1"/>
          <p:nvPr/>
        </p:nvSpPr>
        <p:spPr>
          <a:xfrm>
            <a:off x="8147275" y="4568883"/>
            <a:ext cx="6732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r>
              <a:rPr lang="ru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/12</a:t>
            </a:r>
            <a:endParaRPr>
              <a:solidFill>
                <a:srgbClr val="1F497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9" name="Google Shape;13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03200" y="1152475"/>
            <a:ext cx="4229100" cy="322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301</Words>
  <Application>Microsoft Office PowerPoint</Application>
  <PresentationFormat>Экран (16:9)</PresentationFormat>
  <Paragraphs>83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Simple Light</vt:lpstr>
      <vt:lpstr>Архитектура исследовательского портала для проведения корпусных исследований</vt:lpstr>
      <vt:lpstr>План доклада</vt:lpstr>
      <vt:lpstr>Корпусная лингвистика</vt:lpstr>
      <vt:lpstr>Интернет-портал для анализа и оценки стиля научных публикаций </vt:lpstr>
      <vt:lpstr>Архитектура портала</vt:lpstr>
      <vt:lpstr>Хранилище данных: WCF-сервис</vt:lpstr>
      <vt:lpstr>Хранилище данных: Индексация на основе естественно-языковой адресации </vt:lpstr>
      <vt:lpstr>Слой представления</vt:lpstr>
      <vt:lpstr>Оркестрирование компонентов портала</vt:lpstr>
      <vt:lpstr>Процессно-ориентированный подход к взаимодействию</vt:lpstr>
      <vt:lpstr>Заключение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ИССЛЕДОВАТЕЛЬСКИЙ ИНТЕРНЕТ-ПОРТАЛ ДЛЯ АНАЛИЗА И ОЦЕНКИ СТИЛЯ НАУЧНЫХ ПУБЛИКАЦИЙ</dc:title>
  <dc:creator>LocalUser</dc:creator>
  <cp:lastModifiedBy>LocalUser.511.21</cp:lastModifiedBy>
  <cp:revision>3</cp:revision>
  <dcterms:modified xsi:type="dcterms:W3CDTF">2018-12-14T05:33:11Z</dcterms:modified>
</cp:coreProperties>
</file>