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63" r:id="rId5"/>
    <p:sldId id="256"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1F6DD5E-2601-42FA-A97D-C50CE91C7AE2}" type="datetimeFigureOut">
              <a:rPr lang="ru-RU" smtClean="0"/>
              <a:t>13.12.2018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0F7290-A3B8-441E-B49D-A567FD99091B}" type="slidenum">
              <a:rPr lang="ru-RU" smtClean="0"/>
              <a:t>‹#›</a:t>
            </a:fld>
            <a:endParaRPr lang="ru-RU"/>
          </a:p>
        </p:txBody>
      </p:sp>
    </p:spTree>
    <p:extLst>
      <p:ext uri="{BB962C8B-B14F-4D97-AF65-F5344CB8AC3E}">
        <p14:creationId xmlns:p14="http://schemas.microsoft.com/office/powerpoint/2010/main" val="133550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1F6DD5E-2601-42FA-A97D-C50CE91C7AE2}" type="datetimeFigureOut">
              <a:rPr lang="ru-RU" smtClean="0"/>
              <a:t>13.12.2018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0F7290-A3B8-441E-B49D-A567FD99091B}" type="slidenum">
              <a:rPr lang="ru-RU" smtClean="0"/>
              <a:t>‹#›</a:t>
            </a:fld>
            <a:endParaRPr lang="ru-RU"/>
          </a:p>
        </p:txBody>
      </p:sp>
    </p:spTree>
    <p:extLst>
      <p:ext uri="{BB962C8B-B14F-4D97-AF65-F5344CB8AC3E}">
        <p14:creationId xmlns:p14="http://schemas.microsoft.com/office/powerpoint/2010/main" val="3271762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1F6DD5E-2601-42FA-A97D-C50CE91C7AE2}" type="datetimeFigureOut">
              <a:rPr lang="ru-RU" smtClean="0"/>
              <a:t>13.12.2018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0F7290-A3B8-441E-B49D-A567FD99091B}" type="slidenum">
              <a:rPr lang="ru-RU" smtClean="0"/>
              <a:t>‹#›</a:t>
            </a:fld>
            <a:endParaRPr lang="ru-RU"/>
          </a:p>
        </p:txBody>
      </p:sp>
    </p:spTree>
    <p:extLst>
      <p:ext uri="{BB962C8B-B14F-4D97-AF65-F5344CB8AC3E}">
        <p14:creationId xmlns:p14="http://schemas.microsoft.com/office/powerpoint/2010/main" val="2789038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1F6DD5E-2601-42FA-A97D-C50CE91C7AE2}" type="datetimeFigureOut">
              <a:rPr lang="ru-RU" smtClean="0"/>
              <a:t>13.12.2018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0F7290-A3B8-441E-B49D-A567FD99091B}" type="slidenum">
              <a:rPr lang="ru-RU" smtClean="0"/>
              <a:t>‹#›</a:t>
            </a:fld>
            <a:endParaRPr lang="ru-RU"/>
          </a:p>
        </p:txBody>
      </p:sp>
    </p:spTree>
    <p:extLst>
      <p:ext uri="{BB962C8B-B14F-4D97-AF65-F5344CB8AC3E}">
        <p14:creationId xmlns:p14="http://schemas.microsoft.com/office/powerpoint/2010/main" val="2498248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1F6DD5E-2601-42FA-A97D-C50CE91C7AE2}" type="datetimeFigureOut">
              <a:rPr lang="ru-RU" smtClean="0"/>
              <a:t>13.12.2018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0F7290-A3B8-441E-B49D-A567FD99091B}" type="slidenum">
              <a:rPr lang="ru-RU" smtClean="0"/>
              <a:t>‹#›</a:t>
            </a:fld>
            <a:endParaRPr lang="ru-RU"/>
          </a:p>
        </p:txBody>
      </p:sp>
    </p:spTree>
    <p:extLst>
      <p:ext uri="{BB962C8B-B14F-4D97-AF65-F5344CB8AC3E}">
        <p14:creationId xmlns:p14="http://schemas.microsoft.com/office/powerpoint/2010/main" val="3773432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1F6DD5E-2601-42FA-A97D-C50CE91C7AE2}" type="datetimeFigureOut">
              <a:rPr lang="ru-RU" smtClean="0"/>
              <a:t>13.12.2018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0F7290-A3B8-441E-B49D-A567FD99091B}" type="slidenum">
              <a:rPr lang="ru-RU" smtClean="0"/>
              <a:t>‹#›</a:t>
            </a:fld>
            <a:endParaRPr lang="ru-RU"/>
          </a:p>
        </p:txBody>
      </p:sp>
    </p:spTree>
    <p:extLst>
      <p:ext uri="{BB962C8B-B14F-4D97-AF65-F5344CB8AC3E}">
        <p14:creationId xmlns:p14="http://schemas.microsoft.com/office/powerpoint/2010/main" val="546952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1F6DD5E-2601-42FA-A97D-C50CE91C7AE2}" type="datetimeFigureOut">
              <a:rPr lang="ru-RU" smtClean="0"/>
              <a:t>13.12.2018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40F7290-A3B8-441E-B49D-A567FD99091B}" type="slidenum">
              <a:rPr lang="ru-RU" smtClean="0"/>
              <a:t>‹#›</a:t>
            </a:fld>
            <a:endParaRPr lang="ru-RU"/>
          </a:p>
        </p:txBody>
      </p:sp>
    </p:spTree>
    <p:extLst>
      <p:ext uri="{BB962C8B-B14F-4D97-AF65-F5344CB8AC3E}">
        <p14:creationId xmlns:p14="http://schemas.microsoft.com/office/powerpoint/2010/main" val="2009624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1F6DD5E-2601-42FA-A97D-C50CE91C7AE2}" type="datetimeFigureOut">
              <a:rPr lang="ru-RU" smtClean="0"/>
              <a:t>13.12.2018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40F7290-A3B8-441E-B49D-A567FD99091B}" type="slidenum">
              <a:rPr lang="ru-RU" smtClean="0"/>
              <a:t>‹#›</a:t>
            </a:fld>
            <a:endParaRPr lang="ru-RU"/>
          </a:p>
        </p:txBody>
      </p:sp>
    </p:spTree>
    <p:extLst>
      <p:ext uri="{BB962C8B-B14F-4D97-AF65-F5344CB8AC3E}">
        <p14:creationId xmlns:p14="http://schemas.microsoft.com/office/powerpoint/2010/main" val="3137015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1F6DD5E-2601-42FA-A97D-C50CE91C7AE2}" type="datetimeFigureOut">
              <a:rPr lang="ru-RU" smtClean="0"/>
              <a:t>13.12.2018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40F7290-A3B8-441E-B49D-A567FD99091B}" type="slidenum">
              <a:rPr lang="ru-RU" smtClean="0"/>
              <a:t>‹#›</a:t>
            </a:fld>
            <a:endParaRPr lang="ru-RU"/>
          </a:p>
        </p:txBody>
      </p:sp>
    </p:spTree>
    <p:extLst>
      <p:ext uri="{BB962C8B-B14F-4D97-AF65-F5344CB8AC3E}">
        <p14:creationId xmlns:p14="http://schemas.microsoft.com/office/powerpoint/2010/main" val="1955979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1F6DD5E-2601-42FA-A97D-C50CE91C7AE2}" type="datetimeFigureOut">
              <a:rPr lang="ru-RU" smtClean="0"/>
              <a:t>13.12.2018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0F7290-A3B8-441E-B49D-A567FD99091B}" type="slidenum">
              <a:rPr lang="ru-RU" smtClean="0"/>
              <a:t>‹#›</a:t>
            </a:fld>
            <a:endParaRPr lang="ru-RU"/>
          </a:p>
        </p:txBody>
      </p:sp>
    </p:spTree>
    <p:extLst>
      <p:ext uri="{BB962C8B-B14F-4D97-AF65-F5344CB8AC3E}">
        <p14:creationId xmlns:p14="http://schemas.microsoft.com/office/powerpoint/2010/main" val="90708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1F6DD5E-2601-42FA-A97D-C50CE91C7AE2}" type="datetimeFigureOut">
              <a:rPr lang="ru-RU" smtClean="0"/>
              <a:t>13.12.2018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0F7290-A3B8-441E-B49D-A567FD99091B}" type="slidenum">
              <a:rPr lang="ru-RU" smtClean="0"/>
              <a:t>‹#›</a:t>
            </a:fld>
            <a:endParaRPr lang="ru-RU"/>
          </a:p>
        </p:txBody>
      </p:sp>
    </p:spTree>
    <p:extLst>
      <p:ext uri="{BB962C8B-B14F-4D97-AF65-F5344CB8AC3E}">
        <p14:creationId xmlns:p14="http://schemas.microsoft.com/office/powerpoint/2010/main" val="1144960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F6DD5E-2601-42FA-A97D-C50CE91C7AE2}" type="datetimeFigureOut">
              <a:rPr lang="ru-RU" smtClean="0"/>
              <a:t>13.12.2018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F7290-A3B8-441E-B49D-A567FD99091B}" type="slidenum">
              <a:rPr lang="ru-RU" smtClean="0"/>
              <a:t>‹#›</a:t>
            </a:fld>
            <a:endParaRPr lang="ru-RU"/>
          </a:p>
        </p:txBody>
      </p:sp>
    </p:spTree>
    <p:extLst>
      <p:ext uri="{BB962C8B-B14F-4D97-AF65-F5344CB8AC3E}">
        <p14:creationId xmlns:p14="http://schemas.microsoft.com/office/powerpoint/2010/main" val="2330406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a:solidFill>
                  <a:srgbClr val="C00000"/>
                </a:solidFill>
              </a:rPr>
              <a:t>Statistics &amp; data </a:t>
            </a:r>
            <a:r>
              <a:rPr lang="en-US" dirty="0" err="1">
                <a:solidFill>
                  <a:srgbClr val="C00000"/>
                </a:solidFill>
              </a:rPr>
              <a:t>visualisation</a:t>
            </a:r>
            <a:r>
              <a:rPr lang="en-US" dirty="0"/>
              <a:t/>
            </a:r>
            <a:br>
              <a:rPr lang="en-US" dirty="0"/>
            </a:br>
            <a:endParaRPr lang="ru-RU" dirty="0">
              <a:solidFill>
                <a:srgbClr val="C00000"/>
              </a:solidFill>
            </a:endParaRPr>
          </a:p>
        </p:txBody>
      </p:sp>
      <p:sp>
        <p:nvSpPr>
          <p:cNvPr id="4" name="Текст 3"/>
          <p:cNvSpPr>
            <a:spLocks noGrp="1"/>
          </p:cNvSpPr>
          <p:nvPr>
            <p:ph type="body" idx="1"/>
          </p:nvPr>
        </p:nvSpPr>
        <p:spPr/>
        <p:txBody>
          <a:bodyPr/>
          <a:lstStyle/>
          <a:p>
            <a:r>
              <a:rPr lang="en-US" b="1" dirty="0" smtClean="0">
                <a:solidFill>
                  <a:srgbClr val="C00000"/>
                </a:solidFill>
              </a:rPr>
              <a:t>Lancaster Summer Schools </a:t>
            </a:r>
            <a:br>
              <a:rPr lang="en-US" b="1" dirty="0" smtClean="0">
                <a:solidFill>
                  <a:srgbClr val="C00000"/>
                </a:solidFill>
              </a:rPr>
            </a:br>
            <a:r>
              <a:rPr lang="en-US" b="1" dirty="0" smtClean="0">
                <a:solidFill>
                  <a:srgbClr val="C00000"/>
                </a:solidFill>
              </a:rPr>
              <a:t>Lancaster University, UK – 2</a:t>
            </a:r>
            <a:r>
              <a:rPr lang="ru-RU" b="1" dirty="0" smtClean="0">
                <a:solidFill>
                  <a:srgbClr val="C00000"/>
                </a:solidFill>
              </a:rPr>
              <a:t>5</a:t>
            </a:r>
            <a:r>
              <a:rPr lang="en-US" b="1" dirty="0" err="1" smtClean="0">
                <a:solidFill>
                  <a:srgbClr val="C00000"/>
                </a:solidFill>
              </a:rPr>
              <a:t>nd</a:t>
            </a:r>
            <a:r>
              <a:rPr lang="en-US" b="1" dirty="0" smtClean="0">
                <a:solidFill>
                  <a:srgbClr val="C00000"/>
                </a:solidFill>
              </a:rPr>
              <a:t> to </a:t>
            </a:r>
            <a:r>
              <a:rPr lang="ru-RU" b="1" dirty="0" smtClean="0">
                <a:solidFill>
                  <a:srgbClr val="C00000"/>
                </a:solidFill>
              </a:rPr>
              <a:t>28</a:t>
            </a:r>
            <a:r>
              <a:rPr lang="en-US" b="1" dirty="0" err="1" smtClean="0">
                <a:solidFill>
                  <a:srgbClr val="C00000"/>
                </a:solidFill>
              </a:rPr>
              <a:t>th</a:t>
            </a:r>
            <a:r>
              <a:rPr lang="en-US" b="1" dirty="0" smtClean="0">
                <a:solidFill>
                  <a:srgbClr val="C00000"/>
                </a:solidFill>
              </a:rPr>
              <a:t> </a:t>
            </a:r>
            <a:r>
              <a:rPr lang="en-US" b="1" dirty="0" smtClean="0">
                <a:solidFill>
                  <a:srgbClr val="C00000"/>
                </a:solidFill>
              </a:rPr>
              <a:t>June</a:t>
            </a:r>
            <a:r>
              <a:rPr lang="en-US" b="1" dirty="0" smtClean="0">
                <a:solidFill>
                  <a:srgbClr val="C00000"/>
                </a:solidFill>
              </a:rPr>
              <a:t> 2018</a:t>
            </a:r>
            <a:endParaRPr lang="ru-RU" dirty="0" smtClean="0">
              <a:solidFill>
                <a:srgbClr val="C00000"/>
              </a:solidFill>
            </a:endParaRPr>
          </a:p>
          <a:p>
            <a:endParaRPr lang="ru-RU" dirty="0"/>
          </a:p>
        </p:txBody>
      </p:sp>
      <p:pic>
        <p:nvPicPr>
          <p:cNvPr id="1026"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251520" y="332656"/>
            <a:ext cx="3771900" cy="1209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3025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en-US" b="1" dirty="0" smtClean="0">
                <a:solidFill>
                  <a:srgbClr val="C00000"/>
                </a:solidFill>
              </a:rPr>
              <a:t>Lancaster Summer Schools </a:t>
            </a:r>
            <a:endParaRPr lang="ru-RU" dirty="0"/>
          </a:p>
        </p:txBody>
      </p:sp>
      <p:sp>
        <p:nvSpPr>
          <p:cNvPr id="5" name="Объект 4"/>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The schools include both lectures and practical sessions that introduce the latest developments in the field and practical applications of cutting-edge analytical techniques. The summer schools are taught by leading experts in the field from Lancaster University. </a:t>
            </a:r>
            <a:endParaRPr lang="ru-R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summer schools are intended </a:t>
            </a: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postgraduate research </a:t>
            </a:r>
            <a:r>
              <a:rPr lang="en-US" dirty="0" smtClean="0">
                <a:latin typeface="Times New Roman" panose="02020603050405020304" pitchFamily="18" charset="0"/>
                <a:cs typeface="Times New Roman" panose="02020603050405020304" pitchFamily="18" charset="0"/>
              </a:rPr>
              <a:t>students, Masters-level </a:t>
            </a:r>
            <a:r>
              <a:rPr lang="en-US" dirty="0">
                <a:latin typeface="Times New Roman" panose="02020603050405020304" pitchFamily="18" charset="0"/>
                <a:cs typeface="Times New Roman" panose="02020603050405020304" pitchFamily="18" charset="0"/>
              </a:rPr>
              <a:t>students, postdoctoral researchers, senior </a:t>
            </a:r>
            <a:r>
              <a:rPr lang="en-US" dirty="0" smtClean="0">
                <a:latin typeface="Times New Roman" panose="02020603050405020304" pitchFamily="18" charset="0"/>
                <a:cs typeface="Times New Roman" panose="02020603050405020304" pitchFamily="18" charset="0"/>
              </a:rPr>
              <a:t>researchers.</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1124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rgbClr val="C00000"/>
                </a:solidFill>
              </a:rPr>
              <a:t>Statistics &amp; data </a:t>
            </a:r>
            <a:r>
              <a:rPr lang="en-US" dirty="0" err="1" smtClean="0">
                <a:solidFill>
                  <a:srgbClr val="C00000"/>
                </a:solidFill>
              </a:rPr>
              <a:t>visualisation</a:t>
            </a:r>
            <a:endParaRPr lang="ru-RU" dirty="0"/>
          </a:p>
        </p:txBody>
      </p:sp>
      <p:sp>
        <p:nvSpPr>
          <p:cNvPr id="3" name="Объект 2"/>
          <p:cNvSpPr>
            <a:spLocks noGrp="1"/>
          </p:cNvSpPr>
          <p:nvPr>
            <p:ph idx="1"/>
          </p:nvPr>
        </p:nvSpPr>
        <p:spPr/>
        <p:txBody>
          <a:bodyPr>
            <a:normAutofit fontScale="85000" lnSpcReduction="20000"/>
          </a:bodyPr>
          <a:lstStyle/>
          <a:p>
            <a:pPr algn="just"/>
            <a:r>
              <a:rPr lang="en-US" dirty="0" smtClean="0">
                <a:effectLst/>
                <a:latin typeface="Times New Roman" panose="02020603050405020304" pitchFamily="18" charset="0"/>
                <a:cs typeface="Times New Roman" panose="02020603050405020304" pitchFamily="18" charset="0"/>
              </a:rPr>
              <a:t>The summer school in </a:t>
            </a:r>
            <a:r>
              <a:rPr lang="en-US" b="1" dirty="0" smtClean="0">
                <a:effectLst/>
                <a:latin typeface="Times New Roman" panose="02020603050405020304" pitchFamily="18" charset="0"/>
                <a:cs typeface="Times New Roman" panose="02020603050405020304" pitchFamily="18" charset="0"/>
              </a:rPr>
              <a:t>Statistics and Data </a:t>
            </a:r>
            <a:r>
              <a:rPr lang="en-US" b="1" dirty="0" err="1" smtClean="0">
                <a:effectLst/>
                <a:latin typeface="Times New Roman" panose="02020603050405020304" pitchFamily="18" charset="0"/>
                <a:cs typeface="Times New Roman" panose="02020603050405020304" pitchFamily="18" charset="0"/>
              </a:rPr>
              <a:t>Visualisation</a:t>
            </a:r>
            <a:r>
              <a:rPr lang="en-US" b="1" dirty="0" smtClean="0">
                <a:effectLst/>
                <a:latin typeface="Times New Roman" panose="02020603050405020304" pitchFamily="18" charset="0"/>
                <a:cs typeface="Times New Roman" panose="02020603050405020304" pitchFamily="18" charset="0"/>
              </a:rPr>
              <a:t> for Corpus Linguistics</a:t>
            </a:r>
            <a:r>
              <a:rPr lang="en-US" dirty="0" smtClean="0">
                <a:effectLst/>
                <a:latin typeface="Times New Roman" panose="02020603050405020304" pitchFamily="18" charset="0"/>
                <a:cs typeface="Times New Roman" panose="02020603050405020304" pitchFamily="18" charset="0"/>
              </a:rPr>
              <a:t> is aimed at students and researchers with a background in corpus linguistics who wish to learn more about the use of statistics to explore language corpora. No prior knowledge of statistics is required.</a:t>
            </a:r>
          </a:p>
          <a:p>
            <a:pPr algn="just"/>
            <a:r>
              <a:rPr lang="en-US" dirty="0" smtClean="0">
                <a:effectLst/>
                <a:latin typeface="Times New Roman" panose="02020603050405020304" pitchFamily="18" charset="0"/>
                <a:cs typeface="Times New Roman" panose="02020603050405020304" pitchFamily="18" charset="0"/>
              </a:rPr>
              <a:t>The summer school offers a practical introduction to the statistical procedures used for the analysis language corpora. The curriculum provides an overview of the main statistical procedures used in the field of corpus linguistics together with simple examples of application of these methods.</a:t>
            </a:r>
          </a:p>
          <a:p>
            <a:endParaRPr lang="ru-RU" dirty="0"/>
          </a:p>
        </p:txBody>
      </p:sp>
    </p:spTree>
    <p:extLst>
      <p:ext uri="{BB962C8B-B14F-4D97-AF65-F5344CB8AC3E}">
        <p14:creationId xmlns:p14="http://schemas.microsoft.com/office/powerpoint/2010/main" val="3959903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rgbClr val="C00000"/>
                </a:solidFill>
              </a:rPr>
              <a:t>Statistics &amp; data </a:t>
            </a:r>
            <a:r>
              <a:rPr lang="en-US" dirty="0" err="1" smtClean="0">
                <a:solidFill>
                  <a:srgbClr val="C00000"/>
                </a:solidFill>
              </a:rPr>
              <a:t>visualisation</a:t>
            </a:r>
            <a:endParaRPr lang="ru-RU" dirty="0"/>
          </a:p>
        </p:txBody>
      </p:sp>
      <p:sp>
        <p:nvSpPr>
          <p:cNvPr id="3" name="Объект 2"/>
          <p:cNvSpPr>
            <a:spLocks noGrp="1"/>
          </p:cNvSpPr>
          <p:nvPr>
            <p:ph idx="1"/>
          </p:nvPr>
        </p:nvSpPr>
        <p:spPr/>
        <p:txBody>
          <a:bodyPr/>
          <a:lstStyle/>
          <a:p>
            <a:pPr lvl="0" algn="just"/>
            <a:r>
              <a:rPr lang="en-US" sz="2000" dirty="0">
                <a:solidFill>
                  <a:prstClr val="black"/>
                </a:solidFill>
                <a:latin typeface="Times New Roman" panose="02020603050405020304" pitchFamily="18" charset="0"/>
                <a:cs typeface="Times New Roman" panose="02020603050405020304" pitchFamily="18" charset="0"/>
              </a:rPr>
              <a:t>This summer school is </a:t>
            </a:r>
            <a:r>
              <a:rPr lang="en-US" sz="2000" dirty="0" err="1">
                <a:solidFill>
                  <a:prstClr val="black"/>
                </a:solidFill>
                <a:latin typeface="Times New Roman" panose="02020603050405020304" pitchFamily="18" charset="0"/>
                <a:cs typeface="Times New Roman" panose="02020603050405020304" pitchFamily="18" charset="0"/>
              </a:rPr>
              <a:t>organised</a:t>
            </a:r>
            <a:r>
              <a:rPr lang="en-US" sz="2000" dirty="0">
                <a:solidFill>
                  <a:prstClr val="black"/>
                </a:solidFill>
                <a:latin typeface="Times New Roman" panose="02020603050405020304" pitchFamily="18" charset="0"/>
                <a:cs typeface="Times New Roman" panose="02020603050405020304" pitchFamily="18" charset="0"/>
              </a:rPr>
              <a:t> and taught by Vaclav </a:t>
            </a:r>
            <a:r>
              <a:rPr lang="en-US" sz="2000" dirty="0" err="1">
                <a:solidFill>
                  <a:prstClr val="black"/>
                </a:solidFill>
                <a:latin typeface="Times New Roman" panose="02020603050405020304" pitchFamily="18" charset="0"/>
                <a:cs typeface="Times New Roman" panose="02020603050405020304" pitchFamily="18" charset="0"/>
              </a:rPr>
              <a:t>Brezina</a:t>
            </a:r>
            <a:r>
              <a:rPr lang="en-US" sz="2000" dirty="0">
                <a:solidFill>
                  <a:prstClr val="black"/>
                </a:solidFill>
                <a:latin typeface="Times New Roman" panose="02020603050405020304" pitchFamily="18" charset="0"/>
                <a:cs typeface="Times New Roman" panose="02020603050405020304" pitchFamily="18" charset="0"/>
              </a:rPr>
              <a:t> with contributions from other staff from Lancaster University. Vaclav </a:t>
            </a:r>
            <a:r>
              <a:rPr lang="en-US" sz="2000" dirty="0" err="1">
                <a:solidFill>
                  <a:prstClr val="black"/>
                </a:solidFill>
                <a:latin typeface="Times New Roman" panose="02020603050405020304" pitchFamily="18" charset="0"/>
                <a:cs typeface="Times New Roman" panose="02020603050405020304" pitchFamily="18" charset="0"/>
              </a:rPr>
              <a:t>Brezina</a:t>
            </a:r>
            <a:r>
              <a:rPr lang="en-US" sz="2000" dirty="0">
                <a:solidFill>
                  <a:prstClr val="black"/>
                </a:solidFill>
                <a:latin typeface="Times New Roman" panose="02020603050405020304" pitchFamily="18" charset="0"/>
                <a:cs typeface="Times New Roman" panose="02020603050405020304" pitchFamily="18" charset="0"/>
              </a:rPr>
              <a:t> is a Research Fellow in the Centre for Corpus Approaches to Social Science and the author of upcoming volume ‘Statistics for Corpus Linguistics: A Practical Guide’ to be published by the Cambridge University Press in July </a:t>
            </a:r>
            <a:r>
              <a:rPr lang="en-US" sz="2000">
                <a:solidFill>
                  <a:prstClr val="black"/>
                </a:solidFill>
                <a:latin typeface="Times New Roman" panose="02020603050405020304" pitchFamily="18" charset="0"/>
                <a:cs typeface="Times New Roman" panose="02020603050405020304" pitchFamily="18" charset="0"/>
              </a:rPr>
              <a:t>2018</a:t>
            </a:r>
            <a:r>
              <a:rPr lang="en-US" sz="2000" smtClean="0">
                <a:solidFill>
                  <a:prstClr val="black"/>
                </a:solidFill>
                <a:latin typeface="Times New Roman" panose="02020603050405020304" pitchFamily="18" charset="0"/>
                <a:cs typeface="Times New Roman" panose="02020603050405020304" pitchFamily="18" charset="0"/>
              </a:rPr>
              <a:t>.</a:t>
            </a:r>
          </a:p>
          <a:p>
            <a:pPr lvl="0" algn="just"/>
            <a:endParaRPr lang="en-US" sz="2000" dirty="0">
              <a:solidFill>
                <a:prstClr val="black"/>
              </a:solidFill>
              <a:latin typeface="Times New Roman" panose="02020603050405020304" pitchFamily="18" charset="0"/>
              <a:cs typeface="Times New Roman" panose="02020603050405020304" pitchFamily="18" charset="0"/>
            </a:endParaRPr>
          </a:p>
          <a:p>
            <a:pPr lvl="0" algn="just"/>
            <a:r>
              <a:rPr lang="en-US" sz="2000" dirty="0">
                <a:solidFill>
                  <a:prstClr val="black"/>
                </a:solidFill>
                <a:latin typeface="Times New Roman" panose="02020603050405020304" pitchFamily="18" charset="0"/>
                <a:cs typeface="Times New Roman" panose="02020603050405020304" pitchFamily="18" charset="0"/>
              </a:rPr>
              <a:t>The topics include, for example:</a:t>
            </a:r>
          </a:p>
          <a:p>
            <a:pPr lvl="0" algn="just"/>
            <a:r>
              <a:rPr lang="en-US" sz="2000" dirty="0">
                <a:solidFill>
                  <a:prstClr val="black"/>
                </a:solidFill>
                <a:latin typeface="Times New Roman" panose="02020603050405020304" pitchFamily="18" charset="0"/>
                <a:cs typeface="Times New Roman" panose="02020603050405020304" pitchFamily="18" charset="0"/>
              </a:rPr>
              <a:t>Null hypothesis significance testing and effect sizes</a:t>
            </a:r>
          </a:p>
          <a:p>
            <a:pPr lvl="0" algn="just"/>
            <a:r>
              <a:rPr lang="en-US" sz="2000" dirty="0">
                <a:solidFill>
                  <a:prstClr val="black"/>
                </a:solidFill>
                <a:latin typeface="Times New Roman" panose="02020603050405020304" pitchFamily="18" charset="0"/>
                <a:cs typeface="Times New Roman" panose="02020603050405020304" pitchFamily="18" charset="0"/>
              </a:rPr>
              <a:t>Sampling methods and representativeness</a:t>
            </a:r>
          </a:p>
          <a:p>
            <a:pPr lvl="0" algn="just"/>
            <a:r>
              <a:rPr lang="en-US" sz="2000" dirty="0">
                <a:solidFill>
                  <a:prstClr val="black"/>
                </a:solidFill>
                <a:latin typeface="Times New Roman" panose="02020603050405020304" pitchFamily="18" charset="0"/>
                <a:cs typeface="Times New Roman" panose="02020603050405020304" pitchFamily="18" charset="0"/>
              </a:rPr>
              <a:t>Frequency and dispersion; descriptive and inferential statistics</a:t>
            </a:r>
          </a:p>
          <a:p>
            <a:pPr lvl="0" algn="just"/>
            <a:r>
              <a:rPr lang="en-US" sz="2000" dirty="0">
                <a:solidFill>
                  <a:prstClr val="black"/>
                </a:solidFill>
                <a:latin typeface="Times New Roman" panose="02020603050405020304" pitchFamily="18" charset="0"/>
                <a:cs typeface="Times New Roman" panose="02020603050405020304" pitchFamily="18" charset="0"/>
              </a:rPr>
              <a:t>Register variation and multi-dimensional analysis</a:t>
            </a:r>
          </a:p>
          <a:p>
            <a:endParaRPr lang="ru-RU" dirty="0"/>
          </a:p>
        </p:txBody>
      </p:sp>
    </p:spTree>
    <p:extLst>
      <p:ext uri="{BB962C8B-B14F-4D97-AF65-F5344CB8AC3E}">
        <p14:creationId xmlns:p14="http://schemas.microsoft.com/office/powerpoint/2010/main" val="104216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en-US" dirty="0" smtClean="0">
                <a:solidFill>
                  <a:srgbClr val="C00000"/>
                </a:solidFill>
                <a:latin typeface="Times New Roman" panose="02020603050405020304" pitchFamily="18" charset="0"/>
                <a:cs typeface="Times New Roman" panose="02020603050405020304" pitchFamily="18" charset="0"/>
              </a:rPr>
              <a:t>Introduction to corpus statistics</a:t>
            </a:r>
            <a:r>
              <a:rPr lang="ru-RU" dirty="0" smtClean="0">
                <a:solidFill>
                  <a:srgbClr val="C00000"/>
                </a:solidFill>
                <a:latin typeface="Times New Roman" panose="02020603050405020304" pitchFamily="18" charset="0"/>
                <a:cs typeface="Times New Roman" panose="02020603050405020304" pitchFamily="18" charset="0"/>
              </a:rPr>
              <a:t> -</a:t>
            </a:r>
            <a:r>
              <a:rPr lang="ru-RU" sz="2800" dirty="0" smtClean="0">
                <a:solidFill>
                  <a:srgbClr val="C00000"/>
                </a:solidFill>
                <a:latin typeface="Times New Roman" panose="02020603050405020304" pitchFamily="18" charset="0"/>
                <a:cs typeface="Times New Roman" panose="02020603050405020304" pitchFamily="18" charset="0"/>
              </a:rPr>
              <a:t> содержание курса</a:t>
            </a:r>
            <a:endParaRPr lang="ru-RU" dirty="0">
              <a:solidFill>
                <a:srgbClr val="C00000"/>
              </a:solidFill>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p:txBody>
          <a:bodyPr>
            <a:normAutofit/>
          </a:bodyPr>
          <a:lstStyle/>
          <a:p>
            <a:pPr marL="0" indent="0">
              <a:buNone/>
            </a:pPr>
            <a:r>
              <a:rPr lang="ru-RU" sz="2400" dirty="0" err="1" smtClean="0">
                <a:latin typeface="Times New Roman" panose="02020603050405020304" pitchFamily="18" charset="0"/>
                <a:cs typeface="Times New Roman" panose="02020603050405020304" pitchFamily="18" charset="0"/>
              </a:rPr>
              <a:t>Вокабуляр</a:t>
            </a:r>
            <a:r>
              <a:rPr lang="ru-RU" sz="2400" dirty="0" smtClean="0">
                <a:latin typeface="Times New Roman" panose="02020603050405020304" pitchFamily="18" charset="0"/>
                <a:cs typeface="Times New Roman" panose="02020603050405020304" pitchFamily="18" charset="0"/>
              </a:rPr>
              <a:t>: частотность и распределение</a:t>
            </a:r>
          </a:p>
          <a:p>
            <a:pPr marL="0" indent="0">
              <a:buNone/>
            </a:pPr>
            <a:r>
              <a:rPr lang="ru-RU" sz="2400" dirty="0" smtClean="0">
                <a:latin typeface="Times New Roman" panose="02020603050405020304" pitchFamily="18" charset="0"/>
                <a:cs typeface="Times New Roman" panose="02020603050405020304" pitchFamily="18" charset="0"/>
              </a:rPr>
              <a:t>Семантика и дискурс: сочетаемость, ключевые слова, блокирующие слова</a:t>
            </a:r>
          </a:p>
          <a:p>
            <a:pPr marL="0" indent="0">
              <a:buNone/>
            </a:pPr>
            <a:r>
              <a:rPr lang="ru-RU" sz="2400" dirty="0" smtClean="0">
                <a:latin typeface="Times New Roman" panose="02020603050405020304" pitchFamily="18" charset="0"/>
                <a:cs typeface="Times New Roman" panose="02020603050405020304" pitchFamily="18" charset="0"/>
              </a:rPr>
              <a:t>Лексико-грамматические категории: от простого подсчета к сложным моделям</a:t>
            </a:r>
          </a:p>
          <a:p>
            <a:pPr marL="0" indent="0">
              <a:buNone/>
            </a:pPr>
            <a:r>
              <a:rPr lang="ru-RU" sz="2400" dirty="0" smtClean="0">
                <a:latin typeface="Times New Roman" panose="02020603050405020304" pitchFamily="18" charset="0"/>
                <a:cs typeface="Times New Roman" panose="02020603050405020304" pitchFamily="18" charset="0"/>
              </a:rPr>
              <a:t>Вариации регистра: корреляция, кластеры и факторы</a:t>
            </a:r>
          </a:p>
          <a:p>
            <a:pPr marL="0" indent="0">
              <a:buNone/>
            </a:pPr>
            <a:r>
              <a:rPr lang="ru-RU" sz="2400" dirty="0" smtClean="0">
                <a:latin typeface="Times New Roman" panose="02020603050405020304" pitchFamily="18" charset="0"/>
                <a:cs typeface="Times New Roman" panose="02020603050405020304" pitchFamily="18" charset="0"/>
              </a:rPr>
              <a:t>Социолингвистика: социальные и индивидуальные вариации</a:t>
            </a:r>
          </a:p>
          <a:p>
            <a:pPr marL="0" indent="0">
              <a:buNone/>
            </a:pPr>
            <a:r>
              <a:rPr lang="ru-RU" sz="2400" dirty="0" smtClean="0">
                <a:latin typeface="Times New Roman" panose="02020603050405020304" pitchFamily="18" charset="0"/>
                <a:cs typeface="Times New Roman" panose="02020603050405020304" pitchFamily="18" charset="0"/>
              </a:rPr>
              <a:t>Изменение во времени: работа с диахроническими корпусами</a:t>
            </a:r>
          </a:p>
          <a:p>
            <a:pPr marL="0" indent="0">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119606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314</Words>
  <Application>Microsoft Office PowerPoint</Application>
  <PresentationFormat>Экран (4:3)</PresentationFormat>
  <Paragraphs>23</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Statistics &amp; data visualisation </vt:lpstr>
      <vt:lpstr>Lancaster Summer Schools </vt:lpstr>
      <vt:lpstr>Statistics &amp; data visualisation</vt:lpstr>
      <vt:lpstr>Statistics &amp; data visualisation</vt:lpstr>
      <vt:lpstr>Introduction to corpus statistics - содержание курса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Стринюк Светлана Александровна</dc:creator>
  <cp:lastModifiedBy>Стринюк Светлана Александровна</cp:lastModifiedBy>
  <cp:revision>4</cp:revision>
  <dcterms:created xsi:type="dcterms:W3CDTF">2018-12-13T08:54:07Z</dcterms:created>
  <dcterms:modified xsi:type="dcterms:W3CDTF">2018-12-13T09:11:38Z</dcterms:modified>
</cp:coreProperties>
</file>