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4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66" r:id="rId10"/>
    <p:sldId id="267" r:id="rId11"/>
    <p:sldId id="258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B5176-3159-475D-98E4-864DB97E9906}" type="datetimeFigureOut">
              <a:rPr lang="ru-RU" smtClean="0"/>
              <a:t>09.12.2018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972D6-E047-4AD4-80CC-760AA485E9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624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2BE4762-F3F3-4A35-8154-7DB7636D4441}" type="datetimeFigureOut">
              <a:rPr lang="ru-RU" smtClean="0"/>
              <a:t>09.12.2018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6AE45F4-BBE6-4271-AEEE-A0B54A56FB79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4762-F3F3-4A35-8154-7DB7636D4441}" type="datetimeFigureOut">
              <a:rPr lang="ru-RU" smtClean="0"/>
              <a:t>09.12.2018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45F4-BBE6-4271-AEEE-A0B54A56FB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4762-F3F3-4A35-8154-7DB7636D4441}" type="datetimeFigureOut">
              <a:rPr lang="ru-RU" smtClean="0"/>
              <a:t>09.12.2018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45F4-BBE6-4271-AEEE-A0B54A56FB7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4762-F3F3-4A35-8154-7DB7636D4441}" type="datetimeFigureOut">
              <a:rPr lang="ru-RU" smtClean="0"/>
              <a:t>09.12.2018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45F4-BBE6-4271-AEEE-A0B54A56FB7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2BE4762-F3F3-4A35-8154-7DB7636D4441}" type="datetimeFigureOut">
              <a:rPr lang="ru-RU" smtClean="0"/>
              <a:t>09.12.2018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6AE45F4-BBE6-4271-AEEE-A0B54A56FB7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4762-F3F3-4A35-8154-7DB7636D4441}" type="datetimeFigureOut">
              <a:rPr lang="ru-RU" smtClean="0"/>
              <a:t>09.12.2018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45F4-BBE6-4271-AEEE-A0B54A56FB7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4762-F3F3-4A35-8154-7DB7636D4441}" type="datetimeFigureOut">
              <a:rPr lang="ru-RU" smtClean="0"/>
              <a:t>09.12.2018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45F4-BBE6-4271-AEEE-A0B54A56FB7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4762-F3F3-4A35-8154-7DB7636D4441}" type="datetimeFigureOut">
              <a:rPr lang="ru-RU" smtClean="0"/>
              <a:t>09.12.2018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45F4-BBE6-4271-AEEE-A0B54A56FB7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4762-F3F3-4A35-8154-7DB7636D4441}" type="datetimeFigureOut">
              <a:rPr lang="ru-RU" smtClean="0"/>
              <a:t>09.12.2018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45F4-BBE6-4271-AEEE-A0B54A56FB7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4762-F3F3-4A35-8154-7DB7636D4441}" type="datetimeFigureOut">
              <a:rPr lang="ru-RU" smtClean="0"/>
              <a:t>09.12.2018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45F4-BBE6-4271-AEEE-A0B54A56FB7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4762-F3F3-4A35-8154-7DB7636D4441}" type="datetimeFigureOut">
              <a:rPr lang="ru-RU" smtClean="0"/>
              <a:t>09.12.2018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45F4-BBE6-4271-AEEE-A0B54A56FB7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2BE4762-F3F3-4A35-8154-7DB7636D4441}" type="datetimeFigureOut">
              <a:rPr lang="ru-RU" smtClean="0"/>
              <a:t>09.12.2018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6AE45F4-BBE6-4271-AEEE-A0B54A56FB79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Georgia" panose="02040502050405020303" pitchFamily="18" charset="0"/>
              </a:rPr>
              <a:t>Оценка устной научно-учебной речи студентов: перспективы</a:t>
            </a:r>
            <a:br>
              <a:rPr lang="ru-RU" b="1" dirty="0" smtClean="0">
                <a:latin typeface="Georgia" panose="02040502050405020303" pitchFamily="18" charset="0"/>
              </a:rPr>
            </a:br>
            <a:r>
              <a:rPr lang="ru-RU" b="1" dirty="0">
                <a:latin typeface="Georgia" panose="02040502050405020303" pitchFamily="18" charset="0"/>
              </a:rPr>
              <a:t/>
            </a:r>
            <a:br>
              <a:rPr lang="ru-RU" b="1" dirty="0">
                <a:latin typeface="Georgia" panose="02040502050405020303" pitchFamily="18" charset="0"/>
              </a:rPr>
            </a:br>
            <a:r>
              <a:rPr lang="ru-RU" b="1" dirty="0" smtClean="0">
                <a:latin typeface="Georgia" panose="02040502050405020303" pitchFamily="18" charset="0"/>
              </a:rPr>
              <a:t/>
            </a:r>
            <a:br>
              <a:rPr lang="ru-RU" b="1" dirty="0" smtClean="0">
                <a:latin typeface="Georgia" panose="02040502050405020303" pitchFamily="18" charset="0"/>
              </a:rPr>
            </a:br>
            <a:r>
              <a:rPr lang="ru-RU" sz="1800" b="1" dirty="0" err="1" smtClean="0">
                <a:latin typeface="Georgia" panose="02040502050405020303" pitchFamily="18" charset="0"/>
              </a:rPr>
              <a:t>С.А.Стринюк</a:t>
            </a:r>
            <a:r>
              <a:rPr lang="ru-RU" sz="1800" b="1" dirty="0" smtClean="0">
                <a:latin typeface="Georgia" panose="02040502050405020303" pitchFamily="18" charset="0"/>
              </a:rPr>
              <a:t> , к.ф.н., доцент департамента </a:t>
            </a:r>
            <a:br>
              <a:rPr lang="ru-RU" sz="1800" b="1" dirty="0" smtClean="0">
                <a:latin typeface="Georgia" panose="02040502050405020303" pitchFamily="18" charset="0"/>
              </a:rPr>
            </a:br>
            <a:r>
              <a:rPr lang="ru-RU" sz="1800" b="1" dirty="0" smtClean="0">
                <a:latin typeface="Georgia" panose="02040502050405020303" pitchFamily="18" charset="0"/>
              </a:rPr>
              <a:t>иностранных языков НИУ ВШЭ (Пермь) </a:t>
            </a:r>
            <a:endParaRPr lang="ru-RU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34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dirty="0"/>
              <a:t> </a:t>
            </a:r>
            <a:r>
              <a:rPr lang="en-US" b="1" dirty="0">
                <a:latin typeface="Georgia" panose="02040502050405020303" pitchFamily="18" charset="0"/>
              </a:rPr>
              <a:t>Su-</a:t>
            </a:r>
            <a:r>
              <a:rPr lang="en-US" b="1" dirty="0" err="1">
                <a:latin typeface="Georgia" panose="02040502050405020303" pitchFamily="18" charset="0"/>
              </a:rPr>
              <a:t>Youn</a:t>
            </a:r>
            <a:r>
              <a:rPr lang="en-US" b="1" dirty="0">
                <a:latin typeface="Georgia" panose="02040502050405020303" pitchFamily="18" charset="0"/>
              </a:rPr>
              <a:t> Yoon ∗, Klaus </a:t>
            </a:r>
            <a:r>
              <a:rPr lang="en-US" b="1" dirty="0" err="1">
                <a:latin typeface="Georgia" panose="02040502050405020303" pitchFamily="18" charset="0"/>
              </a:rPr>
              <a:t>Zechner</a:t>
            </a:r>
            <a:r>
              <a:rPr lang="en-US" b="1" dirty="0">
                <a:latin typeface="Georgia" panose="02040502050405020303" pitchFamily="18" charset="0"/>
              </a:rPr>
              <a:t> </a:t>
            </a:r>
            <a:endParaRPr lang="ru-RU" b="1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Georgia" panose="02040502050405020303" pitchFamily="18" charset="0"/>
              </a:rPr>
              <a:t>Идентифицировали </a:t>
            </a:r>
            <a:r>
              <a:rPr lang="ru-RU" dirty="0" smtClean="0">
                <a:latin typeface="Georgia" panose="02040502050405020303" pitchFamily="18" charset="0"/>
              </a:rPr>
              <a:t>неудовлетворительные ответы с точностью до </a:t>
            </a:r>
            <a:r>
              <a:rPr lang="ru-RU" smtClean="0">
                <a:latin typeface="Georgia" panose="02040502050405020303" pitchFamily="18" charset="0"/>
              </a:rPr>
              <a:t>82 %.</a:t>
            </a:r>
            <a:endParaRPr lang="ru-RU" dirty="0">
              <a:latin typeface="Georgia" panose="02040502050405020303" pitchFamily="18" charset="0"/>
            </a:endParaRPr>
          </a:p>
          <a:p>
            <a:endParaRPr lang="en-US" dirty="0" smtClean="0">
              <a:latin typeface="Georgia" panose="02040502050405020303" pitchFamily="18" charset="0"/>
            </a:endParaRPr>
          </a:p>
          <a:p>
            <a:r>
              <a:rPr lang="en-US" dirty="0" err="1" smtClean="0">
                <a:latin typeface="Georgia" panose="02040502050405020303" pitchFamily="18" charset="0"/>
              </a:rPr>
              <a:t>numwds</a:t>
            </a:r>
            <a:r>
              <a:rPr lang="en-US" dirty="0" smtClean="0">
                <a:latin typeface="Georgia" panose="02040502050405020303" pitchFamily="18" charset="0"/>
              </a:rPr>
              <a:t> </a:t>
            </a:r>
            <a:r>
              <a:rPr lang="en-US" dirty="0">
                <a:latin typeface="Georgia" panose="02040502050405020303" pitchFamily="18" charset="0"/>
              </a:rPr>
              <a:t>Number of words in the word hypothesis of spoken responses </a:t>
            </a:r>
            <a:endParaRPr lang="en-US" dirty="0" smtClean="0">
              <a:latin typeface="Georgia" panose="02040502050405020303" pitchFamily="18" charset="0"/>
            </a:endParaRPr>
          </a:p>
          <a:p>
            <a:r>
              <a:rPr lang="en-US" dirty="0" err="1" smtClean="0">
                <a:latin typeface="Georgia" panose="02040502050405020303" pitchFamily="18" charset="0"/>
              </a:rPr>
              <a:t>segdur</a:t>
            </a:r>
            <a:r>
              <a:rPr lang="en-US" dirty="0" smtClean="0">
                <a:latin typeface="Georgia" panose="02040502050405020303" pitchFamily="18" charset="0"/>
              </a:rPr>
              <a:t> </a:t>
            </a:r>
            <a:r>
              <a:rPr lang="en-US" dirty="0">
                <a:latin typeface="Georgia" panose="02040502050405020303" pitchFamily="18" charset="0"/>
              </a:rPr>
              <a:t>Total duration of segment without disfluencies or pauses </a:t>
            </a:r>
            <a:endParaRPr lang="en-US" dirty="0" smtClean="0">
              <a:latin typeface="Georgia" panose="02040502050405020303" pitchFamily="18" charset="0"/>
            </a:endParaRPr>
          </a:p>
          <a:p>
            <a:r>
              <a:rPr lang="en-US" dirty="0" err="1" smtClean="0">
                <a:latin typeface="Georgia" panose="02040502050405020303" pitchFamily="18" charset="0"/>
              </a:rPr>
              <a:t>powmean</a:t>
            </a:r>
            <a:r>
              <a:rPr lang="en-US" dirty="0" smtClean="0">
                <a:latin typeface="Georgia" panose="02040502050405020303" pitchFamily="18" charset="0"/>
              </a:rPr>
              <a:t> </a:t>
            </a:r>
            <a:r>
              <a:rPr lang="en-US" dirty="0">
                <a:latin typeface="Georgia" panose="02040502050405020303" pitchFamily="18" charset="0"/>
              </a:rPr>
              <a:t>Mean energy of the entire audio file </a:t>
            </a:r>
            <a:r>
              <a:rPr lang="en-US" dirty="0" err="1">
                <a:latin typeface="Georgia" panose="02040502050405020303" pitchFamily="18" charset="0"/>
              </a:rPr>
              <a:t>powmax</a:t>
            </a:r>
            <a:r>
              <a:rPr lang="en-US" dirty="0">
                <a:latin typeface="Georgia" panose="02040502050405020303" pitchFamily="18" charset="0"/>
              </a:rPr>
              <a:t> Global maximum of the entire audio file </a:t>
            </a:r>
            <a:r>
              <a:rPr lang="en-US" dirty="0" err="1">
                <a:latin typeface="Georgia" panose="02040502050405020303" pitchFamily="18" charset="0"/>
              </a:rPr>
              <a:t>powvar</a:t>
            </a:r>
            <a:r>
              <a:rPr lang="en-US" dirty="0">
                <a:latin typeface="Georgia" panose="02040502050405020303" pitchFamily="18" charset="0"/>
              </a:rPr>
              <a:t> Variance of energy distribution </a:t>
            </a:r>
            <a:endParaRPr lang="en-US" dirty="0" smtClean="0">
              <a:latin typeface="Georgia" panose="02040502050405020303" pitchFamily="18" charset="0"/>
            </a:endParaRPr>
          </a:p>
          <a:p>
            <a:r>
              <a:rPr lang="en-US" dirty="0" err="1" smtClean="0">
                <a:latin typeface="Georgia" panose="02040502050405020303" pitchFamily="18" charset="0"/>
              </a:rPr>
              <a:t>nrprob</a:t>
            </a:r>
            <a:r>
              <a:rPr lang="en-US" dirty="0" smtClean="0">
                <a:latin typeface="Georgia" panose="02040502050405020303" pitchFamily="18" charset="0"/>
              </a:rPr>
              <a:t> </a:t>
            </a:r>
            <a:r>
              <a:rPr lang="en-US" dirty="0">
                <a:latin typeface="Georgia" panose="02040502050405020303" pitchFamily="18" charset="0"/>
              </a:rPr>
              <a:t>MFCC-based audio quality score </a:t>
            </a:r>
            <a:endParaRPr lang="en-US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614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Georgia" panose="02040502050405020303" pitchFamily="18" charset="0"/>
              </a:rPr>
              <a:t>Литература</a:t>
            </a:r>
            <a:endParaRPr lang="ru-RU" b="1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496944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400" dirty="0" err="1">
                <a:latin typeface="Georgia" panose="02040502050405020303" pitchFamily="18" charset="0"/>
              </a:rPr>
              <a:t>Lado</a:t>
            </a:r>
            <a:r>
              <a:rPr lang="en-US" sz="1400" dirty="0">
                <a:latin typeface="Georgia" panose="02040502050405020303" pitchFamily="18" charset="0"/>
              </a:rPr>
              <a:t>, R. </a:t>
            </a:r>
            <a:r>
              <a:rPr lang="en-US" sz="1400" dirty="0" smtClean="0">
                <a:latin typeface="Georgia" panose="02040502050405020303" pitchFamily="18" charset="0"/>
              </a:rPr>
              <a:t>(1961). Language </a:t>
            </a:r>
            <a:r>
              <a:rPr lang="en-US" sz="1400" dirty="0">
                <a:latin typeface="Georgia" panose="02040502050405020303" pitchFamily="18" charset="0"/>
              </a:rPr>
              <a:t>testing: The construction and use of foreign language tests. </a:t>
            </a:r>
            <a:r>
              <a:rPr lang="en-US" sz="1400" dirty="0" smtClean="0">
                <a:latin typeface="Georgia" panose="02040502050405020303" pitchFamily="18" charset="0"/>
              </a:rPr>
              <a:t> London: Longman</a:t>
            </a:r>
            <a:endParaRPr lang="ru-RU" sz="1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Georgia" panose="02040502050405020303" pitchFamily="18" charset="0"/>
              </a:rPr>
              <a:t>Carroll</a:t>
            </a:r>
            <a:r>
              <a:rPr lang="en-US" sz="1400" dirty="0">
                <a:latin typeface="Georgia" panose="02040502050405020303" pitchFamily="18" charset="0"/>
              </a:rPr>
              <a:t>, J. B. (1961). Fundamental considerations in testing for English language proficiency </a:t>
            </a:r>
            <a:r>
              <a:rPr lang="en-US" sz="1400" dirty="0" smtClean="0">
                <a:latin typeface="Georgia" panose="02040502050405020303" pitchFamily="18" charset="0"/>
              </a:rPr>
              <a:t>of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en-US" sz="1400" dirty="0" smtClean="0">
                <a:latin typeface="Georgia" panose="02040502050405020303" pitchFamily="18" charset="0"/>
              </a:rPr>
              <a:t>foreign students</a:t>
            </a:r>
            <a:r>
              <a:rPr lang="en-US" sz="1400" dirty="0">
                <a:latin typeface="Georgia" panose="02040502050405020303" pitchFamily="18" charset="0"/>
              </a:rPr>
              <a:t>. In </a:t>
            </a:r>
            <a:r>
              <a:rPr lang="en-US" sz="1400" dirty="0" smtClean="0">
                <a:latin typeface="Georgia" panose="02040502050405020303" pitchFamily="18" charset="0"/>
              </a:rPr>
              <a:t>Testing </a:t>
            </a:r>
            <a:r>
              <a:rPr lang="en-US" sz="1400" dirty="0">
                <a:latin typeface="Georgia" panose="02040502050405020303" pitchFamily="18" charset="0"/>
              </a:rPr>
              <a:t>the English </a:t>
            </a:r>
            <a:r>
              <a:rPr lang="en-US" sz="1400" dirty="0" smtClean="0">
                <a:latin typeface="Georgia" panose="02040502050405020303" pitchFamily="18" charset="0"/>
              </a:rPr>
              <a:t>proficiency of foreign students (</a:t>
            </a:r>
            <a:r>
              <a:rPr lang="en-US" sz="1400" dirty="0">
                <a:latin typeface="Georgia" panose="02040502050405020303" pitchFamily="18" charset="0"/>
              </a:rPr>
              <a:t>pp. </a:t>
            </a:r>
            <a:r>
              <a:rPr lang="en-US" sz="1400" dirty="0" smtClean="0">
                <a:latin typeface="Georgia" panose="02040502050405020303" pitchFamily="18" charset="0"/>
              </a:rPr>
              <a:t>30-40</a:t>
            </a:r>
            <a:r>
              <a:rPr lang="en-US" sz="1400" dirty="0">
                <a:latin typeface="Georgia" panose="02040502050405020303" pitchFamily="18" charset="0"/>
              </a:rPr>
              <a:t>). </a:t>
            </a:r>
            <a:r>
              <a:rPr lang="en-US" sz="1400" dirty="0" smtClean="0">
                <a:latin typeface="Georgia" panose="02040502050405020303" pitchFamily="18" charset="0"/>
              </a:rPr>
              <a:t>Washington</a:t>
            </a:r>
            <a:r>
              <a:rPr lang="en-US" sz="1400" dirty="0">
                <a:latin typeface="Georgia" panose="02040502050405020303" pitchFamily="18" charset="0"/>
              </a:rPr>
              <a:t>, DC: Center for Applied </a:t>
            </a:r>
            <a:r>
              <a:rPr lang="en-US" sz="1400" dirty="0" smtClean="0">
                <a:latin typeface="Georgia" panose="02040502050405020303" pitchFamily="18" charset="0"/>
              </a:rPr>
              <a:t>Linguistic</a:t>
            </a:r>
            <a:endParaRPr lang="ru-RU" sz="1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Georgia" panose="02040502050405020303" pitchFamily="18" charset="0"/>
              </a:rPr>
              <a:t>Clark</a:t>
            </a:r>
            <a:r>
              <a:rPr lang="en-US" sz="1400" dirty="0">
                <a:latin typeface="Georgia" panose="02040502050405020303" pitchFamily="18" charset="0"/>
              </a:rPr>
              <a:t>, J. </a:t>
            </a:r>
            <a:r>
              <a:rPr lang="en-US" sz="1400" dirty="0">
                <a:latin typeface="Georgia" panose="02040502050405020303" pitchFamily="18" charset="0"/>
              </a:rPr>
              <a:t>L. D. (1975). Theoretical and technical considerations in oral proficiency testing. In </a:t>
            </a:r>
            <a:r>
              <a:rPr lang="en-US" sz="1400" dirty="0">
                <a:latin typeface="Georgia" panose="02040502050405020303" pitchFamily="18" charset="0"/>
              </a:rPr>
              <a:t>R.L</a:t>
            </a:r>
            <a:r>
              <a:rPr lang="en-US" sz="1400" dirty="0">
                <a:latin typeface="Georgia" panose="02040502050405020303" pitchFamily="18" charset="0"/>
              </a:rPr>
              <a:t>. J</a:t>
            </a:r>
            <a:r>
              <a:rPr lang="en-US" sz="1400" dirty="0">
                <a:latin typeface="Georgia" panose="02040502050405020303" pitchFamily="18" charset="0"/>
              </a:rPr>
              <a:t>ones </a:t>
            </a:r>
            <a:r>
              <a:rPr lang="en-US" sz="1400" dirty="0">
                <a:latin typeface="Georgia" panose="02040502050405020303" pitchFamily="18" charset="0"/>
              </a:rPr>
              <a:t>&amp; B. </a:t>
            </a:r>
            <a:r>
              <a:rPr lang="en-US" sz="1400" dirty="0" err="1">
                <a:latin typeface="Georgia" panose="02040502050405020303" pitchFamily="18" charset="0"/>
              </a:rPr>
              <a:t>Spolsky</a:t>
            </a:r>
            <a:r>
              <a:rPr lang="en-US" sz="1400" dirty="0">
                <a:latin typeface="Georgia" panose="02040502050405020303" pitchFamily="18" charset="0"/>
              </a:rPr>
              <a:t> </a:t>
            </a:r>
            <a:r>
              <a:rPr lang="en-US" sz="1400" dirty="0" smtClean="0">
                <a:latin typeface="Georgia" panose="02040502050405020303" pitchFamily="18" charset="0"/>
              </a:rPr>
              <a:t> (</a:t>
            </a:r>
            <a:r>
              <a:rPr lang="en-US" sz="1400" dirty="0">
                <a:latin typeface="Georgia" panose="02040502050405020303" pitchFamily="18" charset="0"/>
              </a:rPr>
              <a:t>Eds.), </a:t>
            </a:r>
            <a:r>
              <a:rPr lang="en-US" sz="1400" dirty="0">
                <a:latin typeface="Georgia" panose="02040502050405020303" pitchFamily="18" charset="0"/>
              </a:rPr>
              <a:t>Testing </a:t>
            </a:r>
            <a:r>
              <a:rPr lang="en-US" sz="1400" dirty="0">
                <a:latin typeface="Georgia" panose="02040502050405020303" pitchFamily="18" charset="0"/>
              </a:rPr>
              <a:t>language proficiency </a:t>
            </a:r>
            <a:r>
              <a:rPr lang="en-US" sz="1400" dirty="0">
                <a:latin typeface="Georgia" panose="02040502050405020303" pitchFamily="18" charset="0"/>
              </a:rPr>
              <a:t>(</a:t>
            </a:r>
            <a:r>
              <a:rPr lang="en-US" sz="1400" dirty="0">
                <a:latin typeface="Georgia" panose="02040502050405020303" pitchFamily="18" charset="0"/>
              </a:rPr>
              <a:t>pp. </a:t>
            </a:r>
            <a:r>
              <a:rPr lang="en-US" sz="1400" dirty="0">
                <a:latin typeface="Georgia" panose="02040502050405020303" pitchFamily="18" charset="0"/>
              </a:rPr>
              <a:t>10-28</a:t>
            </a:r>
            <a:r>
              <a:rPr lang="en-US" sz="1400" dirty="0">
                <a:latin typeface="Georgia" panose="02040502050405020303" pitchFamily="18" charset="0"/>
              </a:rPr>
              <a:t>). Arlington, </a:t>
            </a:r>
            <a:r>
              <a:rPr lang="en-US" sz="1400" dirty="0">
                <a:latin typeface="Georgia" panose="02040502050405020303" pitchFamily="18" charset="0"/>
              </a:rPr>
              <a:t>VA: Center </a:t>
            </a:r>
            <a:r>
              <a:rPr lang="en-US" sz="1400" dirty="0">
                <a:latin typeface="Georgia" panose="02040502050405020303" pitchFamily="18" charset="0"/>
              </a:rPr>
              <a:t>for Applied Linguistics</a:t>
            </a:r>
          </a:p>
          <a:p>
            <a:pPr marL="0" indent="0">
              <a:buNone/>
            </a:pPr>
            <a:r>
              <a:rPr lang="en-US" sz="1400" dirty="0" smtClean="0">
                <a:latin typeface="Georgia" panose="02040502050405020303" pitchFamily="18" charset="0"/>
              </a:rPr>
              <a:t>Jones</a:t>
            </a:r>
            <a:r>
              <a:rPr lang="en-US" sz="1400" dirty="0">
                <a:latin typeface="Georgia" panose="02040502050405020303" pitchFamily="18" charset="0"/>
              </a:rPr>
              <a:t>, R. </a:t>
            </a:r>
            <a:r>
              <a:rPr lang="en-US" sz="1400" dirty="0">
                <a:latin typeface="Georgia" panose="02040502050405020303" pitchFamily="18" charset="0"/>
              </a:rPr>
              <a:t>L. (1985). Second language performance testing: An overview. In P. C. Hauptman, </a:t>
            </a:r>
            <a:r>
              <a:rPr lang="en-US" sz="1400" dirty="0">
                <a:latin typeface="Georgia" panose="02040502050405020303" pitchFamily="18" charset="0"/>
              </a:rPr>
              <a:t>R. LeBlanc </a:t>
            </a:r>
            <a:r>
              <a:rPr lang="en-US" sz="1400" dirty="0">
                <a:latin typeface="Georgia" panose="02040502050405020303" pitchFamily="18" charset="0"/>
              </a:rPr>
              <a:t>&amp; M. B. </a:t>
            </a:r>
            <a:r>
              <a:rPr lang="en-US" sz="1400" dirty="0" err="1">
                <a:latin typeface="Georgia" panose="02040502050405020303" pitchFamily="18" charset="0"/>
              </a:rPr>
              <a:t>Wesche</a:t>
            </a:r>
            <a:r>
              <a:rPr lang="en-US" sz="1400" dirty="0">
                <a:latin typeface="Georgia" panose="02040502050405020303" pitchFamily="18" charset="0"/>
              </a:rPr>
              <a:t> </a:t>
            </a:r>
            <a:r>
              <a:rPr lang="en-US" sz="1400" dirty="0" smtClean="0">
                <a:latin typeface="Georgia" panose="02040502050405020303" pitchFamily="18" charset="0"/>
              </a:rPr>
              <a:t> (</a:t>
            </a:r>
            <a:r>
              <a:rPr lang="en-US" sz="1400" dirty="0">
                <a:latin typeface="Georgia" panose="02040502050405020303" pitchFamily="18" charset="0"/>
              </a:rPr>
              <a:t>Eds.), </a:t>
            </a:r>
            <a:r>
              <a:rPr lang="en-US" sz="1400" dirty="0">
                <a:latin typeface="Georgia" panose="02040502050405020303" pitchFamily="18" charset="0"/>
              </a:rPr>
              <a:t>Second </a:t>
            </a:r>
            <a:r>
              <a:rPr lang="en-US" sz="1400" dirty="0">
                <a:latin typeface="Georgia" panose="02040502050405020303" pitchFamily="18" charset="0"/>
              </a:rPr>
              <a:t>language performance testing </a:t>
            </a:r>
            <a:r>
              <a:rPr lang="en-US" sz="1400" dirty="0">
                <a:latin typeface="Georgia" panose="02040502050405020303" pitchFamily="18" charset="0"/>
              </a:rPr>
              <a:t>(</a:t>
            </a:r>
            <a:r>
              <a:rPr lang="en-US" sz="1400" dirty="0">
                <a:latin typeface="Georgia" panose="02040502050405020303" pitchFamily="18" charset="0"/>
              </a:rPr>
              <a:t>pp. </a:t>
            </a:r>
            <a:r>
              <a:rPr lang="en-US" sz="1400" dirty="0">
                <a:latin typeface="Georgia" panose="02040502050405020303" pitchFamily="18" charset="0"/>
              </a:rPr>
              <a:t>15-24). </a:t>
            </a:r>
            <a:r>
              <a:rPr lang="en-US" sz="1400" dirty="0">
                <a:latin typeface="Georgia" panose="02040502050405020303" pitchFamily="18" charset="0"/>
              </a:rPr>
              <a:t>Ottawa: University </a:t>
            </a:r>
            <a:r>
              <a:rPr lang="en-US" sz="1400" dirty="0">
                <a:latin typeface="Georgia" panose="02040502050405020303" pitchFamily="18" charset="0"/>
              </a:rPr>
              <a:t>of Ottawa </a:t>
            </a:r>
            <a:r>
              <a:rPr lang="en-US" sz="1400" dirty="0" smtClean="0">
                <a:latin typeface="Georgia" panose="02040502050405020303" pitchFamily="18" charset="0"/>
              </a:rPr>
              <a:t>Press</a:t>
            </a:r>
            <a:endParaRPr lang="ru-RU" sz="1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1400" dirty="0" err="1" smtClean="0">
                <a:latin typeface="Georgia" panose="02040502050405020303" pitchFamily="18" charset="0"/>
              </a:rPr>
              <a:t>Canale</a:t>
            </a:r>
            <a:r>
              <a:rPr lang="en-US" sz="1400" dirty="0">
                <a:latin typeface="Georgia" panose="02040502050405020303" pitchFamily="18" charset="0"/>
              </a:rPr>
              <a:t>, M. (1983). On some dimensions of language proficiency. In J. </a:t>
            </a:r>
            <a:r>
              <a:rPr lang="en-US" sz="1400" dirty="0" err="1">
                <a:latin typeface="Georgia" panose="02040502050405020303" pitchFamily="18" charset="0"/>
              </a:rPr>
              <a:t>Oller</a:t>
            </a:r>
            <a:r>
              <a:rPr lang="en-US" sz="1400" dirty="0">
                <a:latin typeface="Georgia" panose="02040502050405020303" pitchFamily="18" charset="0"/>
              </a:rPr>
              <a:t> (Ed.), </a:t>
            </a:r>
            <a:r>
              <a:rPr lang="en-US" sz="1400" dirty="0">
                <a:latin typeface="Georgia" panose="02040502050405020303" pitchFamily="18" charset="0"/>
              </a:rPr>
              <a:t>Issues in</a:t>
            </a:r>
            <a:r>
              <a:rPr lang="ru-RU" sz="1400" dirty="0">
                <a:latin typeface="Georgia" panose="02040502050405020303" pitchFamily="18" charset="0"/>
              </a:rPr>
              <a:t> </a:t>
            </a:r>
            <a:r>
              <a:rPr lang="en-US" sz="1400" dirty="0">
                <a:latin typeface="Georgia" panose="02040502050405020303" pitchFamily="18" charset="0"/>
              </a:rPr>
              <a:t>Language </a:t>
            </a:r>
            <a:r>
              <a:rPr lang="en-US" sz="1400" dirty="0">
                <a:latin typeface="Georgia" panose="02040502050405020303" pitchFamily="18" charset="0"/>
              </a:rPr>
              <a:t>Testing Research </a:t>
            </a:r>
            <a:r>
              <a:rPr lang="en-US" sz="1400" dirty="0">
                <a:latin typeface="Georgia" panose="02040502050405020303" pitchFamily="18" charset="0"/>
              </a:rPr>
              <a:t>(</a:t>
            </a:r>
            <a:r>
              <a:rPr lang="en-US" sz="1400" dirty="0">
                <a:latin typeface="Georgia" panose="02040502050405020303" pitchFamily="18" charset="0"/>
              </a:rPr>
              <a:t>pp. </a:t>
            </a:r>
            <a:r>
              <a:rPr lang="en-US" sz="1400" dirty="0">
                <a:latin typeface="Georgia" panose="02040502050405020303" pitchFamily="18" charset="0"/>
              </a:rPr>
              <a:t>333-342</a:t>
            </a:r>
            <a:r>
              <a:rPr lang="en-US" sz="1400" dirty="0">
                <a:latin typeface="Georgia" panose="02040502050405020303" pitchFamily="18" charset="0"/>
              </a:rPr>
              <a:t>). Rowley, MA: Newbury </a:t>
            </a:r>
            <a:r>
              <a:rPr lang="en-US" sz="1400" dirty="0">
                <a:latin typeface="Georgia" panose="02040502050405020303" pitchFamily="18" charset="0"/>
              </a:rPr>
              <a:t>House.</a:t>
            </a:r>
            <a:endParaRPr lang="ru-RU" sz="1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1400" dirty="0" err="1">
                <a:latin typeface="Georgia" panose="02040502050405020303" pitchFamily="18" charset="0"/>
              </a:rPr>
              <a:t>Canale</a:t>
            </a:r>
            <a:r>
              <a:rPr lang="en-US" sz="1400" dirty="0">
                <a:latin typeface="Georgia" panose="02040502050405020303" pitchFamily="18" charset="0"/>
              </a:rPr>
              <a:t>, </a:t>
            </a:r>
            <a:r>
              <a:rPr lang="en-US" sz="1400" dirty="0">
                <a:latin typeface="Georgia" panose="02040502050405020303" pitchFamily="18" charset="0"/>
              </a:rPr>
              <a:t>M., &amp; Swain, M. (1980). Theoretical bases of communicative approaches to second </a:t>
            </a:r>
            <a:r>
              <a:rPr lang="en-US" sz="1400" dirty="0">
                <a:latin typeface="Georgia" panose="02040502050405020303" pitchFamily="18" charset="0"/>
              </a:rPr>
              <a:t>language </a:t>
            </a:r>
            <a:r>
              <a:rPr lang="en-US" sz="1400" dirty="0">
                <a:latin typeface="Georgia" panose="02040502050405020303" pitchFamily="18" charset="0"/>
              </a:rPr>
              <a:t>teaching and testing. </a:t>
            </a:r>
            <a:r>
              <a:rPr lang="en-US" sz="1400" dirty="0">
                <a:latin typeface="Georgia" panose="02040502050405020303" pitchFamily="18" charset="0"/>
              </a:rPr>
              <a:t>Applied </a:t>
            </a:r>
            <a:r>
              <a:rPr lang="en-US" sz="1400" dirty="0">
                <a:latin typeface="Georgia" panose="02040502050405020303" pitchFamily="18" charset="0"/>
              </a:rPr>
              <a:t>Linguistics, </a:t>
            </a:r>
            <a:r>
              <a:rPr lang="en-US" sz="1400" dirty="0">
                <a:latin typeface="Georgia" panose="02040502050405020303" pitchFamily="18" charset="0"/>
              </a:rPr>
              <a:t>1(1</a:t>
            </a:r>
            <a:r>
              <a:rPr lang="en-US" sz="1400" dirty="0">
                <a:latin typeface="Georgia" panose="02040502050405020303" pitchFamily="18" charset="0"/>
              </a:rPr>
              <a:t>), </a:t>
            </a:r>
            <a:r>
              <a:rPr lang="en-US" sz="1400" dirty="0">
                <a:latin typeface="Georgia" panose="02040502050405020303" pitchFamily="18" charset="0"/>
              </a:rPr>
              <a:t>1-47</a:t>
            </a:r>
            <a:endParaRPr lang="en-US" sz="1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1400" dirty="0">
                <a:latin typeface="Georgia" panose="02040502050405020303" pitchFamily="18" charset="0"/>
              </a:rPr>
              <a:t>Bachman, L. F. (1990). Communicative </a:t>
            </a:r>
            <a:r>
              <a:rPr lang="en-US" sz="1400" dirty="0">
                <a:latin typeface="Georgia" panose="02040502050405020303" pitchFamily="18" charset="0"/>
              </a:rPr>
              <a:t>language</a:t>
            </a:r>
            <a:r>
              <a:rPr lang="ru-RU" sz="1400" dirty="0">
                <a:latin typeface="Georgia" panose="02040502050405020303" pitchFamily="18" charset="0"/>
              </a:rPr>
              <a:t> </a:t>
            </a:r>
            <a:r>
              <a:rPr lang="en-US" sz="1400" dirty="0">
                <a:latin typeface="Georgia" panose="02040502050405020303" pitchFamily="18" charset="0"/>
              </a:rPr>
              <a:t> ability. In Fundamental considerations in language testing (</a:t>
            </a:r>
            <a:r>
              <a:rPr lang="en-US" sz="1400" dirty="0">
                <a:latin typeface="Georgia" panose="02040502050405020303" pitchFamily="18" charset="0"/>
              </a:rPr>
              <a:t>pp. </a:t>
            </a:r>
            <a:r>
              <a:rPr lang="en-US" sz="1400" dirty="0">
                <a:latin typeface="Georgia" panose="02040502050405020303" pitchFamily="18" charset="0"/>
              </a:rPr>
              <a:t>81-109</a:t>
            </a:r>
            <a:r>
              <a:rPr lang="en-US" sz="1400" dirty="0">
                <a:latin typeface="Georgia" panose="02040502050405020303" pitchFamily="18" charset="0"/>
              </a:rPr>
              <a:t>). </a:t>
            </a:r>
            <a:r>
              <a:rPr lang="en-US" sz="1400" dirty="0">
                <a:latin typeface="Georgia" panose="02040502050405020303" pitchFamily="18" charset="0"/>
              </a:rPr>
              <a:t>Oxford</a:t>
            </a:r>
            <a:r>
              <a:rPr lang="en-US" sz="1400" dirty="0">
                <a:latin typeface="Georgia" panose="02040502050405020303" pitchFamily="18" charset="0"/>
              </a:rPr>
              <a:t>: Oxford University Press.</a:t>
            </a:r>
          </a:p>
          <a:p>
            <a:pPr marL="0" indent="0">
              <a:buNone/>
            </a:pPr>
            <a:r>
              <a:rPr lang="en-US" sz="1400" dirty="0">
                <a:latin typeface="Georgia" panose="02040502050405020303" pitchFamily="18" charset="0"/>
              </a:rPr>
              <a:t>Bachman, L. F. &amp; Palmer, A. S. (1996). Describing language ability: Language used in </a:t>
            </a:r>
            <a:r>
              <a:rPr lang="en-US" sz="1400" dirty="0">
                <a:latin typeface="Georgia" panose="02040502050405020303" pitchFamily="18" charset="0"/>
              </a:rPr>
              <a:t>tests. In</a:t>
            </a:r>
            <a:r>
              <a:rPr lang="ru-RU" sz="1400" dirty="0">
                <a:latin typeface="Georgia" panose="02040502050405020303" pitchFamily="18" charset="0"/>
              </a:rPr>
              <a:t> </a:t>
            </a:r>
            <a:r>
              <a:rPr lang="en-US" sz="1400" dirty="0">
                <a:latin typeface="Georgia" panose="02040502050405020303" pitchFamily="18" charset="0"/>
              </a:rPr>
              <a:t>Language </a:t>
            </a:r>
            <a:r>
              <a:rPr lang="en-US" sz="1400" dirty="0">
                <a:latin typeface="Georgia" panose="02040502050405020303" pitchFamily="18" charset="0"/>
              </a:rPr>
              <a:t>testing in practice </a:t>
            </a:r>
            <a:r>
              <a:rPr lang="en-US" sz="1400" dirty="0">
                <a:latin typeface="Georgia" panose="02040502050405020303" pitchFamily="18" charset="0"/>
              </a:rPr>
              <a:t>(</a:t>
            </a:r>
            <a:r>
              <a:rPr lang="en-US" sz="1400" dirty="0">
                <a:latin typeface="Georgia" panose="02040502050405020303" pitchFamily="18" charset="0"/>
              </a:rPr>
              <a:t>pp. </a:t>
            </a:r>
            <a:r>
              <a:rPr lang="en-US" sz="1400" dirty="0">
                <a:latin typeface="Georgia" panose="02040502050405020303" pitchFamily="18" charset="0"/>
              </a:rPr>
              <a:t>61-79</a:t>
            </a:r>
            <a:r>
              <a:rPr lang="en-US" sz="1400" dirty="0">
                <a:latin typeface="Georgia" panose="02040502050405020303" pitchFamily="18" charset="0"/>
              </a:rPr>
              <a:t>). </a:t>
            </a:r>
            <a:r>
              <a:rPr lang="en-US" sz="1400" dirty="0">
                <a:latin typeface="Georgia" panose="02040502050405020303" pitchFamily="18" charset="0"/>
              </a:rPr>
              <a:t>Oxford: Oxford University </a:t>
            </a:r>
            <a:r>
              <a:rPr lang="en-US" sz="1400" dirty="0" smtClean="0">
                <a:latin typeface="Georgia" panose="02040502050405020303" pitchFamily="18" charset="0"/>
              </a:rPr>
              <a:t>Press</a:t>
            </a:r>
            <a:endParaRPr lang="ru-RU" sz="1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1400" dirty="0">
                <a:latin typeface="Georgia" panose="02040502050405020303" pitchFamily="18" charset="0"/>
              </a:rPr>
              <a:t>Fulcher, G. (2003). </a:t>
            </a:r>
            <a:r>
              <a:rPr lang="en-US" sz="1400" dirty="0">
                <a:latin typeface="Georgia" panose="02040502050405020303" pitchFamily="18" charset="0"/>
              </a:rPr>
              <a:t>Testing </a:t>
            </a:r>
            <a:r>
              <a:rPr lang="en-US" sz="1400" dirty="0">
                <a:latin typeface="Georgia" panose="02040502050405020303" pitchFamily="18" charset="0"/>
              </a:rPr>
              <a:t>second language </a:t>
            </a:r>
            <a:r>
              <a:rPr lang="en-US" sz="1400" dirty="0">
                <a:latin typeface="Georgia" panose="02040502050405020303" pitchFamily="18" charset="0"/>
              </a:rPr>
              <a:t>speaking</a:t>
            </a:r>
            <a:r>
              <a:rPr lang="ru-RU" sz="1400" dirty="0">
                <a:latin typeface="Georgia" panose="02040502050405020303" pitchFamily="18" charset="0"/>
              </a:rPr>
              <a:t> </a:t>
            </a:r>
            <a:r>
              <a:rPr lang="en-US" sz="1400" dirty="0">
                <a:latin typeface="Georgia" panose="02040502050405020303" pitchFamily="18" charset="0"/>
              </a:rPr>
              <a:t>. </a:t>
            </a:r>
            <a:r>
              <a:rPr lang="en-US" sz="1400" dirty="0">
                <a:latin typeface="Georgia" panose="02040502050405020303" pitchFamily="18" charset="0"/>
              </a:rPr>
              <a:t>London: </a:t>
            </a:r>
            <a:r>
              <a:rPr lang="en-US" sz="1400" dirty="0" smtClean="0">
                <a:latin typeface="Georgia" panose="02040502050405020303" pitchFamily="18" charset="0"/>
              </a:rPr>
              <a:t>Longman</a:t>
            </a:r>
          </a:p>
          <a:p>
            <a:pPr marL="0" indent="0">
              <a:buNone/>
            </a:pPr>
            <a:r>
              <a:rPr lang="en-US" sz="1400" dirty="0">
                <a:latin typeface="Georgia" panose="02040502050405020303" pitchFamily="18" charset="0"/>
              </a:rPr>
              <a:t>Scherer, S., </a:t>
            </a:r>
            <a:r>
              <a:rPr lang="en-US" sz="1400" dirty="0" err="1">
                <a:latin typeface="Georgia" panose="02040502050405020303" pitchFamily="18" charset="0"/>
              </a:rPr>
              <a:t>Layher</a:t>
            </a:r>
            <a:r>
              <a:rPr lang="en-US" sz="1400" dirty="0">
                <a:latin typeface="Georgia" panose="02040502050405020303" pitchFamily="18" charset="0"/>
              </a:rPr>
              <a:t> , </a:t>
            </a:r>
            <a:r>
              <a:rPr lang="en-US" sz="1400" dirty="0">
                <a:latin typeface="Georgia" panose="02040502050405020303" pitchFamily="18" charset="0"/>
              </a:rPr>
              <a:t>G., Kane, J., Neumann, H., &amp; Campbell, N. (2012). An audiovisual political speech </a:t>
            </a:r>
            <a:r>
              <a:rPr lang="en-US" sz="1400" dirty="0">
                <a:latin typeface="Georgia" panose="02040502050405020303" pitchFamily="18" charset="0"/>
              </a:rPr>
              <a:t>analysis </a:t>
            </a:r>
            <a:r>
              <a:rPr lang="en-US" sz="1400" dirty="0">
                <a:latin typeface="Georgia" panose="02040502050405020303" pitchFamily="18" charset="0"/>
              </a:rPr>
              <a:t>incorporating </a:t>
            </a:r>
            <a:r>
              <a:rPr lang="en-US" sz="1400" dirty="0">
                <a:latin typeface="Georgia" panose="02040502050405020303" pitchFamily="18" charset="0"/>
              </a:rPr>
              <a:t>eye-tracking </a:t>
            </a:r>
            <a:r>
              <a:rPr lang="en-US" sz="1400" dirty="0">
                <a:latin typeface="Georgia" panose="02040502050405020303" pitchFamily="18" charset="0"/>
              </a:rPr>
              <a:t>and perception data. </a:t>
            </a:r>
            <a:r>
              <a:rPr lang="en-US" sz="1400" dirty="0">
                <a:latin typeface="Georgia" panose="02040502050405020303" pitchFamily="18" charset="0"/>
              </a:rPr>
              <a:t>Proceedings </a:t>
            </a:r>
            <a:r>
              <a:rPr lang="en-US" sz="1400" dirty="0">
                <a:latin typeface="Georgia" panose="02040502050405020303" pitchFamily="18" charset="0"/>
              </a:rPr>
              <a:t>of the Intern a </a:t>
            </a:r>
            <a:r>
              <a:rPr lang="en-US" sz="1400" dirty="0" err="1">
                <a:latin typeface="Georgia" panose="02040502050405020303" pitchFamily="18" charset="0"/>
              </a:rPr>
              <a:t>tio</a:t>
            </a:r>
            <a:r>
              <a:rPr lang="en-US" sz="1400" dirty="0">
                <a:latin typeface="Georgia" panose="02040502050405020303" pitchFamily="18" charset="0"/>
              </a:rPr>
              <a:t> n al LREC </a:t>
            </a:r>
            <a:r>
              <a:rPr lang="en-US" sz="1400" dirty="0">
                <a:latin typeface="Georgia" panose="02040502050405020303" pitchFamily="18" charset="0"/>
              </a:rPr>
              <a:t>Workshop </a:t>
            </a:r>
            <a:r>
              <a:rPr lang="en-US" sz="1400" dirty="0">
                <a:latin typeface="Georgia" panose="02040502050405020303" pitchFamily="18" charset="0"/>
              </a:rPr>
              <a:t>on Multimodal Corpora for Machine </a:t>
            </a:r>
            <a:r>
              <a:rPr lang="en-US" sz="1400" dirty="0">
                <a:latin typeface="Georgia" panose="02040502050405020303" pitchFamily="18" charset="0"/>
              </a:rPr>
              <a:t>Learning (LREC </a:t>
            </a:r>
            <a:r>
              <a:rPr lang="en-US" sz="1400" dirty="0">
                <a:latin typeface="Georgia" panose="02040502050405020303" pitchFamily="18" charset="0"/>
              </a:rPr>
              <a:t>2012), </a:t>
            </a:r>
            <a:r>
              <a:rPr lang="en-US" sz="1400" dirty="0">
                <a:latin typeface="Georgia" panose="02040502050405020303" pitchFamily="18" charset="0"/>
              </a:rPr>
              <a:t>(</a:t>
            </a:r>
            <a:r>
              <a:rPr lang="en-US" sz="1400" dirty="0">
                <a:latin typeface="Georgia" panose="02040502050405020303" pitchFamily="18" charset="0"/>
              </a:rPr>
              <a:t>pp. </a:t>
            </a:r>
            <a:r>
              <a:rPr lang="en-US" sz="1400" dirty="0">
                <a:latin typeface="Georgia" panose="02040502050405020303" pitchFamily="18" charset="0"/>
              </a:rPr>
              <a:t>1114–1120</a:t>
            </a:r>
            <a:r>
              <a:rPr lang="en-US" sz="1400" dirty="0">
                <a:latin typeface="Georgia" panose="02040502050405020303" pitchFamily="18" charset="0"/>
              </a:rPr>
              <a:t>)</a:t>
            </a:r>
          </a:p>
          <a:p>
            <a:pPr marL="0" indent="0">
              <a:buNone/>
            </a:pPr>
            <a:endParaRPr lang="ru-RU" sz="1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1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1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1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1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914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Georgia" panose="02040502050405020303" pitchFamily="18" charset="0"/>
              </a:rPr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400" dirty="0" err="1">
                <a:latin typeface="Georgia" panose="02040502050405020303" pitchFamily="18" charset="0"/>
              </a:rPr>
              <a:t>Kurihara</a:t>
            </a:r>
            <a:r>
              <a:rPr lang="en-US" sz="1400" dirty="0">
                <a:latin typeface="Georgia" panose="02040502050405020303" pitchFamily="18" charset="0"/>
              </a:rPr>
              <a:t>, K., </a:t>
            </a:r>
            <a:r>
              <a:rPr lang="en-US" sz="1400" dirty="0" err="1">
                <a:latin typeface="Georgia" panose="02040502050405020303" pitchFamily="18" charset="0"/>
              </a:rPr>
              <a:t>Goto</a:t>
            </a:r>
            <a:r>
              <a:rPr lang="en-US" sz="1400" dirty="0">
                <a:latin typeface="Georgia" panose="02040502050405020303" pitchFamily="18" charset="0"/>
              </a:rPr>
              <a:t>, M., Ogata, J., </a:t>
            </a:r>
            <a:r>
              <a:rPr lang="en-US" sz="1400" dirty="0" err="1">
                <a:latin typeface="Georgia" panose="02040502050405020303" pitchFamily="18" charset="0"/>
              </a:rPr>
              <a:t>Matsusaka</a:t>
            </a:r>
            <a:r>
              <a:rPr lang="en-US" sz="1400" dirty="0">
                <a:latin typeface="Georgia" panose="02040502050405020303" pitchFamily="18" charset="0"/>
              </a:rPr>
              <a:t>, Y., &amp; Igarashi, T. (2007). </a:t>
            </a:r>
            <a:r>
              <a:rPr lang="en-US" sz="1400" dirty="0">
                <a:latin typeface="Georgia" panose="02040502050405020303" pitchFamily="18" charset="0"/>
              </a:rPr>
              <a:t>Presentation </a:t>
            </a:r>
            <a:r>
              <a:rPr lang="en-US" sz="1400" dirty="0">
                <a:latin typeface="Georgia" panose="02040502050405020303" pitchFamily="18" charset="0"/>
              </a:rPr>
              <a:t>sensei: A </a:t>
            </a:r>
            <a:r>
              <a:rPr lang="en-US" sz="1400" dirty="0">
                <a:latin typeface="Georgia" panose="02040502050405020303" pitchFamily="18" charset="0"/>
              </a:rPr>
              <a:t>presentation training </a:t>
            </a:r>
            <a:r>
              <a:rPr lang="en-US" sz="1400" dirty="0">
                <a:latin typeface="Georgia" panose="02040502050405020303" pitchFamily="18" charset="0"/>
              </a:rPr>
              <a:t>system using speech and image processing. </a:t>
            </a:r>
            <a:r>
              <a:rPr lang="en-US" sz="1400" dirty="0">
                <a:latin typeface="Georgia" panose="02040502050405020303" pitchFamily="18" charset="0"/>
              </a:rPr>
              <a:t>Proceedings </a:t>
            </a:r>
            <a:r>
              <a:rPr lang="en-US" sz="1400" dirty="0">
                <a:latin typeface="Georgia" panose="02040502050405020303" pitchFamily="18" charset="0"/>
              </a:rPr>
              <a:t>of the </a:t>
            </a:r>
            <a:r>
              <a:rPr lang="en-US" sz="1400" dirty="0">
                <a:latin typeface="Georgia" panose="02040502050405020303" pitchFamily="18" charset="0"/>
              </a:rPr>
              <a:t>9 </a:t>
            </a:r>
            <a:r>
              <a:rPr lang="en-US" sz="1400" dirty="0" err="1">
                <a:latin typeface="Georgia" panose="02040502050405020303" pitchFamily="18" charset="0"/>
              </a:rPr>
              <a:t>th</a:t>
            </a:r>
            <a:r>
              <a:rPr lang="en-US" sz="1400" dirty="0">
                <a:latin typeface="Georgia" panose="02040502050405020303" pitchFamily="18" charset="0"/>
              </a:rPr>
              <a:t> International Conference on Multi-Modal Interfaces(ICMI </a:t>
            </a:r>
            <a:r>
              <a:rPr lang="en-US" sz="1400" dirty="0">
                <a:latin typeface="Georgia" panose="02040502050405020303" pitchFamily="18" charset="0"/>
              </a:rPr>
              <a:t>’07), </a:t>
            </a:r>
            <a:r>
              <a:rPr lang="en-US" sz="1400" dirty="0">
                <a:latin typeface="Georgia" panose="02040502050405020303" pitchFamily="18" charset="0"/>
              </a:rPr>
              <a:t>358–365. </a:t>
            </a:r>
            <a:r>
              <a:rPr lang="en-US" sz="1400" dirty="0">
                <a:latin typeface="Georgia" panose="02040502050405020303" pitchFamily="18" charset="0"/>
              </a:rPr>
              <a:t>ttp</a:t>
            </a:r>
            <a:r>
              <a:rPr lang="en-US" sz="1400" dirty="0" smtClean="0">
                <a:latin typeface="Georgia" panose="02040502050405020303" pitchFamily="18" charset="0"/>
              </a:rPr>
              <a:t>://dx.doi.org/10.1145/1322192.1322256</a:t>
            </a:r>
            <a:endParaRPr lang="en-US" sz="1400" dirty="0">
              <a:latin typeface="Georgia" panose="02040502050405020303" pitchFamily="18" charset="0"/>
            </a:endParaRPr>
          </a:p>
          <a:p>
            <a:pPr algn="just"/>
            <a:r>
              <a:rPr lang="en-US" sz="1400" dirty="0">
                <a:latin typeface="Georgia" panose="02040502050405020303" pitchFamily="18" charset="0"/>
              </a:rPr>
              <a:t>Chen L., Feng G., Leong C.W, </a:t>
            </a:r>
            <a:r>
              <a:rPr lang="en-US" sz="1400" dirty="0" err="1">
                <a:latin typeface="Georgia" panose="02040502050405020303" pitchFamily="18" charset="0"/>
              </a:rPr>
              <a:t>Jilliam</a:t>
            </a:r>
            <a:r>
              <a:rPr lang="en-US" sz="1400" dirty="0">
                <a:latin typeface="Georgia" panose="02040502050405020303" pitchFamily="18" charset="0"/>
              </a:rPr>
              <a:t> J., Kitchen C., Chong     Lee C.M., (2016) Designing an Automated Assessment of Public Speaking Skills Using Multimodal Cues. Journal of Learning An </a:t>
            </a:r>
            <a:r>
              <a:rPr lang="en-US" sz="1400" dirty="0" err="1">
                <a:latin typeface="Georgia" panose="02040502050405020303" pitchFamily="18" charset="0"/>
              </a:rPr>
              <a:t>lytics</a:t>
            </a:r>
            <a:r>
              <a:rPr lang="en-US" sz="1400" dirty="0">
                <a:latin typeface="Georgia" panose="02040502050405020303" pitchFamily="18" charset="0"/>
              </a:rPr>
              <a:t>, 3(2), 261–81.http://</a:t>
            </a:r>
            <a:r>
              <a:rPr lang="en-US" sz="1400" dirty="0" smtClean="0">
                <a:latin typeface="Georgia" panose="02040502050405020303" pitchFamily="18" charset="0"/>
              </a:rPr>
              <a:t>dx.doi.org/10.18608/jla.2016.32.13</a:t>
            </a:r>
          </a:p>
          <a:p>
            <a:pPr algn="just"/>
            <a:r>
              <a:rPr lang="en-US" sz="1400" dirty="0">
                <a:latin typeface="Georgia" panose="02040502050405020303" pitchFamily="18" charset="0"/>
              </a:rPr>
              <a:t>Yoon S.Y., </a:t>
            </a:r>
            <a:r>
              <a:rPr lang="en-US" sz="1400" dirty="0" err="1">
                <a:latin typeface="Georgia" panose="02040502050405020303" pitchFamily="18" charset="0"/>
              </a:rPr>
              <a:t>Zechner</a:t>
            </a:r>
            <a:r>
              <a:rPr lang="en-US" sz="1400" dirty="0">
                <a:latin typeface="Georgia" panose="02040502050405020303" pitchFamily="18" charset="0"/>
              </a:rPr>
              <a:t> K. </a:t>
            </a:r>
            <a:r>
              <a:rPr lang="en-US" sz="1400" dirty="0">
                <a:latin typeface="Georgia" panose="02040502050405020303" pitchFamily="18" charset="0"/>
              </a:rPr>
              <a:t>(</a:t>
            </a:r>
            <a:r>
              <a:rPr lang="en-US" sz="1400" dirty="0" smtClean="0">
                <a:latin typeface="Georgia" panose="02040502050405020303" pitchFamily="18" charset="0"/>
              </a:rPr>
              <a:t>2017)</a:t>
            </a:r>
            <a:r>
              <a:rPr lang="en-US" sz="1400" dirty="0">
                <a:latin typeface="Georgia" panose="02040502050405020303" pitchFamily="18" charset="0"/>
              </a:rPr>
              <a:t> </a:t>
            </a:r>
            <a:r>
              <a:rPr lang="en-US" sz="1400" dirty="0" smtClean="0">
                <a:latin typeface="Georgia" panose="02040502050405020303" pitchFamily="18" charset="0"/>
              </a:rPr>
              <a:t>Combining </a:t>
            </a:r>
            <a:r>
              <a:rPr lang="en-US" sz="1400" dirty="0">
                <a:latin typeface="Georgia" panose="02040502050405020303" pitchFamily="18" charset="0"/>
              </a:rPr>
              <a:t>human and automated scores for the improved assessment of non-native speech </a:t>
            </a:r>
            <a:r>
              <a:rPr lang="en-US" sz="1400" dirty="0" err="1">
                <a:latin typeface="Georgia" panose="02040502050405020303" pitchFamily="18" charset="0"/>
              </a:rPr>
              <a:t>Speech</a:t>
            </a:r>
            <a:r>
              <a:rPr lang="en-US" sz="1400" dirty="0">
                <a:latin typeface="Georgia" panose="02040502050405020303" pitchFamily="18" charset="0"/>
              </a:rPr>
              <a:t> Communication 93 (2017) 43–52</a:t>
            </a:r>
            <a:endParaRPr lang="ru-RU" sz="1400" dirty="0">
              <a:latin typeface="Georgia" panose="02040502050405020303" pitchFamily="18" charset="0"/>
            </a:endParaRPr>
          </a:p>
          <a:p>
            <a:pPr algn="just"/>
            <a:endParaRPr lang="ru-RU" sz="1400" dirty="0">
              <a:latin typeface="Georgia" panose="02040502050405020303" pitchFamily="18" charset="0"/>
            </a:endParaRPr>
          </a:p>
          <a:p>
            <a:pPr algn="just"/>
            <a:endParaRPr lang="en-US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381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Georgia" panose="02040502050405020303" pitchFamily="18" charset="0"/>
              </a:rPr>
              <a:t>История</a:t>
            </a:r>
            <a:r>
              <a:rPr lang="ru-RU" b="1" dirty="0" smtClean="0"/>
              <a:t> вопроса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516212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Georgia" panose="02040502050405020303" pitchFamily="18" charset="0"/>
              </a:rPr>
              <a:t>1960-е: </a:t>
            </a:r>
            <a:r>
              <a:rPr lang="en-US" dirty="0" err="1">
                <a:latin typeface="Georgia" panose="02040502050405020303" pitchFamily="18" charset="0"/>
              </a:rPr>
              <a:t>Lado</a:t>
            </a:r>
            <a:r>
              <a:rPr lang="en-US" dirty="0">
                <a:latin typeface="Georgia" panose="02040502050405020303" pitchFamily="18" charset="0"/>
              </a:rPr>
              <a:t> (1961) and Carroll (1961)</a:t>
            </a:r>
          </a:p>
          <a:p>
            <a:pPr marL="0" indent="0" algn="just">
              <a:buNone/>
            </a:pPr>
            <a:r>
              <a:rPr lang="ru-RU" sz="2000" dirty="0" smtClean="0">
                <a:latin typeface="Georgia" panose="02040502050405020303" pitchFamily="18" charset="0"/>
              </a:rPr>
              <a:t>Навыки/умения и языковые единицы </a:t>
            </a:r>
            <a:r>
              <a:rPr lang="en-US" sz="2000" dirty="0" smtClean="0">
                <a:latin typeface="Georgia" panose="02040502050405020303" pitchFamily="18" charset="0"/>
              </a:rPr>
              <a:t>(skills</a:t>
            </a:r>
            <a:r>
              <a:rPr lang="ru-RU" sz="2000" dirty="0" smtClean="0">
                <a:latin typeface="Georgia" panose="02040502050405020303" pitchFamily="18" charset="0"/>
              </a:rPr>
              <a:t> </a:t>
            </a:r>
            <a:r>
              <a:rPr lang="en-US" sz="2000" dirty="0" smtClean="0">
                <a:latin typeface="Georgia" panose="02040502050405020303" pitchFamily="18" charset="0"/>
              </a:rPr>
              <a:t>-and-</a:t>
            </a:r>
            <a:r>
              <a:rPr lang="en-US" sz="2000" dirty="0">
                <a:latin typeface="Georgia" panose="02040502050405020303" pitchFamily="18" charset="0"/>
              </a:rPr>
              <a:t>e</a:t>
            </a:r>
            <a:r>
              <a:rPr lang="en-US" sz="2000" dirty="0" smtClean="0">
                <a:latin typeface="Georgia" panose="02040502050405020303" pitchFamily="18" charset="0"/>
              </a:rPr>
              <a:t>lements approach) – </a:t>
            </a:r>
            <a:r>
              <a:rPr lang="ru-RU" sz="2000" dirty="0" smtClean="0">
                <a:latin typeface="Georgia" panose="02040502050405020303" pitchFamily="18" charset="0"/>
              </a:rPr>
              <a:t>отдельные языковые элементы (произношение, грамматическая структура, уровень лексики и т.д.) в чтении, письме, говорении и </a:t>
            </a:r>
            <a:r>
              <a:rPr lang="ru-RU" sz="2000" dirty="0" err="1" smtClean="0">
                <a:latin typeface="Georgia" panose="02040502050405020303" pitchFamily="18" charset="0"/>
              </a:rPr>
              <a:t>аудировании</a:t>
            </a:r>
            <a:r>
              <a:rPr lang="ru-RU" sz="2000" dirty="0" smtClean="0">
                <a:latin typeface="Georgia" panose="02040502050405020303" pitchFamily="18" charset="0"/>
              </a:rPr>
              <a:t>.</a:t>
            </a:r>
          </a:p>
          <a:p>
            <a:r>
              <a:rPr lang="ru-RU" dirty="0">
                <a:latin typeface="Georgia" panose="02040502050405020303" pitchFamily="18" charset="0"/>
              </a:rPr>
              <a:t>1970-80е </a:t>
            </a:r>
            <a:r>
              <a:rPr lang="en-US" dirty="0">
                <a:latin typeface="Georgia" panose="02040502050405020303" pitchFamily="18" charset="0"/>
              </a:rPr>
              <a:t>Clark </a:t>
            </a:r>
            <a:r>
              <a:rPr lang="en-US" dirty="0">
                <a:latin typeface="Georgia" panose="02040502050405020303" pitchFamily="18" charset="0"/>
              </a:rPr>
              <a:t>(1975) and </a:t>
            </a:r>
            <a:r>
              <a:rPr lang="en-US" dirty="0">
                <a:latin typeface="Georgia" panose="02040502050405020303" pitchFamily="18" charset="0"/>
              </a:rPr>
              <a:t>Jones </a:t>
            </a:r>
            <a:r>
              <a:rPr lang="en-US" dirty="0">
                <a:latin typeface="Georgia" panose="02040502050405020303" pitchFamily="18" charset="0"/>
              </a:rPr>
              <a:t>(1985</a:t>
            </a:r>
            <a:r>
              <a:rPr lang="en-US" dirty="0" smtClean="0">
                <a:latin typeface="Georgia" panose="02040502050405020303" pitchFamily="18" charset="0"/>
              </a:rPr>
              <a:t>)</a:t>
            </a:r>
            <a:endParaRPr lang="ru-RU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Georgia" panose="02040502050405020303" pitchFamily="18" charset="0"/>
              </a:rPr>
              <a:t>Коммуникативная эффективность (эффективная и грамотная коммуникация в ситуации, приближенной в реальной)</a:t>
            </a:r>
          </a:p>
          <a:p>
            <a:r>
              <a:rPr lang="en-US" dirty="0">
                <a:latin typeface="Georgia" panose="02040502050405020303" pitchFamily="18" charset="0"/>
              </a:rPr>
              <a:t>1980-90</a:t>
            </a:r>
            <a:r>
              <a:rPr lang="ru-RU" dirty="0">
                <a:latin typeface="Georgia" panose="02040502050405020303" pitchFamily="18" charset="0"/>
              </a:rPr>
              <a:t>е </a:t>
            </a:r>
            <a:r>
              <a:rPr lang="en-US" dirty="0">
                <a:latin typeface="Georgia" panose="02040502050405020303" pitchFamily="18" charset="0"/>
              </a:rPr>
              <a:t>(</a:t>
            </a:r>
            <a:r>
              <a:rPr lang="en-US" dirty="0" err="1">
                <a:latin typeface="Georgia" panose="02040502050405020303" pitchFamily="18" charset="0"/>
              </a:rPr>
              <a:t>Canale</a:t>
            </a:r>
            <a:r>
              <a:rPr lang="en-US" dirty="0">
                <a:latin typeface="Georgia" panose="02040502050405020303" pitchFamily="18" charset="0"/>
              </a:rPr>
              <a:t>, 1983; </a:t>
            </a:r>
            <a:r>
              <a:rPr lang="en-US" dirty="0" err="1">
                <a:latin typeface="Georgia" panose="02040502050405020303" pitchFamily="18" charset="0"/>
              </a:rPr>
              <a:t>Canale</a:t>
            </a:r>
            <a:r>
              <a:rPr lang="en-US" dirty="0">
                <a:latin typeface="Georgia" panose="02040502050405020303" pitchFamily="18" charset="0"/>
              </a:rPr>
              <a:t> &amp; Swain, </a:t>
            </a:r>
            <a:r>
              <a:rPr lang="en-US" dirty="0">
                <a:latin typeface="Georgia" panose="02040502050405020303" pitchFamily="18" charset="0"/>
              </a:rPr>
              <a:t>1980)</a:t>
            </a:r>
            <a:r>
              <a:rPr lang="ru-RU" dirty="0">
                <a:latin typeface="Georgia" panose="02040502050405020303" pitchFamily="18" charset="0"/>
              </a:rPr>
              <a:t>, </a:t>
            </a:r>
            <a:r>
              <a:rPr lang="en-US" dirty="0">
                <a:latin typeface="Georgia" panose="02040502050405020303" pitchFamily="18" charset="0"/>
              </a:rPr>
              <a:t>(Bachman</a:t>
            </a:r>
            <a:r>
              <a:rPr lang="en-US" dirty="0">
                <a:latin typeface="Georgia" panose="02040502050405020303" pitchFamily="18" charset="0"/>
              </a:rPr>
              <a:t>, 1990; Bachman &amp; Palmer, 1996)</a:t>
            </a:r>
          </a:p>
          <a:p>
            <a:pPr marL="0" indent="0">
              <a:buNone/>
            </a:pPr>
            <a:r>
              <a:rPr lang="ru-RU" sz="2000" dirty="0" smtClean="0">
                <a:latin typeface="Georgia" panose="02040502050405020303" pitchFamily="18" charset="0"/>
              </a:rPr>
              <a:t>Модель коммуникативной компетентности и коммуникативных навыков и умений</a:t>
            </a:r>
          </a:p>
          <a:p>
            <a:pPr marL="0" indent="0">
              <a:buNone/>
            </a:pPr>
            <a:endParaRPr lang="ru-RU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ru-R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47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Georgia" panose="02040502050405020303" pitchFamily="18" charset="0"/>
              </a:rPr>
              <a:t>Коммуникативная модель устной речи</a:t>
            </a:r>
            <a:endParaRPr lang="ru-RU" b="1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79296" cy="545016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3800" dirty="0" smtClean="0">
                <a:latin typeface="Georgia" panose="02040502050405020303" pitchFamily="18" charset="0"/>
              </a:rPr>
              <a:t>Многокомпонентный подход к оцениванию, основанный на понимании сложной взаимосвязи компетенций, навыков и знаний.</a:t>
            </a:r>
          </a:p>
          <a:p>
            <a:pPr marL="0" indent="0">
              <a:buNone/>
            </a:pPr>
            <a:r>
              <a:rPr lang="en-US" sz="3200" b="1" dirty="0" smtClean="0">
                <a:latin typeface="Georgia" panose="02040502050405020303" pitchFamily="18" charset="0"/>
              </a:rPr>
              <a:t>Fulcher </a:t>
            </a:r>
            <a:r>
              <a:rPr lang="en-US" sz="3200" b="1" dirty="0">
                <a:latin typeface="Georgia" panose="02040502050405020303" pitchFamily="18" charset="0"/>
              </a:rPr>
              <a:t>(2003</a:t>
            </a:r>
            <a:r>
              <a:rPr lang="en-US" sz="3200" b="1" dirty="0" smtClean="0">
                <a:latin typeface="Georgia" panose="02040502050405020303" pitchFamily="18" charset="0"/>
              </a:rPr>
              <a:t>):</a:t>
            </a:r>
            <a:r>
              <a:rPr lang="ru-RU" sz="3200" b="1" dirty="0" smtClean="0">
                <a:latin typeface="Georgia" panose="02040502050405020303" pitchFamily="18" charset="0"/>
              </a:rPr>
              <a:t> пять компонентов для оценки навыков устной речи:</a:t>
            </a:r>
          </a:p>
          <a:p>
            <a:pPr marL="0" indent="0">
              <a:buNone/>
            </a:pPr>
            <a:endParaRPr lang="ru-RU" sz="3200" b="1" dirty="0" smtClean="0">
              <a:latin typeface="Georgia" panose="02040502050405020303" pitchFamily="18" charset="0"/>
            </a:endParaRPr>
          </a:p>
          <a:p>
            <a:pPr marL="514350" indent="-514350">
              <a:buAutoNum type="arabicParenBoth"/>
            </a:pPr>
            <a:r>
              <a:rPr lang="en-US" sz="3400" dirty="0" smtClean="0">
                <a:latin typeface="Georgia" panose="02040502050405020303" pitchFamily="18" charset="0"/>
              </a:rPr>
              <a:t>language competence described </a:t>
            </a:r>
            <a:r>
              <a:rPr lang="en-US" sz="3400" dirty="0">
                <a:latin typeface="Georgia" panose="02040502050405020303" pitchFamily="18" charset="0"/>
              </a:rPr>
              <a:t>as phonology, </a:t>
            </a:r>
            <a:r>
              <a:rPr lang="en-US" sz="3400" dirty="0" smtClean="0">
                <a:latin typeface="Georgia" panose="02040502050405020303" pitchFamily="18" charset="0"/>
              </a:rPr>
              <a:t>accuracy </a:t>
            </a:r>
            <a:r>
              <a:rPr lang="en-US" sz="3400" dirty="0">
                <a:latin typeface="Georgia" panose="02040502050405020303" pitchFamily="18" charset="0"/>
              </a:rPr>
              <a:t>of syntax, vocabulary and cohesion, and fluency; </a:t>
            </a:r>
            <a:endParaRPr lang="ru-RU" sz="3400" dirty="0" smtClean="0">
              <a:latin typeface="Georgia" panose="02040502050405020303" pitchFamily="18" charset="0"/>
            </a:endParaRPr>
          </a:p>
          <a:p>
            <a:pPr marL="514350" indent="-514350">
              <a:buAutoNum type="arabicParenBoth"/>
            </a:pPr>
            <a:r>
              <a:rPr lang="en-US" sz="3400" dirty="0" smtClean="0">
                <a:latin typeface="Georgia" panose="02040502050405020303" pitchFamily="18" charset="0"/>
              </a:rPr>
              <a:t>textual knowledge or </a:t>
            </a:r>
            <a:r>
              <a:rPr lang="en-US" sz="3400" dirty="0">
                <a:latin typeface="Georgia" panose="02040502050405020303" pitchFamily="18" charset="0"/>
              </a:rPr>
              <a:t>the </a:t>
            </a:r>
            <a:r>
              <a:rPr lang="en-US" sz="3400" dirty="0" smtClean="0">
                <a:latin typeface="Georgia" panose="02040502050405020303" pitchFamily="18" charset="0"/>
              </a:rPr>
              <a:t>understanding </a:t>
            </a:r>
            <a:r>
              <a:rPr lang="en-US" sz="3400" dirty="0">
                <a:latin typeface="Georgia" panose="02040502050405020303" pitchFamily="18" charset="0"/>
              </a:rPr>
              <a:t>of discourse structures such as </a:t>
            </a:r>
            <a:r>
              <a:rPr lang="en-US" sz="3400" dirty="0" smtClean="0">
                <a:latin typeface="Georgia" panose="02040502050405020303" pitchFamily="18" charset="0"/>
              </a:rPr>
              <a:t>turn-</a:t>
            </a:r>
            <a:r>
              <a:rPr lang="en-US" sz="3400" dirty="0">
                <a:latin typeface="Georgia" panose="02040502050405020303" pitchFamily="18" charset="0"/>
              </a:rPr>
              <a:t> </a:t>
            </a:r>
            <a:r>
              <a:rPr lang="en-US" sz="3400" dirty="0" smtClean="0">
                <a:latin typeface="Georgia" panose="02040502050405020303" pitchFamily="18" charset="0"/>
              </a:rPr>
              <a:t>taking</a:t>
            </a:r>
            <a:r>
              <a:rPr lang="en-US" sz="3400" dirty="0">
                <a:latin typeface="Georgia" panose="02040502050405020303" pitchFamily="18" charset="0"/>
              </a:rPr>
              <a:t>, adjacency pairs, and </a:t>
            </a:r>
            <a:r>
              <a:rPr lang="en-US" sz="3400" dirty="0" smtClean="0">
                <a:latin typeface="Georgia" panose="02040502050405020303" pitchFamily="18" charset="0"/>
              </a:rPr>
              <a:t>openings and closings</a:t>
            </a:r>
            <a:r>
              <a:rPr lang="en-US" sz="3400" dirty="0">
                <a:latin typeface="Georgia" panose="02040502050405020303" pitchFamily="18" charset="0"/>
              </a:rPr>
              <a:t>; </a:t>
            </a:r>
            <a:r>
              <a:rPr lang="en-US" sz="3400" dirty="0" smtClean="0">
                <a:latin typeface="Georgia" panose="02040502050405020303" pitchFamily="18" charset="0"/>
              </a:rPr>
              <a:t>(3</a:t>
            </a:r>
            <a:r>
              <a:rPr lang="en-US" sz="3400" dirty="0">
                <a:latin typeface="Georgia" panose="02040502050405020303" pitchFamily="18" charset="0"/>
              </a:rPr>
              <a:t>) </a:t>
            </a:r>
            <a:r>
              <a:rPr lang="en-US" sz="3400" dirty="0" smtClean="0">
                <a:latin typeface="Georgia" panose="02040502050405020303" pitchFamily="18" charset="0"/>
              </a:rPr>
              <a:t>pragmatic knowledge of </a:t>
            </a:r>
            <a:r>
              <a:rPr lang="en-US" sz="3400" dirty="0" err="1">
                <a:latin typeface="Georgia" panose="02040502050405020303" pitchFamily="18" charset="0"/>
              </a:rPr>
              <a:t>appropriacy</a:t>
            </a:r>
            <a:r>
              <a:rPr lang="en-US" sz="3400" dirty="0">
                <a:latin typeface="Georgia" panose="02040502050405020303" pitchFamily="18" charset="0"/>
              </a:rPr>
              <a:t>, </a:t>
            </a:r>
            <a:r>
              <a:rPr lang="en-US" sz="3400" dirty="0" err="1" smtClean="0">
                <a:latin typeface="Georgia" panose="02040502050405020303" pitchFamily="18" charset="0"/>
              </a:rPr>
              <a:t>implicature</a:t>
            </a:r>
            <a:r>
              <a:rPr lang="en-US" sz="3400" dirty="0" smtClean="0">
                <a:latin typeface="Georgia" panose="02040502050405020303" pitchFamily="18" charset="0"/>
              </a:rPr>
              <a:t> doing </a:t>
            </a:r>
            <a:r>
              <a:rPr lang="en-US" sz="3400" dirty="0">
                <a:latin typeface="Georgia" panose="02040502050405020303" pitchFamily="18" charset="0"/>
              </a:rPr>
              <a:t>things with words), and </a:t>
            </a:r>
            <a:r>
              <a:rPr lang="en-US" sz="3400" dirty="0" smtClean="0">
                <a:latin typeface="Georgia" panose="02040502050405020303" pitchFamily="18" charset="0"/>
              </a:rPr>
              <a:t>expressing </a:t>
            </a:r>
            <a:r>
              <a:rPr lang="en-US" sz="3400" dirty="0">
                <a:latin typeface="Georgia" panose="02040502050405020303" pitchFamily="18" charset="0"/>
              </a:rPr>
              <a:t>being </a:t>
            </a:r>
            <a:r>
              <a:rPr lang="en-US" sz="3400" dirty="0" smtClean="0">
                <a:latin typeface="Georgia" panose="02040502050405020303" pitchFamily="18" charset="0"/>
              </a:rPr>
              <a:t>(defining </a:t>
            </a:r>
            <a:r>
              <a:rPr lang="en-US" sz="3400" dirty="0">
                <a:latin typeface="Georgia" panose="02040502050405020303" pitchFamily="18" charset="0"/>
              </a:rPr>
              <a:t>status and role through speech); </a:t>
            </a:r>
            <a:endParaRPr lang="ru-RU" sz="3400" dirty="0" smtClean="0">
              <a:latin typeface="Georgia" panose="02040502050405020303" pitchFamily="18" charset="0"/>
            </a:endParaRPr>
          </a:p>
          <a:p>
            <a:pPr marL="514350" indent="-514350">
              <a:buAutoNum type="arabicParenBoth"/>
            </a:pPr>
            <a:r>
              <a:rPr lang="en-US" sz="3400" dirty="0" smtClean="0">
                <a:latin typeface="Georgia" panose="02040502050405020303" pitchFamily="18" charset="0"/>
              </a:rPr>
              <a:t>sociolinguistic knowledge that </a:t>
            </a:r>
            <a:r>
              <a:rPr lang="en-US" sz="3400" dirty="0">
                <a:latin typeface="Georgia" panose="02040502050405020303" pitchFamily="18" charset="0"/>
              </a:rPr>
              <a:t>is </a:t>
            </a:r>
            <a:r>
              <a:rPr lang="en-US" sz="3400" dirty="0" smtClean="0">
                <a:latin typeface="Georgia" panose="02040502050405020303" pitchFamily="18" charset="0"/>
              </a:rPr>
              <a:t>situational</a:t>
            </a:r>
            <a:r>
              <a:rPr lang="en-US" sz="3400" dirty="0">
                <a:latin typeface="Georgia" panose="02040502050405020303" pitchFamily="18" charset="0"/>
              </a:rPr>
              <a:t>, topical, and cultural; and finally </a:t>
            </a:r>
            <a:endParaRPr lang="ru-RU" sz="3400" dirty="0" smtClean="0">
              <a:latin typeface="Georgia" panose="02040502050405020303" pitchFamily="18" charset="0"/>
            </a:endParaRPr>
          </a:p>
          <a:p>
            <a:pPr marL="514350" indent="-514350">
              <a:buAutoNum type="arabicParenBoth"/>
            </a:pPr>
            <a:r>
              <a:rPr lang="en-US" sz="3400" dirty="0" smtClean="0">
                <a:latin typeface="Georgia" panose="02040502050405020303" pitchFamily="18" charset="0"/>
              </a:rPr>
              <a:t>strategic capacity that </a:t>
            </a:r>
            <a:r>
              <a:rPr lang="en-US" sz="3400" dirty="0">
                <a:latin typeface="Georgia" panose="02040502050405020303" pitchFamily="18" charset="0"/>
              </a:rPr>
              <a:t>entails the speakers’ use </a:t>
            </a:r>
            <a:r>
              <a:rPr lang="en-US" sz="3400" dirty="0" smtClean="0">
                <a:latin typeface="Georgia" panose="02040502050405020303" pitchFamily="18" charset="0"/>
              </a:rPr>
              <a:t>of achievement and </a:t>
            </a:r>
            <a:r>
              <a:rPr lang="en-US" sz="3400" dirty="0">
                <a:latin typeface="Georgia" panose="02040502050405020303" pitchFamily="18" charset="0"/>
              </a:rPr>
              <a:t>avoidance strategies in order to overcome or avoid communication problems.</a:t>
            </a:r>
          </a:p>
          <a:p>
            <a:pPr marL="0" indent="0" algn="just">
              <a:buNone/>
            </a:pPr>
            <a:endParaRPr lang="ru-RU" sz="3400" dirty="0" smtClean="0"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71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Georgia" panose="02040502050405020303" pitchFamily="18" charset="0"/>
              </a:rPr>
              <a:t>Критерии оценивания (аналитический/ холистический) </a:t>
            </a:r>
            <a:endParaRPr lang="ru-RU" b="1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Аналитический подход и аналитические критерии оценивания :</a:t>
            </a:r>
          </a:p>
          <a:p>
            <a:pPr marL="0" indent="0">
              <a:buNone/>
            </a:pPr>
            <a:endParaRPr lang="ru-RU" dirty="0" smtClean="0">
              <a:latin typeface="Georgia" panose="02040502050405020303" pitchFamily="18" charset="0"/>
            </a:endParaRPr>
          </a:p>
          <a:p>
            <a:r>
              <a:rPr lang="ru-RU" dirty="0" smtClean="0">
                <a:latin typeface="Georgia" panose="02040502050405020303" pitchFamily="18" charset="0"/>
              </a:rPr>
              <a:t>оцениваются </a:t>
            </a:r>
            <a:r>
              <a:rPr lang="ru-RU" dirty="0">
                <a:latin typeface="Georgia" panose="02040502050405020303" pitchFamily="18" charset="0"/>
              </a:rPr>
              <a:t>конкретные аспекты работы испытуемого (организация и структура работы, грамматическая корректность, </a:t>
            </a:r>
            <a:r>
              <a:rPr lang="ru-RU" dirty="0" err="1">
                <a:latin typeface="Georgia" panose="02040502050405020303" pitchFamily="18" charset="0"/>
              </a:rPr>
              <a:t>когезия</a:t>
            </a:r>
            <a:r>
              <a:rPr lang="ru-RU" dirty="0">
                <a:latin typeface="Georgia" panose="02040502050405020303" pitchFamily="18" charset="0"/>
              </a:rPr>
              <a:t>, разнообразие языковых структур и </a:t>
            </a:r>
            <a:r>
              <a:rPr lang="ru-RU" dirty="0" err="1">
                <a:latin typeface="Georgia" panose="02040502050405020303" pitchFamily="18" charset="0"/>
              </a:rPr>
              <a:t>вокабуляра</a:t>
            </a:r>
            <a:r>
              <a:rPr lang="ru-RU" dirty="0">
                <a:latin typeface="Georgia" panose="02040502050405020303" pitchFamily="18" charset="0"/>
              </a:rPr>
              <a:t> и </a:t>
            </a:r>
            <a:r>
              <a:rPr lang="ru-RU" dirty="0" err="1" smtClean="0">
                <a:latin typeface="Georgia" panose="02040502050405020303" pitchFamily="18" charset="0"/>
              </a:rPr>
              <a:t>т.д</a:t>
            </a:r>
            <a:endParaRPr lang="ru-RU" dirty="0" smtClean="0">
              <a:latin typeface="Georgia" panose="02040502050405020303" pitchFamily="18" charset="0"/>
            </a:endParaRPr>
          </a:p>
          <a:p>
            <a:r>
              <a:rPr lang="ru-RU" dirty="0" smtClean="0">
                <a:latin typeface="Georgia" panose="02040502050405020303" pitchFamily="18" charset="0"/>
              </a:rPr>
              <a:t>используется </a:t>
            </a:r>
            <a:r>
              <a:rPr lang="ru-RU" dirty="0">
                <a:latin typeface="Georgia" panose="02040502050405020303" pitchFamily="18" charset="0"/>
              </a:rPr>
              <a:t>аналитическая шкала оценки, в которой для каждого аспекта даны дескрипторы.</a:t>
            </a:r>
            <a:endParaRPr lang="ru-RU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ru-RU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ru-R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363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Georgia" panose="02040502050405020303" pitchFamily="18" charset="0"/>
              </a:rPr>
              <a:t>Контекстно-детерминированная речь 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>
                <a:latin typeface="Georgia" panose="02040502050405020303" pitchFamily="18" charset="0"/>
              </a:rPr>
              <a:t>отражение действительности и хранение знания (</a:t>
            </a:r>
            <a:r>
              <a:rPr lang="ru-RU" dirty="0" err="1" smtClean="0">
                <a:latin typeface="Georgia" panose="02040502050405020303" pitchFamily="18" charset="0"/>
              </a:rPr>
              <a:t>эпистемическая</a:t>
            </a:r>
            <a:r>
              <a:rPr lang="ru-RU" dirty="0" smtClean="0">
                <a:latin typeface="Georgia" panose="02040502050405020303" pitchFamily="18" charset="0"/>
              </a:rPr>
              <a:t> функция); 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получение нового знания (когнитивная функции); </a:t>
            </a: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передача специальной информации (коммуникативная функция). </a:t>
            </a:r>
          </a:p>
          <a:p>
            <a:pPr marL="0" indent="0" algn="just">
              <a:buNone/>
            </a:pPr>
            <a:endParaRPr lang="ru-RU" dirty="0" smtClean="0"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Georgia" panose="02040502050405020303" pitchFamily="18" charset="0"/>
              </a:rPr>
              <a:t>Основной формой реализации научного стиля является письменная речь, хотя с повышением роли науки в обществе, расширением научных контактов, развитием средств массовой коммуникации возрастает роль устной формы общения. Реализуясь в различных жанрах и формах изложения, научный стиль характеризуется рядом общих экстра - и интралингвистических особенностей, позволяющих говорить о едином функциональном стиле, который подвергается </a:t>
            </a:r>
            <a:r>
              <a:rPr lang="ru-RU" dirty="0" err="1" smtClean="0">
                <a:latin typeface="Georgia" panose="02040502050405020303" pitchFamily="18" charset="0"/>
              </a:rPr>
              <a:t>внутристилевой</a:t>
            </a:r>
            <a:r>
              <a:rPr lang="ru-RU" dirty="0" smtClean="0">
                <a:latin typeface="Georgia" panose="02040502050405020303" pitchFamily="18" charset="0"/>
              </a:rPr>
              <a:t> дифференциации. </a:t>
            </a:r>
          </a:p>
          <a:p>
            <a:pPr marL="0" indent="0" algn="just">
              <a:buNone/>
            </a:pPr>
            <a:r>
              <a:rPr lang="ru-RU" dirty="0" smtClean="0">
                <a:latin typeface="Georgia" panose="02040502050405020303" pitchFamily="18" charset="0"/>
              </a:rPr>
              <a:t>Главным коммуникативным заданием общения в научной сфере является выражение научных понятий и умозаключений. Мышление в данной сфере деятельности носит обобщенный, абстрагированный (отвлеченный от частных, несущественных признаков), логический характер. Этим обусловлены такие специфические черты научного стиля, как отвлеченность, обобщенность, подчеркнутая логичность изложения. </a:t>
            </a:r>
          </a:p>
          <a:p>
            <a:pPr marL="0" indent="0" algn="just">
              <a:buNone/>
            </a:pPr>
            <a:r>
              <a:rPr lang="ru-RU" dirty="0" smtClean="0">
                <a:latin typeface="Georgia" panose="02040502050405020303" pitchFamily="18" charset="0"/>
              </a:rPr>
              <a:t>Данные экстралингвистические признаки объединяют в систему все языковые средства, формирующие научный стиль, и определяют вторичные, более частные, стилевые черты: смысловую точность (однозначность выражения мысли), информативную насыщенность, объективность изложения, безобразность, скрытую эмоциональность.</a:t>
            </a:r>
          </a:p>
          <a:p>
            <a:pPr marL="0" indent="0" algn="just">
              <a:buNone/>
            </a:pPr>
            <a:endParaRPr lang="ru-R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889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Georgia" panose="02040502050405020303" pitchFamily="18" charset="0"/>
              </a:rPr>
              <a:t>Оценивание на основе заданного сценария (</a:t>
            </a:r>
            <a:r>
              <a:rPr lang="en-US" b="1" dirty="0" smtClean="0">
                <a:latin typeface="Georgia" panose="02040502050405020303" pitchFamily="18" charset="0"/>
              </a:rPr>
              <a:t>Scenario-based assessment</a:t>
            </a:r>
            <a:r>
              <a:rPr lang="ru-RU" b="1" dirty="0" smtClean="0">
                <a:latin typeface="Georgia" panose="02040502050405020303" pitchFamily="18" charset="0"/>
              </a:rPr>
              <a:t>)</a:t>
            </a:r>
            <a:endParaRPr lang="ru-RU" b="1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Georgia" panose="02040502050405020303" pitchFamily="18" charset="0"/>
              </a:rPr>
              <a:t>«</a:t>
            </a:r>
            <a:r>
              <a:rPr lang="en-US" dirty="0" smtClean="0">
                <a:latin typeface="Georgia" panose="02040502050405020303" pitchFamily="18" charset="0"/>
              </a:rPr>
              <a:t>an online scenario-based </a:t>
            </a:r>
            <a:r>
              <a:rPr lang="en-US" dirty="0">
                <a:latin typeface="Georgia" panose="02040502050405020303" pitchFamily="18" charset="0"/>
              </a:rPr>
              <a:t>academic English </a:t>
            </a:r>
            <a:r>
              <a:rPr lang="en-US" dirty="0" smtClean="0">
                <a:latin typeface="Georgia" panose="02040502050405020303" pitchFamily="18" charset="0"/>
              </a:rPr>
              <a:t>speaking</a:t>
            </a:r>
            <a:r>
              <a:rPr lang="ru-RU" dirty="0" smtClean="0">
                <a:latin typeface="Georgia" panose="02040502050405020303" pitchFamily="18" charset="0"/>
              </a:rPr>
              <a:t>»</a:t>
            </a:r>
          </a:p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Тестировалось умение суммировать информацию, выразить мнение и обсудить идеи.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Задача: </a:t>
            </a:r>
            <a:r>
              <a:rPr lang="en-US" i="1" dirty="0" smtClean="0">
                <a:latin typeface="Georgia" panose="02040502050405020303" pitchFamily="18" charset="0"/>
              </a:rPr>
              <a:t>”the </a:t>
            </a:r>
            <a:r>
              <a:rPr lang="en-US" i="1" dirty="0">
                <a:latin typeface="Georgia" panose="02040502050405020303" pitchFamily="18" charset="0"/>
              </a:rPr>
              <a:t>changes and future of </a:t>
            </a:r>
            <a:r>
              <a:rPr lang="en-US" i="1" dirty="0" smtClean="0">
                <a:latin typeface="Georgia" panose="02040502050405020303" pitchFamily="18" charset="0"/>
              </a:rPr>
              <a:t>journalism.”</a:t>
            </a:r>
            <a:endParaRPr lang="en-US" i="1" dirty="0">
              <a:latin typeface="Georgia" panose="02040502050405020303" pitchFamily="18" charset="0"/>
            </a:endParaRPr>
          </a:p>
          <a:p>
            <a:pPr algn="just"/>
            <a:r>
              <a:rPr lang="ru-RU" dirty="0" smtClean="0">
                <a:latin typeface="Georgia" panose="02040502050405020303" pitchFamily="18" charset="0"/>
              </a:rPr>
              <a:t>Форма: финальный проект – устная презентация анализ текстовой и видео информации на форуме.</a:t>
            </a:r>
          </a:p>
          <a:p>
            <a:pPr algn="just"/>
            <a:r>
              <a:rPr lang="en-US" i="1" dirty="0">
                <a:latin typeface="Georgia" panose="02040502050405020303" pitchFamily="18" charset="0"/>
              </a:rPr>
              <a:t>Discuss some of the major changes in journalism and pick one controversial issue </a:t>
            </a:r>
            <a:r>
              <a:rPr lang="en-US" i="1" dirty="0" smtClean="0">
                <a:latin typeface="Georgia" panose="02040502050405020303" pitchFamily="18" charset="0"/>
              </a:rPr>
              <a:t>associated </a:t>
            </a:r>
            <a:r>
              <a:rPr lang="en-US" i="1" dirty="0">
                <a:latin typeface="Georgia" panose="02040502050405020303" pitchFamily="18" charset="0"/>
              </a:rPr>
              <a:t>with the new trends that you find interesting. Present your position or opinion </a:t>
            </a:r>
            <a:r>
              <a:rPr lang="en-US" i="1" dirty="0" smtClean="0">
                <a:latin typeface="Georgia" panose="02040502050405020303" pitchFamily="18" charset="0"/>
              </a:rPr>
              <a:t>on </a:t>
            </a:r>
            <a:r>
              <a:rPr lang="en-US" i="1" dirty="0">
                <a:latin typeface="Georgia" panose="02040502050405020303" pitchFamily="18" charset="0"/>
              </a:rPr>
              <a:t>the issue. Finally, talk about what positive or negative directions you think journalism </a:t>
            </a:r>
            <a:r>
              <a:rPr lang="en-US" i="1" dirty="0" smtClean="0">
                <a:latin typeface="Georgia" panose="02040502050405020303" pitchFamily="18" charset="0"/>
              </a:rPr>
              <a:t>would </a:t>
            </a:r>
            <a:r>
              <a:rPr lang="en-US" i="1" dirty="0">
                <a:latin typeface="Georgia" panose="02040502050405020303" pitchFamily="18" charset="0"/>
              </a:rPr>
              <a:t>take in the future. You must use the information from the listening </a:t>
            </a:r>
            <a:r>
              <a:rPr lang="en-US" i="1" dirty="0" smtClean="0">
                <a:latin typeface="Georgia" panose="02040502050405020303" pitchFamily="18" charset="0"/>
              </a:rPr>
              <a:t>materials </a:t>
            </a:r>
            <a:r>
              <a:rPr lang="en-US" i="1" dirty="0">
                <a:latin typeface="Georgia" panose="02040502050405020303" pitchFamily="18" charset="0"/>
              </a:rPr>
              <a:t>to </a:t>
            </a:r>
            <a:r>
              <a:rPr lang="en-US" i="1" dirty="0" smtClean="0">
                <a:latin typeface="Georgia" panose="02040502050405020303" pitchFamily="18" charset="0"/>
              </a:rPr>
              <a:t>explain </a:t>
            </a:r>
            <a:r>
              <a:rPr lang="en-US" i="1" dirty="0">
                <a:latin typeface="Georgia" panose="02040502050405020303" pitchFamily="18" charset="0"/>
              </a:rPr>
              <a:t>the issues and support your opinion.</a:t>
            </a:r>
          </a:p>
          <a:p>
            <a:pPr algn="just"/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4859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eorgia" panose="02040502050405020303" pitchFamily="18" charset="0"/>
              </a:rPr>
              <a:t>Research Project</a:t>
            </a:r>
            <a:endParaRPr lang="ru-RU" b="1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 algn="just"/>
            <a:r>
              <a:rPr lang="ru-RU" sz="2000" b="1" dirty="0" smtClean="0">
                <a:latin typeface="Georgia" panose="02040502050405020303" pitchFamily="18" charset="0"/>
              </a:rPr>
              <a:t>Интенсивное чтение:</a:t>
            </a:r>
          </a:p>
          <a:p>
            <a:pPr marL="0" indent="0" algn="just">
              <a:buNone/>
            </a:pPr>
            <a:r>
              <a:rPr lang="ru-RU" sz="2000" b="1" dirty="0" smtClean="0">
                <a:latin typeface="Georgia" panose="02040502050405020303" pitchFamily="18" charset="0"/>
              </a:rPr>
              <a:t>Оцениваемые навыки: </a:t>
            </a:r>
            <a:r>
              <a:rPr lang="ru-RU" sz="2000" dirty="0" smtClean="0">
                <a:latin typeface="Georgia" panose="02040502050405020303" pitchFamily="18" charset="0"/>
              </a:rPr>
              <a:t>аналитическое чтение (поиск, оценка релевантности информации для проекта),  суммирование информации, умение сделать выводы и т.д.</a:t>
            </a:r>
          </a:p>
          <a:p>
            <a:pPr marL="0" indent="0" algn="just">
              <a:buNone/>
            </a:pPr>
            <a:endParaRPr lang="ru-RU" sz="2000" dirty="0">
              <a:latin typeface="Georgia" panose="02040502050405020303" pitchFamily="18" charset="0"/>
            </a:endParaRPr>
          </a:p>
          <a:p>
            <a:pPr algn="just"/>
            <a:r>
              <a:rPr lang="ru-RU" sz="2000" b="1" dirty="0" smtClean="0">
                <a:latin typeface="Georgia" panose="02040502050405020303" pitchFamily="18" charset="0"/>
              </a:rPr>
              <a:t>Аудиовизуальная информация:</a:t>
            </a:r>
          </a:p>
          <a:p>
            <a:pPr marL="0" indent="0" algn="just">
              <a:buNone/>
            </a:pPr>
            <a:r>
              <a:rPr lang="ru-RU" sz="2000" dirty="0" smtClean="0">
                <a:latin typeface="Georgia" panose="02040502050405020303" pitchFamily="18" charset="0"/>
              </a:rPr>
              <a:t>Учебные вид</a:t>
            </a:r>
            <a:r>
              <a:rPr lang="ru-RU" sz="2000" dirty="0">
                <a:latin typeface="Georgia" panose="02040502050405020303" pitchFamily="18" charset="0"/>
              </a:rPr>
              <a:t>е</a:t>
            </a:r>
            <a:r>
              <a:rPr lang="ru-RU" sz="2000" dirty="0" smtClean="0">
                <a:latin typeface="Georgia" panose="02040502050405020303" pitchFamily="18" charset="0"/>
              </a:rPr>
              <a:t>о-инструкции по написанию </a:t>
            </a:r>
            <a:r>
              <a:rPr lang="en-US" sz="2000" dirty="0" smtClean="0">
                <a:latin typeface="Georgia" panose="02040502050405020303" pitchFamily="18" charset="0"/>
              </a:rPr>
              <a:t>RP</a:t>
            </a:r>
            <a:endParaRPr lang="ru-RU" sz="2000" dirty="0" smtClean="0"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Georgia" panose="02040502050405020303" pitchFamily="18" charset="0"/>
            </a:endParaRPr>
          </a:p>
          <a:p>
            <a:pPr algn="just"/>
            <a:r>
              <a:rPr lang="ru-RU" sz="2000" b="1" dirty="0">
                <a:latin typeface="Georgia" panose="02040502050405020303" pitchFamily="18" charset="0"/>
              </a:rPr>
              <a:t>Инструктивная ч</a:t>
            </a:r>
            <a:r>
              <a:rPr lang="ru-RU" sz="2000" b="1" dirty="0">
                <a:latin typeface="Georgia" panose="02040502050405020303" pitchFamily="18" charset="0"/>
              </a:rPr>
              <a:t>асть курса: </a:t>
            </a:r>
            <a:endParaRPr lang="en-US" sz="2000" b="1" dirty="0"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Georgia" panose="02040502050405020303" pitchFamily="18" charset="0"/>
              </a:rPr>
              <a:t>Практические занятия по курсу </a:t>
            </a:r>
            <a:r>
              <a:rPr lang="en-US" sz="2000" dirty="0" smtClean="0">
                <a:latin typeface="Georgia" panose="02040502050405020303" pitchFamily="18" charset="0"/>
              </a:rPr>
              <a:t>Academic English</a:t>
            </a:r>
            <a:endParaRPr lang="ru-RU" sz="2000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274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mtClean="0">
                <a:solidFill>
                  <a:schemeClr val="tx1"/>
                </a:solidFill>
                <a:latin typeface="Georgia" panose="02040502050405020303" pitchFamily="18" charset="0"/>
              </a:rPr>
              <a:t>Автоматическая оценка устной речи</a:t>
            </a:r>
            <a:endParaRPr lang="ru-RU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229600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Georgia" panose="02040502050405020303" pitchFamily="18" charset="0"/>
              </a:rPr>
              <a:t>Scherer, </a:t>
            </a:r>
            <a:r>
              <a:rPr lang="en-US" sz="2000" b="1" dirty="0" err="1" smtClean="0">
                <a:latin typeface="Georgia" panose="02040502050405020303" pitchFamily="18" charset="0"/>
              </a:rPr>
              <a:t>Layher</a:t>
            </a:r>
            <a:r>
              <a:rPr lang="en-US" sz="2000" b="1" dirty="0" smtClean="0">
                <a:latin typeface="Georgia" panose="02040502050405020303" pitchFamily="18" charset="0"/>
              </a:rPr>
              <a:t>, Kane, Neumann, and Campbell (2012) </a:t>
            </a:r>
            <a:endParaRPr lang="ru-RU" sz="2000" b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Georgia" panose="02040502050405020303" pitchFamily="18" charset="0"/>
              </a:rPr>
              <a:t>аудиовизуальный анализ (политической речи). Была установлена корреляция между интенсивностью движения (жестикуляция, движения головы и т.д.) и эффективностью речи. Также применялись программы, анализирующие визуальный контакт.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Georgia" panose="02040502050405020303" pitchFamily="18" charset="0"/>
              </a:rPr>
              <a:t>Kurihara</a:t>
            </a:r>
            <a:r>
              <a:rPr lang="en-US" sz="2000" b="1" dirty="0" smtClean="0">
                <a:latin typeface="Georgia" panose="02040502050405020303" pitchFamily="18" charset="0"/>
              </a:rPr>
              <a:t>, </a:t>
            </a:r>
            <a:r>
              <a:rPr lang="en-US" sz="2000" b="1" dirty="0" err="1" smtClean="0">
                <a:latin typeface="Georgia" panose="02040502050405020303" pitchFamily="18" charset="0"/>
              </a:rPr>
              <a:t>Goto</a:t>
            </a:r>
            <a:r>
              <a:rPr lang="en-US" sz="2000" b="1" dirty="0" smtClean="0">
                <a:latin typeface="Georgia" panose="02040502050405020303" pitchFamily="18" charset="0"/>
              </a:rPr>
              <a:t>, Ogata, </a:t>
            </a:r>
            <a:r>
              <a:rPr lang="en-US" sz="2000" b="1" dirty="0" err="1" smtClean="0">
                <a:latin typeface="Georgia" panose="02040502050405020303" pitchFamily="18" charset="0"/>
              </a:rPr>
              <a:t>Matsusaka</a:t>
            </a:r>
            <a:r>
              <a:rPr lang="en-US" sz="2000" b="1" dirty="0" smtClean="0">
                <a:latin typeface="Georgia" panose="02040502050405020303" pitchFamily="18" charset="0"/>
              </a:rPr>
              <a:t>, and Igarashi (2007)</a:t>
            </a:r>
            <a:endParaRPr lang="ru-RU" sz="2000" b="1" dirty="0" smtClean="0"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Georgia" panose="02040502050405020303" pitchFamily="18" charset="0"/>
              </a:rPr>
              <a:t>Система тренировки навыков презентации с использованием </a:t>
            </a:r>
            <a:r>
              <a:rPr lang="en-US" sz="2000" dirty="0">
                <a:latin typeface="Georgia" panose="02040502050405020303" pitchFamily="18" charset="0"/>
              </a:rPr>
              <a:t>Automatic Speech recognition (ASR)</a:t>
            </a:r>
            <a:r>
              <a:rPr lang="ru-RU" sz="2000" dirty="0">
                <a:latin typeface="Georgia" panose="02040502050405020303" pitchFamily="18" charset="0"/>
              </a:rPr>
              <a:t>, использовавшую анализ просодики и обработку образа. Применялся метод отслеживания объектов для фиксирования и анализа движения головы.</a:t>
            </a:r>
          </a:p>
          <a:p>
            <a:pPr marL="0" indent="0">
              <a:buNone/>
            </a:pPr>
            <a:r>
              <a:rPr lang="en-US" sz="2000" b="1" dirty="0" smtClean="0">
                <a:latin typeface="Georgia" panose="02040502050405020303" pitchFamily="18" charset="0"/>
              </a:rPr>
              <a:t>Microsoft Kinect</a:t>
            </a:r>
            <a:endParaRPr lang="ru-RU" sz="2000" b="1" dirty="0" smtClean="0"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ru-RU" sz="2100" dirty="0" err="1">
                <a:latin typeface="Georgia" panose="02040502050405020303" pitchFamily="18" charset="0"/>
              </a:rPr>
              <a:t>Мультимодальный</a:t>
            </a:r>
            <a:r>
              <a:rPr lang="ru-RU" sz="2100" dirty="0">
                <a:latin typeface="Georgia" panose="02040502050405020303" pitchFamily="18" charset="0"/>
              </a:rPr>
              <a:t> корпус для исследования выполнения ежедневных задач, который включал аудио, видео данные и данные о прикосновениях к предметам.</a:t>
            </a:r>
            <a:endParaRPr lang="en-US" sz="21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ru-RU" sz="20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62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Georgia" panose="02040502050405020303" pitchFamily="18" charset="0"/>
              </a:rPr>
              <a:t>Комбинированный метод автоматической и экспертной оценки устной речи - </a:t>
            </a:r>
            <a:r>
              <a:rPr lang="en-US" sz="2800" b="1" dirty="0" smtClean="0">
                <a:latin typeface="Georgia" panose="02040502050405020303" pitchFamily="18" charset="0"/>
              </a:rPr>
              <a:t>ASR</a:t>
            </a:r>
            <a:endParaRPr lang="ru-RU" sz="2800" b="1" dirty="0">
              <a:latin typeface="Georgia" panose="02040502050405020303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1311275"/>
            <a:ext cx="763905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51905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153</TotalTime>
  <Words>1322</Words>
  <Application>Microsoft Office PowerPoint</Application>
  <PresentationFormat>Экран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Начальная</vt:lpstr>
      <vt:lpstr>Оценка устной научно-учебной речи студентов: перспективы   С.А.Стринюк , к.ф.н., доцент департамента  иностранных языков НИУ ВШЭ (Пермь) </vt:lpstr>
      <vt:lpstr>История вопроса</vt:lpstr>
      <vt:lpstr>Коммуникативная модель устной речи</vt:lpstr>
      <vt:lpstr>Критерии оценивания (аналитический/ холистический) </vt:lpstr>
      <vt:lpstr>Контекстно-детерминированная речь </vt:lpstr>
      <vt:lpstr>Оценивание на основе заданного сценария (Scenario-based assessment)</vt:lpstr>
      <vt:lpstr>Research Project</vt:lpstr>
      <vt:lpstr>Автоматическая оценка устной речи</vt:lpstr>
      <vt:lpstr>Комбинированный метод автоматической и экспертной оценки устной речи - ASR</vt:lpstr>
      <vt:lpstr>  Su-Youn Yoon ∗, Klaus Zechner </vt:lpstr>
      <vt:lpstr>Литература</vt:lpstr>
      <vt:lpstr>Литература</vt:lpstr>
    </vt:vector>
  </TitlesOfParts>
  <Company>HSE-Perm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устной научно-учебной речи студентов: перспективы   С.А.Стринюк , к.ф.н., доцент департамента  иностранных языков НИУ ВШЭ (Пермь) </dc:title>
  <dc:creator>StrinyukSA</dc:creator>
  <cp:lastModifiedBy>StrinyukSA</cp:lastModifiedBy>
  <cp:revision>20</cp:revision>
  <dcterms:created xsi:type="dcterms:W3CDTF">2018-12-09T09:33:45Z</dcterms:created>
  <dcterms:modified xsi:type="dcterms:W3CDTF">2018-12-09T12:06:52Z</dcterms:modified>
</cp:coreProperties>
</file>