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260" r:id="rId3"/>
    <p:sldId id="279" r:id="rId4"/>
    <p:sldId id="280" r:id="rId5"/>
    <p:sldId id="281" r:id="rId6"/>
    <p:sldId id="261" r:id="rId7"/>
    <p:sldId id="272" r:id="rId8"/>
    <p:sldId id="273" r:id="rId9"/>
    <p:sldId id="275" r:id="rId10"/>
    <p:sldId id="276" r:id="rId11"/>
    <p:sldId id="282" r:id="rId12"/>
    <p:sldId id="283" r:id="rId13"/>
    <p:sldId id="284" r:id="rId14"/>
    <p:sldId id="285" r:id="rId15"/>
    <p:sldId id="271"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16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73F16-62AE-4276-905B-C04444595BB8}" type="datetimeFigureOut">
              <a:rPr lang="ru-RU" smtClean="0"/>
              <a:t>02.12.2018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BC00C-0112-4265-84F5-63A8438D7054}"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lvl1pPr>
              <a:defRPr/>
            </a:lvl1pPr>
          </a:lstStyle>
          <a:p>
            <a:fld id="{FA34A536-64B9-4678-9E57-8F397F71CA50}" type="datetime1">
              <a:rPr lang="ru-RU" smtClean="0"/>
              <a:t>02.12.2018</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370FD704-86CF-459F-BA9D-35E49E777E9A}" type="datetime1">
              <a:rPr lang="ru-RU" smtClean="0"/>
              <a:t>02.12.2018</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F3EC1CA6-71F4-4EEB-8E80-AF8C807F47F6}" type="datetime1">
              <a:rPr lang="ru-RU" smtClean="0"/>
              <a:t>02.12.2018</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3AB65727-28AE-451E-AAB3-04653A8F184D}" type="datetime1">
              <a:rPr lang="ru-RU" smtClean="0"/>
              <a:t>02.12.2018</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fld id="{F1349671-FBDC-4D2B-B3A0-48BE87CA634E}" type="datetime1">
              <a:rPr lang="ru-RU" smtClean="0"/>
              <a:t>02.12.2018</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fld id="{A32D0B05-D737-49AB-8D7C-8580A9A0F352}" type="datetime1">
              <a:rPr lang="ru-RU" smtClean="0"/>
              <a:t>02.12.2018</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3"/>
          <p:cNvSpPr>
            <a:spLocks noGrp="1"/>
          </p:cNvSpPr>
          <p:nvPr>
            <p:ph type="dt" sz="half" idx="10"/>
          </p:nvPr>
        </p:nvSpPr>
        <p:spPr/>
        <p:txBody>
          <a:bodyPr/>
          <a:lstStyle>
            <a:lvl1pPr>
              <a:defRPr/>
            </a:lvl1pPr>
          </a:lstStyle>
          <a:p>
            <a:fld id="{B1DDE572-9853-4B7A-88BE-7BEB46D08FB1}" type="datetime1">
              <a:rPr lang="ru-RU" smtClean="0"/>
              <a:t>02.12.2018</a:t>
            </a:fld>
            <a:endParaRPr lang="ru-RU"/>
          </a:p>
        </p:txBody>
      </p:sp>
      <p:sp>
        <p:nvSpPr>
          <p:cNvPr id="8" name="Footer Placeholder 4"/>
          <p:cNvSpPr>
            <a:spLocks noGrp="1"/>
          </p:cNvSpPr>
          <p:nvPr>
            <p:ph type="ftr" sz="quarter" idx="11"/>
          </p:nvPr>
        </p:nvSpPr>
        <p:spPr/>
        <p:txBody>
          <a:bodyPr/>
          <a:lstStyle>
            <a:lvl1pPr>
              <a:defRPr/>
            </a:lvl1pPr>
          </a:lstStyle>
          <a:p>
            <a:endParaRPr lang="ru-RU"/>
          </a:p>
        </p:txBody>
      </p:sp>
      <p:sp>
        <p:nvSpPr>
          <p:cNvPr id="9"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fld id="{44D66525-443E-4169-BD5B-ADEF317F0B53}" type="datetime1">
              <a:rPr lang="ru-RU" smtClean="0"/>
              <a:t>02.12.2018</a:t>
            </a:fld>
            <a:endParaRPr lang="ru-RU"/>
          </a:p>
        </p:txBody>
      </p:sp>
      <p:sp>
        <p:nvSpPr>
          <p:cNvPr id="4" name="Footer Placeholder 4"/>
          <p:cNvSpPr>
            <a:spLocks noGrp="1"/>
          </p:cNvSpPr>
          <p:nvPr>
            <p:ph type="ftr" sz="quarter" idx="11"/>
          </p:nvPr>
        </p:nvSpPr>
        <p:spPr/>
        <p:txBody>
          <a:bodyPr/>
          <a:lstStyle>
            <a:lvl1pPr>
              <a:defRPr/>
            </a:lvl1pPr>
          </a:lstStyle>
          <a:p>
            <a:endParaRPr lang="ru-RU"/>
          </a:p>
        </p:txBody>
      </p:sp>
      <p:sp>
        <p:nvSpPr>
          <p:cNvPr id="5"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F16250D-6CD7-48CE-B0A3-7095FABC4BAF}" type="datetime1">
              <a:rPr lang="ru-RU" smtClean="0"/>
              <a:t>02.12.2018</a:t>
            </a:fld>
            <a:endParaRPr lang="ru-RU"/>
          </a:p>
        </p:txBody>
      </p:sp>
      <p:sp>
        <p:nvSpPr>
          <p:cNvPr id="3" name="Footer Placeholder 4"/>
          <p:cNvSpPr>
            <a:spLocks noGrp="1"/>
          </p:cNvSpPr>
          <p:nvPr>
            <p:ph type="ftr" sz="quarter" idx="11"/>
          </p:nvPr>
        </p:nvSpPr>
        <p:spPr/>
        <p:txBody>
          <a:bodyPr/>
          <a:lstStyle>
            <a:lvl1pPr>
              <a:defRPr/>
            </a:lvl1pPr>
          </a:lstStyle>
          <a:p>
            <a:endParaRPr lang="ru-RU"/>
          </a:p>
        </p:txBody>
      </p:sp>
      <p:sp>
        <p:nvSpPr>
          <p:cNvPr id="4"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5D2A3540-E8F7-4146-BAA8-11C5B9F6D3EE}" type="datetime1">
              <a:rPr lang="ru-RU" smtClean="0"/>
              <a:t>02.12.2018</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154B2DEC-B0F3-4DB2-8EA8-AAD3B78DDC5B}" type="datetime1">
              <a:rPr lang="ru-RU" smtClean="0"/>
              <a:t>02.12.2018</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fld id="{5A5F70D9-CB1B-46F1-96CB-28967CA3BFED}" type="datetime1">
              <a:rPr lang="ru-RU" smtClean="0"/>
              <a:t>02.12.2018</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fld id="{DBA97E62-5717-472A-9430-BE51A4AFD3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00809"/>
            <a:ext cx="7772400" cy="1899642"/>
          </a:xfrm>
        </p:spPr>
        <p:txBody>
          <a:bodyPr/>
          <a:lstStyle/>
          <a:p>
            <a:r>
              <a:rPr lang="en-US" dirty="0" smtClean="0">
                <a:solidFill>
                  <a:schemeClr val="tx2">
                    <a:lumMod val="50000"/>
                  </a:schemeClr>
                </a:solidFill>
              </a:rPr>
              <a:t/>
            </a:r>
            <a:br>
              <a:rPr lang="en-US" dirty="0" smtClean="0">
                <a:solidFill>
                  <a:schemeClr val="tx2">
                    <a:lumMod val="50000"/>
                  </a:schemeClr>
                </a:solidFill>
              </a:rPr>
            </a:br>
            <a:r>
              <a:rPr lang="en-US" dirty="0" smtClean="0">
                <a:solidFill>
                  <a:schemeClr val="tx2">
                    <a:lumMod val="50000"/>
                  </a:schemeClr>
                </a:solidFill>
              </a:rPr>
              <a:t/>
            </a:r>
            <a:br>
              <a:rPr lang="en-US" dirty="0" smtClean="0">
                <a:solidFill>
                  <a:schemeClr val="tx2">
                    <a:lumMod val="50000"/>
                  </a:schemeClr>
                </a:solidFill>
              </a:rPr>
            </a:br>
            <a:r>
              <a:rPr lang="en-US" sz="4800" dirty="0" smtClean="0">
                <a:solidFill>
                  <a:schemeClr val="tx2">
                    <a:lumMod val="50000"/>
                  </a:schemeClr>
                </a:solidFill>
              </a:rPr>
              <a:t>Anaphora in academic discourse: </a:t>
            </a:r>
            <a:r>
              <a:rPr lang="en-US" sz="4800" dirty="0" smtClean="0">
                <a:solidFill>
                  <a:schemeClr val="tx2">
                    <a:lumMod val="50000"/>
                  </a:schemeClr>
                </a:solidFill>
              </a:rPr>
              <a:t/>
            </a:r>
            <a:br>
              <a:rPr lang="en-US" sz="4800" dirty="0" smtClean="0">
                <a:solidFill>
                  <a:schemeClr val="tx2">
                    <a:lumMod val="50000"/>
                  </a:schemeClr>
                </a:solidFill>
              </a:rPr>
            </a:br>
            <a:r>
              <a:rPr lang="en-US" sz="4800" dirty="0" smtClean="0">
                <a:solidFill>
                  <a:schemeClr val="tx2">
                    <a:lumMod val="50000"/>
                  </a:schemeClr>
                </a:solidFill>
              </a:rPr>
              <a:t>a case study of </a:t>
            </a:r>
            <a:r>
              <a:rPr lang="en-US" sz="4800" dirty="0" smtClean="0">
                <a:solidFill>
                  <a:schemeClr val="tx2">
                    <a:lumMod val="50000"/>
                  </a:schemeClr>
                </a:solidFill>
              </a:rPr>
              <a:t>L2 writing </a:t>
            </a:r>
            <a:r>
              <a:rPr lang="en-US" sz="4800" dirty="0" smtClean="0">
                <a:solidFill>
                  <a:schemeClr val="tx2">
                    <a:lumMod val="50000"/>
                  </a:schemeClr>
                </a:solidFill>
              </a:rPr>
              <a:t>in management</a:t>
            </a:r>
            <a:br>
              <a:rPr lang="en-US" sz="4800" dirty="0" smtClean="0">
                <a:solidFill>
                  <a:schemeClr val="tx2">
                    <a:lumMod val="50000"/>
                  </a:schemeClr>
                </a:solidFill>
              </a:rPr>
            </a:br>
            <a:r>
              <a:rPr lang="ru-RU" dirty="0" smtClean="0">
                <a:solidFill>
                  <a:schemeClr val="tx2">
                    <a:lumMod val="50000"/>
                  </a:schemeClr>
                </a:solidFill>
              </a:rPr>
              <a:t/>
            </a:r>
            <a:br>
              <a:rPr lang="ru-RU" dirty="0" smtClean="0">
                <a:solidFill>
                  <a:schemeClr val="tx2">
                    <a:lumMod val="50000"/>
                  </a:schemeClr>
                </a:solidFill>
              </a:rPr>
            </a:br>
            <a:endParaRPr lang="ru-RU" dirty="0">
              <a:solidFill>
                <a:schemeClr val="tx2">
                  <a:lumMod val="50000"/>
                </a:schemeClr>
              </a:solidFill>
            </a:endParaRPr>
          </a:p>
        </p:txBody>
      </p:sp>
      <p:sp>
        <p:nvSpPr>
          <p:cNvPr id="3" name="Подзаголовок 2"/>
          <p:cNvSpPr>
            <a:spLocks noGrp="1"/>
          </p:cNvSpPr>
          <p:nvPr>
            <p:ph type="subTitle" idx="1"/>
          </p:nvPr>
        </p:nvSpPr>
        <p:spPr>
          <a:xfrm>
            <a:off x="1371600" y="3886200"/>
            <a:ext cx="7520880" cy="1752600"/>
          </a:xfrm>
        </p:spPr>
        <p:txBody>
          <a:bodyPr/>
          <a:lstStyle/>
          <a:p>
            <a:pPr algn="r">
              <a:lnSpc>
                <a:spcPct val="150000"/>
              </a:lnSpc>
              <a:spcAft>
                <a:spcPts val="0"/>
              </a:spcAft>
              <a:tabLst>
                <a:tab pos="4542790" algn="l"/>
              </a:tabLst>
            </a:pPr>
            <a:endParaRPr lang="en-US" sz="2400" dirty="0" smtClean="0">
              <a:solidFill>
                <a:schemeClr val="tx2">
                  <a:lumMod val="50000"/>
                </a:schemeClr>
              </a:solidFill>
              <a:latin typeface="Times New Roman"/>
              <a:ea typeface="Calibri"/>
              <a:cs typeface="Times New Roman"/>
            </a:endParaRPr>
          </a:p>
          <a:p>
            <a:pPr algn="r">
              <a:lnSpc>
                <a:spcPct val="150000"/>
              </a:lnSpc>
              <a:spcAft>
                <a:spcPts val="0"/>
              </a:spcAft>
              <a:tabLst>
                <a:tab pos="4542790" algn="l"/>
              </a:tabLst>
            </a:pPr>
            <a:r>
              <a:rPr lang="en-US" sz="2400" dirty="0" err="1" smtClean="0">
                <a:solidFill>
                  <a:schemeClr val="tx2">
                    <a:lumMod val="50000"/>
                  </a:schemeClr>
                </a:solidFill>
                <a:latin typeface="Times New Roman"/>
                <a:ea typeface="Calibri"/>
                <a:cs typeface="Times New Roman"/>
              </a:rPr>
              <a:t>Elizaveta</a:t>
            </a:r>
            <a:r>
              <a:rPr lang="en-US" sz="2400" dirty="0" smtClean="0">
                <a:solidFill>
                  <a:schemeClr val="tx2">
                    <a:lumMod val="50000"/>
                  </a:schemeClr>
                </a:solidFill>
                <a:latin typeface="Times New Roman"/>
                <a:ea typeface="Calibri"/>
                <a:cs typeface="Times New Roman"/>
              </a:rPr>
              <a:t> </a:t>
            </a:r>
            <a:r>
              <a:rPr lang="en-US" sz="2400" dirty="0" smtClean="0">
                <a:solidFill>
                  <a:schemeClr val="tx2">
                    <a:lumMod val="50000"/>
                  </a:schemeClr>
                </a:solidFill>
                <a:latin typeface="Times New Roman"/>
                <a:ea typeface="Calibri"/>
                <a:cs typeface="Times New Roman"/>
              </a:rPr>
              <a:t>A. </a:t>
            </a:r>
            <a:r>
              <a:rPr lang="en-US" sz="2400" dirty="0" err="1" smtClean="0">
                <a:solidFill>
                  <a:schemeClr val="tx2">
                    <a:lumMod val="50000"/>
                  </a:schemeClr>
                </a:solidFill>
                <a:latin typeface="Times New Roman"/>
                <a:ea typeface="Calibri"/>
                <a:cs typeface="Times New Roman"/>
              </a:rPr>
              <a:t>Smirnova</a:t>
            </a:r>
            <a:endParaRPr lang="en-US" sz="2400" dirty="0" smtClean="0">
              <a:solidFill>
                <a:schemeClr val="tx2">
                  <a:lumMod val="50000"/>
                </a:schemeClr>
              </a:solidFill>
              <a:latin typeface="Times New Roman"/>
              <a:ea typeface="Calibri"/>
              <a:cs typeface="Times New Roman"/>
            </a:endParaRPr>
          </a:p>
          <a:p>
            <a:pPr algn="r">
              <a:lnSpc>
                <a:spcPct val="150000"/>
              </a:lnSpc>
              <a:spcAft>
                <a:spcPts val="0"/>
              </a:spcAft>
              <a:tabLst>
                <a:tab pos="4542790" algn="l"/>
              </a:tabLst>
            </a:pPr>
            <a:r>
              <a:rPr lang="en-US" sz="1400" dirty="0" smtClean="0"/>
              <a:t>The </a:t>
            </a:r>
            <a:r>
              <a:rPr lang="en-US" sz="1400" dirty="0" smtClean="0"/>
              <a:t>research was conducted within the framework of the Academic Fund Program at the National Research University Higher School of Economics (HSE) in 2017- 2018 (grant №17-05-0020) and by the Russian Academic Excellence Project "5-100".</a:t>
            </a:r>
            <a:endParaRPr lang="ru-RU" sz="1400" dirty="0" smtClean="0"/>
          </a:p>
          <a:p>
            <a:pPr algn="r">
              <a:lnSpc>
                <a:spcPct val="150000"/>
              </a:lnSpc>
              <a:spcAft>
                <a:spcPts val="0"/>
              </a:spcAft>
              <a:tabLst>
                <a:tab pos="4542790" algn="l"/>
              </a:tabLst>
            </a:pP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Material for Analysis</a:t>
            </a:r>
            <a:endParaRPr lang="ru-RU" dirty="0">
              <a:solidFill>
                <a:schemeClr val="bg1"/>
              </a:solidFill>
            </a:endParaRPr>
          </a:p>
        </p:txBody>
      </p:sp>
      <p:sp>
        <p:nvSpPr>
          <p:cNvPr id="3" name="Содержимое 2"/>
          <p:cNvSpPr>
            <a:spLocks noGrp="1"/>
          </p:cNvSpPr>
          <p:nvPr>
            <p:ph idx="1"/>
          </p:nvPr>
        </p:nvSpPr>
        <p:spPr/>
        <p:txBody>
          <a:bodyPr/>
          <a:lstStyle/>
          <a:p>
            <a:r>
              <a:rPr lang="en-US" u="sng" dirty="0" smtClean="0">
                <a:solidFill>
                  <a:schemeClr val="tx2">
                    <a:lumMod val="50000"/>
                  </a:schemeClr>
                </a:solidFill>
              </a:rPr>
              <a:t>Personal pronouns</a:t>
            </a:r>
            <a:r>
              <a:rPr lang="en-US" dirty="0" smtClean="0">
                <a:solidFill>
                  <a:schemeClr val="tx2">
                    <a:lumMod val="50000"/>
                  </a:schemeClr>
                </a:solidFill>
              </a:rPr>
              <a:t> (e.g. it, they)</a:t>
            </a:r>
          </a:p>
          <a:p>
            <a:r>
              <a:rPr lang="en-US" dirty="0" smtClean="0">
                <a:solidFill>
                  <a:schemeClr val="tx2">
                    <a:lumMod val="50000"/>
                  </a:schemeClr>
                </a:solidFill>
              </a:rPr>
              <a:t>Object pronouns (e.g. him, them)</a:t>
            </a:r>
          </a:p>
          <a:p>
            <a:r>
              <a:rPr lang="en-US" dirty="0" smtClean="0">
                <a:solidFill>
                  <a:schemeClr val="tx2">
                    <a:lumMod val="50000"/>
                  </a:schemeClr>
                </a:solidFill>
              </a:rPr>
              <a:t> Reflexive pronouns (e.g. himself)</a:t>
            </a:r>
          </a:p>
          <a:p>
            <a:r>
              <a:rPr lang="en-US" dirty="0" smtClean="0">
                <a:solidFill>
                  <a:schemeClr val="tx2">
                    <a:lumMod val="50000"/>
                  </a:schemeClr>
                </a:solidFill>
              </a:rPr>
              <a:t> Demonstrative pronouns (e.g. this)</a:t>
            </a:r>
          </a:p>
          <a:p>
            <a:r>
              <a:rPr lang="en-US" dirty="0" smtClean="0">
                <a:solidFill>
                  <a:schemeClr val="tx2">
                    <a:lumMod val="50000"/>
                  </a:schemeClr>
                </a:solidFill>
              </a:rPr>
              <a:t>Indefinite pronouns (one, ones)</a:t>
            </a:r>
          </a:p>
          <a:p>
            <a:r>
              <a:rPr lang="en-US" u="sng" dirty="0" smtClean="0">
                <a:solidFill>
                  <a:schemeClr val="tx2">
                    <a:lumMod val="50000"/>
                  </a:schemeClr>
                </a:solidFill>
              </a:rPr>
              <a:t>Auxiliary verbs functioning as substitutes</a:t>
            </a:r>
            <a:r>
              <a:rPr lang="en-US" dirty="0" smtClean="0">
                <a:solidFill>
                  <a:schemeClr val="tx2">
                    <a:lumMod val="50000"/>
                  </a:schemeClr>
                </a:solidFill>
              </a:rPr>
              <a:t> (e.g. do, have)</a:t>
            </a:r>
          </a:p>
          <a:p>
            <a:r>
              <a:rPr lang="en-US" dirty="0" smtClean="0">
                <a:solidFill>
                  <a:schemeClr val="tx2">
                    <a:lumMod val="50000"/>
                  </a:schemeClr>
                </a:solidFill>
              </a:rPr>
              <a:t>Adverbs (here, there)</a:t>
            </a:r>
            <a:endParaRPr lang="ru-RU" dirty="0">
              <a:solidFill>
                <a:schemeClr val="tx2">
                  <a:lumMod val="50000"/>
                </a:schemeClr>
              </a:solidFill>
            </a:endParaRPr>
          </a:p>
        </p:txBody>
      </p:sp>
      <p:sp>
        <p:nvSpPr>
          <p:cNvPr id="4" name="Номер слайда 3"/>
          <p:cNvSpPr>
            <a:spLocks noGrp="1"/>
          </p:cNvSpPr>
          <p:nvPr>
            <p:ph type="sldNum" sz="quarter" idx="12"/>
          </p:nvPr>
        </p:nvSpPr>
        <p:spPr/>
        <p:txBody>
          <a:bodyPr/>
          <a:lstStyle/>
          <a:p>
            <a:fld id="{DBA97E62-5717-472A-9430-BE51A4AFD3CD}"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Problems</a:t>
            </a:r>
            <a:endParaRPr lang="ru-RU" dirty="0">
              <a:solidFill>
                <a:schemeClr val="bg1"/>
              </a:solidFill>
            </a:endParaRPr>
          </a:p>
        </p:txBody>
      </p:sp>
      <p:sp>
        <p:nvSpPr>
          <p:cNvPr id="3" name="Содержимое 2"/>
          <p:cNvSpPr>
            <a:spLocks noGrp="1"/>
          </p:cNvSpPr>
          <p:nvPr>
            <p:ph idx="1"/>
          </p:nvPr>
        </p:nvSpPr>
        <p:spPr/>
        <p:txBody>
          <a:bodyPr/>
          <a:lstStyle/>
          <a:p>
            <a:r>
              <a:rPr lang="en-US" dirty="0" smtClean="0">
                <a:solidFill>
                  <a:schemeClr val="tx2">
                    <a:lumMod val="50000"/>
                  </a:schemeClr>
                </a:solidFill>
              </a:rPr>
              <a:t> </a:t>
            </a:r>
            <a:r>
              <a:rPr lang="en-US" b="1" dirty="0" smtClean="0">
                <a:solidFill>
                  <a:schemeClr val="tx2">
                    <a:lumMod val="50000"/>
                  </a:schemeClr>
                </a:solidFill>
              </a:rPr>
              <a:t>1. Repetition of a chunk of language (a word or phrase</a:t>
            </a:r>
            <a:r>
              <a:rPr lang="en-US" b="1" dirty="0" smtClean="0">
                <a:solidFill>
                  <a:schemeClr val="tx2">
                    <a:lumMod val="50000"/>
                  </a:schemeClr>
                </a:solidFill>
              </a:rPr>
              <a:t>):</a:t>
            </a:r>
          </a:p>
          <a:p>
            <a:r>
              <a:rPr lang="en-US" sz="2800" dirty="0" smtClean="0">
                <a:solidFill>
                  <a:schemeClr val="tx2">
                    <a:lumMod val="50000"/>
                  </a:schemeClr>
                </a:solidFill>
              </a:rPr>
              <a:t>(a) </a:t>
            </a:r>
            <a:r>
              <a:rPr lang="en-US" sz="2800" b="1" i="1" dirty="0" smtClean="0">
                <a:solidFill>
                  <a:schemeClr val="tx2">
                    <a:lumMod val="50000"/>
                  </a:schemeClr>
                </a:solidFill>
              </a:rPr>
              <a:t>Customers</a:t>
            </a:r>
            <a:r>
              <a:rPr lang="en-US" sz="2800" i="1" dirty="0" smtClean="0">
                <a:solidFill>
                  <a:schemeClr val="tx2">
                    <a:lumMod val="50000"/>
                  </a:schemeClr>
                </a:solidFill>
              </a:rPr>
              <a:t> that interact across channels have higher sales and are more profitable than </a:t>
            </a:r>
            <a:r>
              <a:rPr lang="en-US" sz="2800" b="1" i="1" dirty="0" smtClean="0">
                <a:solidFill>
                  <a:schemeClr val="tx2">
                    <a:lumMod val="50000"/>
                  </a:schemeClr>
                </a:solidFill>
              </a:rPr>
              <a:t>customers</a:t>
            </a:r>
            <a:r>
              <a:rPr lang="en-US" sz="2800" i="1" dirty="0" smtClean="0">
                <a:solidFill>
                  <a:schemeClr val="tx2">
                    <a:lumMod val="50000"/>
                  </a:schemeClr>
                </a:solidFill>
              </a:rPr>
              <a:t> who use only one channel.</a:t>
            </a:r>
            <a:r>
              <a:rPr lang="en-US" sz="2800" dirty="0" smtClean="0">
                <a:solidFill>
                  <a:schemeClr val="tx2">
                    <a:lumMod val="50000"/>
                  </a:schemeClr>
                </a:solidFill>
              </a:rPr>
              <a:t> </a:t>
            </a:r>
            <a:endParaRPr lang="ru-RU" sz="2800" dirty="0" smtClean="0">
              <a:solidFill>
                <a:schemeClr val="tx2">
                  <a:lumMod val="50000"/>
                </a:schemeClr>
              </a:solidFill>
            </a:endParaRPr>
          </a:p>
          <a:p>
            <a:r>
              <a:rPr lang="en-US" sz="2800" dirty="0" smtClean="0">
                <a:solidFill>
                  <a:schemeClr val="tx2">
                    <a:lumMod val="50000"/>
                  </a:schemeClr>
                </a:solidFill>
              </a:rPr>
              <a:t>(</a:t>
            </a:r>
            <a:r>
              <a:rPr lang="en-US" sz="2800" dirty="0" smtClean="0">
                <a:solidFill>
                  <a:schemeClr val="tx2">
                    <a:lumMod val="50000"/>
                  </a:schemeClr>
                </a:solidFill>
              </a:rPr>
              <a:t>b)</a:t>
            </a:r>
            <a:r>
              <a:rPr lang="en-US" sz="2800" b="1" i="1" dirty="0" smtClean="0">
                <a:solidFill>
                  <a:schemeClr val="tx2">
                    <a:lumMod val="50000"/>
                  </a:schemeClr>
                </a:solidFill>
              </a:rPr>
              <a:t> </a:t>
            </a:r>
            <a:r>
              <a:rPr lang="en-US" sz="2800" i="1" dirty="0" smtClean="0">
                <a:solidFill>
                  <a:schemeClr val="tx2">
                    <a:lumMod val="50000"/>
                  </a:schemeClr>
                </a:solidFill>
              </a:rPr>
              <a:t>Many organizations strive to reduce production loss to gain an advantage over their main competitors or to reduce costs, but only few companies manage to </a:t>
            </a:r>
            <a:r>
              <a:rPr lang="en-US" sz="2800" b="1" i="1" dirty="0" smtClean="0">
                <a:solidFill>
                  <a:schemeClr val="tx2">
                    <a:lumMod val="50000"/>
                  </a:schemeClr>
                </a:solidFill>
              </a:rPr>
              <a:t>gain it and reduce their costs</a:t>
            </a:r>
            <a:r>
              <a:rPr lang="en-US" sz="2800" i="1" dirty="0" smtClean="0">
                <a:solidFill>
                  <a:schemeClr val="tx2">
                    <a:lumMod val="50000"/>
                  </a:schemeClr>
                </a:solidFill>
              </a:rPr>
              <a:t>.</a:t>
            </a:r>
            <a:endParaRPr lang="ru-RU" sz="2800" dirty="0" smtClean="0">
              <a:solidFill>
                <a:schemeClr val="tx2">
                  <a:lumMod val="50000"/>
                </a:schemeClr>
              </a:solidFill>
            </a:endParaRPr>
          </a:p>
          <a:p>
            <a:endParaRPr lang="ru-RU" dirty="0"/>
          </a:p>
        </p:txBody>
      </p:sp>
      <p:sp>
        <p:nvSpPr>
          <p:cNvPr id="4" name="Номер слайда 3"/>
          <p:cNvSpPr>
            <a:spLocks noGrp="1"/>
          </p:cNvSpPr>
          <p:nvPr>
            <p:ph type="sldNum" sz="quarter" idx="12"/>
          </p:nvPr>
        </p:nvSpPr>
        <p:spPr/>
        <p:txBody>
          <a:bodyPr/>
          <a:lstStyle/>
          <a:p>
            <a:fld id="{DBA97E62-5717-472A-9430-BE51A4AFD3CD}"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Problems (2)</a:t>
            </a:r>
            <a:endParaRPr lang="ru-RU" dirty="0">
              <a:solidFill>
                <a:schemeClr val="bg1"/>
              </a:solidFill>
            </a:endParaRPr>
          </a:p>
        </p:txBody>
      </p:sp>
      <p:sp>
        <p:nvSpPr>
          <p:cNvPr id="3" name="Содержимое 2"/>
          <p:cNvSpPr>
            <a:spLocks noGrp="1"/>
          </p:cNvSpPr>
          <p:nvPr>
            <p:ph idx="1"/>
          </p:nvPr>
        </p:nvSpPr>
        <p:spPr/>
        <p:txBody>
          <a:bodyPr/>
          <a:lstStyle/>
          <a:p>
            <a:r>
              <a:rPr lang="en-US" dirty="0" smtClean="0">
                <a:solidFill>
                  <a:schemeClr val="tx2">
                    <a:lumMod val="50000"/>
                  </a:schemeClr>
                </a:solidFill>
              </a:rPr>
              <a:t> </a:t>
            </a:r>
            <a:r>
              <a:rPr lang="en-US" b="1" dirty="0" smtClean="0">
                <a:solidFill>
                  <a:schemeClr val="tx2">
                    <a:lumMod val="50000"/>
                  </a:schemeClr>
                </a:solidFill>
              </a:rPr>
              <a:t>2</a:t>
            </a:r>
            <a:r>
              <a:rPr lang="en-US" b="1" dirty="0" smtClean="0">
                <a:solidFill>
                  <a:schemeClr val="tx2">
                    <a:lumMod val="50000"/>
                  </a:schemeClr>
                </a:solidFill>
              </a:rPr>
              <a:t>. Superfluous use of anaphoric expressions</a:t>
            </a:r>
            <a:endParaRPr lang="en-US" b="1" dirty="0" smtClean="0">
              <a:solidFill>
                <a:schemeClr val="tx2">
                  <a:lumMod val="50000"/>
                </a:schemeClr>
              </a:solidFill>
            </a:endParaRPr>
          </a:p>
          <a:p>
            <a:r>
              <a:rPr lang="en-US" dirty="0" smtClean="0">
                <a:solidFill>
                  <a:schemeClr val="tx2">
                    <a:lumMod val="50000"/>
                  </a:schemeClr>
                </a:solidFill>
              </a:rPr>
              <a:t>(a) </a:t>
            </a:r>
            <a:r>
              <a:rPr lang="en-US" i="1" dirty="0" smtClean="0">
                <a:solidFill>
                  <a:schemeClr val="tx2">
                    <a:lumMod val="50000"/>
                  </a:schemeClr>
                </a:solidFill>
              </a:rPr>
              <a:t>The main advantages of SWOT are that it is simple to conduct and </a:t>
            </a:r>
            <a:r>
              <a:rPr lang="en-US" b="1" i="1" dirty="0" smtClean="0">
                <a:solidFill>
                  <a:schemeClr val="tx2">
                    <a:lumMod val="50000"/>
                  </a:schemeClr>
                </a:solidFill>
              </a:rPr>
              <a:t>it</a:t>
            </a:r>
            <a:r>
              <a:rPr lang="en-US" i="1" dirty="0" smtClean="0">
                <a:solidFill>
                  <a:schemeClr val="tx2">
                    <a:lumMod val="50000"/>
                  </a:schemeClr>
                </a:solidFill>
              </a:rPr>
              <a:t> is not costly for the organization. </a:t>
            </a:r>
            <a:endParaRPr lang="ru-RU" dirty="0" smtClean="0">
              <a:solidFill>
                <a:schemeClr val="tx2">
                  <a:lumMod val="50000"/>
                </a:schemeClr>
              </a:solidFill>
            </a:endParaRPr>
          </a:p>
          <a:p>
            <a:r>
              <a:rPr lang="en-US" dirty="0" smtClean="0">
                <a:solidFill>
                  <a:schemeClr val="tx2">
                    <a:lumMod val="50000"/>
                  </a:schemeClr>
                </a:solidFill>
              </a:rPr>
              <a:t>(</a:t>
            </a:r>
            <a:r>
              <a:rPr lang="en-US" dirty="0" smtClean="0">
                <a:solidFill>
                  <a:schemeClr val="tx2">
                    <a:lumMod val="50000"/>
                  </a:schemeClr>
                </a:solidFill>
              </a:rPr>
              <a:t>b)</a:t>
            </a:r>
            <a:r>
              <a:rPr lang="en-US" b="1" i="1" dirty="0" smtClean="0">
                <a:solidFill>
                  <a:schemeClr val="tx2">
                    <a:lumMod val="50000"/>
                  </a:schemeClr>
                </a:solidFill>
              </a:rPr>
              <a:t> This</a:t>
            </a:r>
            <a:r>
              <a:rPr lang="en-US" i="1" dirty="0" smtClean="0">
                <a:solidFill>
                  <a:schemeClr val="tx2">
                    <a:lumMod val="50000"/>
                  </a:schemeClr>
                </a:solidFill>
              </a:rPr>
              <a:t> model is quite conventional. Although </a:t>
            </a:r>
            <a:r>
              <a:rPr lang="en-US" b="1" i="1" dirty="0" smtClean="0">
                <a:solidFill>
                  <a:schemeClr val="tx2">
                    <a:lumMod val="50000"/>
                  </a:schemeClr>
                </a:solidFill>
              </a:rPr>
              <a:t>this</a:t>
            </a:r>
            <a:r>
              <a:rPr lang="en-US" i="1" dirty="0" smtClean="0">
                <a:solidFill>
                  <a:schemeClr val="tx2">
                    <a:lumMod val="50000"/>
                  </a:schemeClr>
                </a:solidFill>
              </a:rPr>
              <a:t> approach is quite prejudiced, in any case it would be better to consider </a:t>
            </a:r>
            <a:r>
              <a:rPr lang="en-US" b="1" i="1" dirty="0" smtClean="0">
                <a:solidFill>
                  <a:schemeClr val="tx2">
                    <a:lumMod val="50000"/>
                  </a:schemeClr>
                </a:solidFill>
              </a:rPr>
              <a:t>this</a:t>
            </a:r>
            <a:r>
              <a:rPr lang="en-US" i="1" dirty="0" smtClean="0">
                <a:solidFill>
                  <a:schemeClr val="tx2">
                    <a:lumMod val="50000"/>
                  </a:schemeClr>
                </a:solidFill>
              </a:rPr>
              <a:t> approach.</a:t>
            </a:r>
            <a:endParaRPr lang="ru-RU" dirty="0" smtClean="0">
              <a:solidFill>
                <a:schemeClr val="tx2">
                  <a:lumMod val="50000"/>
                </a:schemeClr>
              </a:solidFill>
            </a:endParaRPr>
          </a:p>
          <a:p>
            <a:endParaRPr lang="ru-RU" dirty="0"/>
          </a:p>
        </p:txBody>
      </p:sp>
      <p:sp>
        <p:nvSpPr>
          <p:cNvPr id="4" name="Номер слайда 3"/>
          <p:cNvSpPr>
            <a:spLocks noGrp="1"/>
          </p:cNvSpPr>
          <p:nvPr>
            <p:ph type="sldNum" sz="quarter" idx="12"/>
          </p:nvPr>
        </p:nvSpPr>
        <p:spPr/>
        <p:txBody>
          <a:bodyPr/>
          <a:lstStyle/>
          <a:p>
            <a:fld id="{DBA97E62-5717-472A-9430-BE51A4AFD3CD}"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Problems (3)</a:t>
            </a:r>
            <a:endParaRPr lang="ru-RU" dirty="0">
              <a:solidFill>
                <a:schemeClr val="bg1"/>
              </a:solidFill>
            </a:endParaRPr>
          </a:p>
        </p:txBody>
      </p:sp>
      <p:sp>
        <p:nvSpPr>
          <p:cNvPr id="3" name="Содержимое 2"/>
          <p:cNvSpPr>
            <a:spLocks noGrp="1"/>
          </p:cNvSpPr>
          <p:nvPr>
            <p:ph idx="1"/>
          </p:nvPr>
        </p:nvSpPr>
        <p:spPr/>
        <p:txBody>
          <a:bodyPr/>
          <a:lstStyle/>
          <a:p>
            <a:r>
              <a:rPr lang="en-US" dirty="0" smtClean="0">
                <a:solidFill>
                  <a:schemeClr val="tx2">
                    <a:lumMod val="50000"/>
                  </a:schemeClr>
                </a:solidFill>
              </a:rPr>
              <a:t> </a:t>
            </a:r>
            <a:r>
              <a:rPr lang="en-US" b="1" dirty="0" smtClean="0">
                <a:solidFill>
                  <a:schemeClr val="tx2">
                    <a:lumMod val="50000"/>
                  </a:schemeClr>
                </a:solidFill>
              </a:rPr>
              <a:t>3. Plural and singular forms. </a:t>
            </a:r>
            <a:endParaRPr lang="en-US" b="1" dirty="0" smtClean="0">
              <a:solidFill>
                <a:schemeClr val="tx2">
                  <a:lumMod val="50000"/>
                </a:schemeClr>
              </a:solidFill>
            </a:endParaRPr>
          </a:p>
          <a:p>
            <a:r>
              <a:rPr lang="en-US" dirty="0" smtClean="0">
                <a:solidFill>
                  <a:schemeClr val="tx2">
                    <a:lumMod val="50000"/>
                  </a:schemeClr>
                </a:solidFill>
              </a:rPr>
              <a:t>(a) </a:t>
            </a:r>
            <a:r>
              <a:rPr lang="en-US" i="1" dirty="0" smtClean="0">
                <a:solidFill>
                  <a:schemeClr val="tx2">
                    <a:lumMod val="50000"/>
                  </a:schemeClr>
                </a:solidFill>
              </a:rPr>
              <a:t>Methods are effective only if </a:t>
            </a:r>
            <a:r>
              <a:rPr lang="en-US" b="1" i="1" dirty="0" smtClean="0">
                <a:solidFill>
                  <a:schemeClr val="tx2">
                    <a:lumMod val="50000"/>
                  </a:schemeClr>
                </a:solidFill>
              </a:rPr>
              <a:t>it</a:t>
            </a:r>
            <a:r>
              <a:rPr lang="en-US" i="1" dirty="0" smtClean="0">
                <a:solidFill>
                  <a:schemeClr val="tx2">
                    <a:lumMod val="50000"/>
                  </a:schemeClr>
                </a:solidFill>
              </a:rPr>
              <a:t> brings results in accordance with the goals and </a:t>
            </a:r>
            <a:r>
              <a:rPr lang="en-US" i="1" dirty="0" smtClean="0">
                <a:solidFill>
                  <a:schemeClr val="tx2">
                    <a:lumMod val="50000"/>
                  </a:schemeClr>
                </a:solidFill>
              </a:rPr>
              <a:t>objectives.</a:t>
            </a:r>
            <a:r>
              <a:rPr lang="en-US" dirty="0" smtClean="0">
                <a:solidFill>
                  <a:schemeClr val="tx2">
                    <a:lumMod val="50000"/>
                  </a:schemeClr>
                </a:solidFill>
              </a:rPr>
              <a:t> </a:t>
            </a:r>
            <a:endParaRPr lang="ru-RU" dirty="0" smtClean="0">
              <a:solidFill>
                <a:schemeClr val="tx2">
                  <a:lumMod val="50000"/>
                </a:schemeClr>
              </a:solidFill>
            </a:endParaRPr>
          </a:p>
          <a:p>
            <a:r>
              <a:rPr lang="en-US" dirty="0" smtClean="0">
                <a:solidFill>
                  <a:schemeClr val="tx2">
                    <a:lumMod val="50000"/>
                  </a:schemeClr>
                </a:solidFill>
              </a:rPr>
              <a:t>(</a:t>
            </a:r>
            <a:r>
              <a:rPr lang="en-US" dirty="0" smtClean="0">
                <a:solidFill>
                  <a:schemeClr val="tx2">
                    <a:lumMod val="50000"/>
                  </a:schemeClr>
                </a:solidFill>
              </a:rPr>
              <a:t>b)</a:t>
            </a:r>
            <a:r>
              <a:rPr lang="en-US" b="1" i="1" dirty="0" smtClean="0">
                <a:solidFill>
                  <a:schemeClr val="tx2">
                    <a:lumMod val="50000"/>
                  </a:schemeClr>
                </a:solidFill>
              </a:rPr>
              <a:t> This</a:t>
            </a:r>
            <a:r>
              <a:rPr lang="en-US" i="1" dirty="0" smtClean="0">
                <a:solidFill>
                  <a:schemeClr val="tx2">
                    <a:lumMod val="50000"/>
                  </a:schemeClr>
                </a:solidFill>
              </a:rPr>
              <a:t> beliefs and expectations produce norms that powerfully shape the behavior of individuals and groups in the </a:t>
            </a:r>
            <a:r>
              <a:rPr lang="en-US" i="1" dirty="0" smtClean="0">
                <a:solidFill>
                  <a:schemeClr val="tx2">
                    <a:lumMod val="50000"/>
                  </a:schemeClr>
                </a:solidFill>
              </a:rPr>
              <a:t>organization.</a:t>
            </a:r>
            <a:endParaRPr lang="ru-RU" dirty="0" smtClean="0">
              <a:solidFill>
                <a:schemeClr val="tx2">
                  <a:lumMod val="50000"/>
                </a:schemeClr>
              </a:solidFill>
            </a:endParaRPr>
          </a:p>
          <a:p>
            <a:endParaRPr lang="ru-RU" dirty="0"/>
          </a:p>
        </p:txBody>
      </p:sp>
      <p:sp>
        <p:nvSpPr>
          <p:cNvPr id="4" name="Номер слайда 3"/>
          <p:cNvSpPr>
            <a:spLocks noGrp="1"/>
          </p:cNvSpPr>
          <p:nvPr>
            <p:ph type="sldNum" sz="quarter" idx="12"/>
          </p:nvPr>
        </p:nvSpPr>
        <p:spPr/>
        <p:txBody>
          <a:bodyPr/>
          <a:lstStyle/>
          <a:p>
            <a:fld id="{DBA97E62-5717-472A-9430-BE51A4AFD3CD}"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Problems (4)</a:t>
            </a:r>
            <a:endParaRPr lang="ru-RU" dirty="0">
              <a:solidFill>
                <a:schemeClr val="bg1"/>
              </a:solidFill>
            </a:endParaRPr>
          </a:p>
        </p:txBody>
      </p:sp>
      <p:sp>
        <p:nvSpPr>
          <p:cNvPr id="3" name="Содержимое 2"/>
          <p:cNvSpPr>
            <a:spLocks noGrp="1"/>
          </p:cNvSpPr>
          <p:nvPr>
            <p:ph idx="1"/>
          </p:nvPr>
        </p:nvSpPr>
        <p:spPr>
          <a:xfrm>
            <a:off x="457200" y="1268760"/>
            <a:ext cx="8229600" cy="4857403"/>
          </a:xfrm>
        </p:spPr>
        <p:txBody>
          <a:bodyPr/>
          <a:lstStyle/>
          <a:p>
            <a:r>
              <a:rPr lang="en-US" b="1" dirty="0" smtClean="0">
                <a:solidFill>
                  <a:schemeClr val="tx2">
                    <a:lumMod val="50000"/>
                  </a:schemeClr>
                </a:solidFill>
              </a:rPr>
              <a:t>4. Wrong patterns.</a:t>
            </a:r>
            <a:r>
              <a:rPr lang="en-US" dirty="0" smtClean="0">
                <a:solidFill>
                  <a:schemeClr val="tx2">
                    <a:lumMod val="50000"/>
                  </a:schemeClr>
                </a:solidFill>
              </a:rPr>
              <a:t> </a:t>
            </a:r>
            <a:endParaRPr lang="en-US" dirty="0" smtClean="0">
              <a:solidFill>
                <a:schemeClr val="tx2">
                  <a:lumMod val="50000"/>
                </a:schemeClr>
              </a:solidFill>
            </a:endParaRPr>
          </a:p>
          <a:p>
            <a:r>
              <a:rPr lang="en-US" sz="2800" dirty="0" smtClean="0">
                <a:solidFill>
                  <a:schemeClr val="tx2">
                    <a:lumMod val="50000"/>
                  </a:schemeClr>
                </a:solidFill>
              </a:rPr>
              <a:t>(</a:t>
            </a:r>
            <a:r>
              <a:rPr lang="en-US" sz="2800" dirty="0" smtClean="0">
                <a:solidFill>
                  <a:schemeClr val="tx2">
                    <a:lumMod val="50000"/>
                  </a:schemeClr>
                </a:solidFill>
              </a:rPr>
              <a:t>a) </a:t>
            </a:r>
            <a:r>
              <a:rPr lang="en-US" sz="2800" i="1" dirty="0" smtClean="0">
                <a:solidFill>
                  <a:schemeClr val="tx2">
                    <a:lumMod val="50000"/>
                  </a:schemeClr>
                </a:solidFill>
              </a:rPr>
              <a:t>The method of coaching is based on the communicative cooperation in building partnerships between the coach and </a:t>
            </a:r>
            <a:r>
              <a:rPr lang="en-US" sz="2800" b="1" i="1" dirty="0" smtClean="0">
                <a:solidFill>
                  <a:schemeClr val="tx2">
                    <a:lumMod val="50000"/>
                  </a:schemeClr>
                </a:solidFill>
              </a:rPr>
              <a:t>his</a:t>
            </a:r>
            <a:r>
              <a:rPr lang="en-US" sz="2800" i="1" dirty="0" smtClean="0">
                <a:solidFill>
                  <a:schemeClr val="tx2">
                    <a:lumMod val="50000"/>
                  </a:schemeClr>
                </a:solidFill>
              </a:rPr>
              <a:t> client.</a:t>
            </a:r>
            <a:endParaRPr lang="ru-RU" sz="2800" dirty="0" smtClean="0">
              <a:solidFill>
                <a:schemeClr val="tx2">
                  <a:lumMod val="50000"/>
                </a:schemeClr>
              </a:solidFill>
            </a:endParaRPr>
          </a:p>
          <a:p>
            <a:r>
              <a:rPr lang="en-US" sz="2800" dirty="0" smtClean="0">
                <a:solidFill>
                  <a:schemeClr val="tx2">
                    <a:lumMod val="50000"/>
                  </a:schemeClr>
                </a:solidFill>
              </a:rPr>
              <a:t>(</a:t>
            </a:r>
            <a:r>
              <a:rPr lang="en-US" sz="2800" dirty="0" smtClean="0">
                <a:solidFill>
                  <a:schemeClr val="tx2">
                    <a:lumMod val="50000"/>
                  </a:schemeClr>
                </a:solidFill>
              </a:rPr>
              <a:t>b)</a:t>
            </a:r>
            <a:r>
              <a:rPr lang="en-US" sz="2800" b="1" i="1" dirty="0" smtClean="0">
                <a:solidFill>
                  <a:schemeClr val="tx2">
                    <a:lumMod val="50000"/>
                  </a:schemeClr>
                </a:solidFill>
              </a:rPr>
              <a:t> </a:t>
            </a:r>
            <a:r>
              <a:rPr lang="en-US" sz="2800" i="1" dirty="0" smtClean="0">
                <a:solidFill>
                  <a:schemeClr val="tx2">
                    <a:lumMod val="50000"/>
                  </a:schemeClr>
                </a:solidFill>
              </a:rPr>
              <a:t>Therefore, the manager not only </a:t>
            </a:r>
            <a:r>
              <a:rPr lang="en-US" sz="2800" b="1" i="1" dirty="0" smtClean="0">
                <a:solidFill>
                  <a:schemeClr val="tx2">
                    <a:lumMod val="50000"/>
                  </a:schemeClr>
                </a:solidFill>
              </a:rPr>
              <a:t>itself</a:t>
            </a:r>
            <a:r>
              <a:rPr lang="en-US" sz="2800" i="1" dirty="0" smtClean="0">
                <a:solidFill>
                  <a:schemeClr val="tx2">
                    <a:lumMod val="50000"/>
                  </a:schemeClr>
                </a:solidFill>
              </a:rPr>
              <a:t> has to adhere to ethical standards, but also has to provide their observance in the organization in general.</a:t>
            </a:r>
            <a:endParaRPr lang="ru-RU" sz="2800" dirty="0" smtClean="0">
              <a:solidFill>
                <a:schemeClr val="tx2">
                  <a:lumMod val="50000"/>
                </a:schemeClr>
              </a:solidFill>
            </a:endParaRPr>
          </a:p>
          <a:p>
            <a:r>
              <a:rPr lang="en-US" sz="2800" dirty="0" smtClean="0">
                <a:solidFill>
                  <a:schemeClr val="tx2">
                    <a:lumMod val="50000"/>
                  </a:schemeClr>
                </a:solidFill>
              </a:rPr>
              <a:t>(c) </a:t>
            </a:r>
            <a:r>
              <a:rPr lang="en-US" sz="2800" i="1" dirty="0" smtClean="0">
                <a:solidFill>
                  <a:schemeClr val="tx2">
                    <a:lumMod val="50000"/>
                  </a:schemeClr>
                </a:solidFill>
              </a:rPr>
              <a:t>External marketing of the employer brand is the second step that is needed to attract potential employees,</a:t>
            </a:r>
            <a:r>
              <a:rPr lang="en-US" sz="2800" b="1" i="1" dirty="0" smtClean="0">
                <a:solidFill>
                  <a:schemeClr val="tx2">
                    <a:lumMod val="50000"/>
                  </a:schemeClr>
                </a:solidFill>
              </a:rPr>
              <a:t> which</a:t>
            </a:r>
            <a:r>
              <a:rPr lang="en-US" sz="2800" i="1" dirty="0" smtClean="0">
                <a:solidFill>
                  <a:schemeClr val="tx2">
                    <a:lumMod val="50000"/>
                  </a:schemeClr>
                </a:solidFill>
              </a:rPr>
              <a:t> may become loyal employees in the future.</a:t>
            </a:r>
            <a:endParaRPr lang="ru-RU" sz="2800" dirty="0">
              <a:solidFill>
                <a:schemeClr val="tx2">
                  <a:lumMod val="50000"/>
                </a:schemeClr>
              </a:solidFill>
            </a:endParaRPr>
          </a:p>
        </p:txBody>
      </p:sp>
      <p:sp>
        <p:nvSpPr>
          <p:cNvPr id="4" name="Номер слайда 3"/>
          <p:cNvSpPr>
            <a:spLocks noGrp="1"/>
          </p:cNvSpPr>
          <p:nvPr>
            <p:ph type="sldNum" sz="quarter" idx="12"/>
          </p:nvPr>
        </p:nvSpPr>
        <p:spPr/>
        <p:txBody>
          <a:bodyPr/>
          <a:lstStyle/>
          <a:p>
            <a:fld id="{DBA97E62-5717-472A-9430-BE51A4AFD3CD}"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References</a:t>
            </a:r>
            <a:endParaRPr lang="ru-RU" dirty="0">
              <a:solidFill>
                <a:schemeClr val="bg1"/>
              </a:solidFill>
            </a:endParaRPr>
          </a:p>
        </p:txBody>
      </p:sp>
      <p:sp>
        <p:nvSpPr>
          <p:cNvPr id="3" name="Содержимое 2"/>
          <p:cNvSpPr>
            <a:spLocks noGrp="1"/>
          </p:cNvSpPr>
          <p:nvPr>
            <p:ph idx="1"/>
          </p:nvPr>
        </p:nvSpPr>
        <p:spPr/>
        <p:txBody>
          <a:bodyPr/>
          <a:lstStyle/>
          <a:p>
            <a:r>
              <a:rPr lang="en-US" sz="1200" dirty="0" err="1" smtClean="0">
                <a:solidFill>
                  <a:schemeClr val="tx2">
                    <a:lumMod val="50000"/>
                  </a:schemeClr>
                </a:solidFill>
              </a:rPr>
              <a:t>Basturkmen</a:t>
            </a:r>
            <a:r>
              <a:rPr lang="en-US" sz="1200" dirty="0" smtClean="0">
                <a:solidFill>
                  <a:schemeClr val="tx2">
                    <a:lumMod val="50000"/>
                  </a:schemeClr>
                </a:solidFill>
              </a:rPr>
              <a:t>, H., &amp; von </a:t>
            </a:r>
            <a:r>
              <a:rPr lang="en-US" sz="1200" dirty="0" err="1" smtClean="0">
                <a:solidFill>
                  <a:schemeClr val="tx2">
                    <a:lumMod val="50000"/>
                  </a:schemeClr>
                </a:solidFill>
              </a:rPr>
              <a:t>Randow</a:t>
            </a:r>
            <a:r>
              <a:rPr lang="en-US" sz="1200" dirty="0" smtClean="0">
                <a:solidFill>
                  <a:schemeClr val="tx2">
                    <a:lumMod val="50000"/>
                  </a:schemeClr>
                </a:solidFill>
              </a:rPr>
              <a:t>, J. (2014). Guiding the reader (or not) to re-create coherence: Observations on postgraduate student writing in an academic argumentative writing task. </a:t>
            </a:r>
            <a:r>
              <a:rPr lang="ru-RU" sz="1200" i="1" dirty="0" err="1" smtClean="0">
                <a:solidFill>
                  <a:schemeClr val="tx2">
                    <a:lumMod val="50000"/>
                  </a:schemeClr>
                </a:solidFill>
              </a:rPr>
              <a:t>Journal</a:t>
            </a:r>
            <a:r>
              <a:rPr lang="ru-RU" sz="1200" i="1" dirty="0" smtClean="0">
                <a:solidFill>
                  <a:schemeClr val="tx2">
                    <a:lumMod val="50000"/>
                  </a:schemeClr>
                </a:solidFill>
              </a:rPr>
              <a:t> </a:t>
            </a:r>
            <a:r>
              <a:rPr lang="ru-RU" sz="1200" i="1" dirty="0" err="1" smtClean="0">
                <a:solidFill>
                  <a:schemeClr val="tx2">
                    <a:lumMod val="50000"/>
                  </a:schemeClr>
                </a:solidFill>
              </a:rPr>
              <a:t>of</a:t>
            </a:r>
            <a:r>
              <a:rPr lang="ru-RU" sz="1200" i="1" dirty="0" smtClean="0">
                <a:solidFill>
                  <a:schemeClr val="tx2">
                    <a:lumMod val="50000"/>
                  </a:schemeClr>
                </a:solidFill>
              </a:rPr>
              <a:t> </a:t>
            </a:r>
            <a:r>
              <a:rPr lang="ru-RU" sz="1200" i="1" dirty="0" err="1" smtClean="0">
                <a:solidFill>
                  <a:schemeClr val="tx2">
                    <a:lumMod val="50000"/>
                  </a:schemeClr>
                </a:solidFill>
              </a:rPr>
              <a:t>English</a:t>
            </a:r>
            <a:r>
              <a:rPr lang="ru-RU" sz="1200" i="1" dirty="0" smtClean="0">
                <a:solidFill>
                  <a:schemeClr val="tx2">
                    <a:lumMod val="50000"/>
                  </a:schemeClr>
                </a:solidFill>
              </a:rPr>
              <a:t> </a:t>
            </a:r>
            <a:r>
              <a:rPr lang="ru-RU" sz="1200" i="1" dirty="0" err="1" smtClean="0">
                <a:solidFill>
                  <a:schemeClr val="tx2">
                    <a:lumMod val="50000"/>
                  </a:schemeClr>
                </a:solidFill>
              </a:rPr>
              <a:t>for</a:t>
            </a:r>
            <a:r>
              <a:rPr lang="ru-RU" sz="1200" i="1" dirty="0" smtClean="0">
                <a:solidFill>
                  <a:schemeClr val="tx2">
                    <a:lumMod val="50000"/>
                  </a:schemeClr>
                </a:solidFill>
              </a:rPr>
              <a:t> </a:t>
            </a:r>
            <a:r>
              <a:rPr lang="ru-RU" sz="1200" i="1" dirty="0" err="1" smtClean="0">
                <a:solidFill>
                  <a:schemeClr val="tx2">
                    <a:lumMod val="50000"/>
                  </a:schemeClr>
                </a:solidFill>
              </a:rPr>
              <a:t>Academic</a:t>
            </a:r>
            <a:r>
              <a:rPr lang="ru-RU" sz="1200" i="1" dirty="0" smtClean="0">
                <a:solidFill>
                  <a:schemeClr val="tx2">
                    <a:lumMod val="50000"/>
                  </a:schemeClr>
                </a:solidFill>
              </a:rPr>
              <a:t> </a:t>
            </a:r>
            <a:r>
              <a:rPr lang="ru-RU" sz="1200" i="1" dirty="0" err="1" smtClean="0">
                <a:solidFill>
                  <a:schemeClr val="tx2">
                    <a:lumMod val="50000"/>
                  </a:schemeClr>
                </a:solidFill>
              </a:rPr>
              <a:t>Purposes</a:t>
            </a:r>
            <a:r>
              <a:rPr lang="ru-RU" sz="1200" dirty="0" smtClean="0">
                <a:solidFill>
                  <a:schemeClr val="tx2">
                    <a:lumMod val="50000"/>
                  </a:schemeClr>
                </a:solidFill>
              </a:rPr>
              <a:t>, </a:t>
            </a:r>
            <a:r>
              <a:rPr lang="ru-RU" sz="1200" i="1" dirty="0" smtClean="0">
                <a:solidFill>
                  <a:schemeClr val="tx2">
                    <a:lumMod val="50000"/>
                  </a:schemeClr>
                </a:solidFill>
              </a:rPr>
              <a:t>16</a:t>
            </a:r>
            <a:r>
              <a:rPr lang="ru-RU" sz="1200" dirty="0" smtClean="0">
                <a:solidFill>
                  <a:schemeClr val="tx2">
                    <a:lumMod val="50000"/>
                  </a:schemeClr>
                </a:solidFill>
              </a:rPr>
              <a:t>, 14-22.</a:t>
            </a:r>
          </a:p>
          <a:p>
            <a:r>
              <a:rPr lang="en-US" sz="1200" dirty="0" err="1" smtClean="0">
                <a:solidFill>
                  <a:schemeClr val="tx2">
                    <a:lumMod val="50000"/>
                  </a:schemeClr>
                </a:solidFill>
              </a:rPr>
              <a:t>Bublitz</a:t>
            </a:r>
            <a:r>
              <a:rPr lang="en-US" sz="1200" dirty="0" smtClean="0">
                <a:solidFill>
                  <a:schemeClr val="tx2">
                    <a:lumMod val="50000"/>
                  </a:schemeClr>
                </a:solidFill>
              </a:rPr>
              <a:t>, W. (1999). Views of coherence. In W. </a:t>
            </a:r>
            <a:r>
              <a:rPr lang="en-US" sz="1200" dirty="0" err="1" smtClean="0">
                <a:solidFill>
                  <a:schemeClr val="tx2">
                    <a:lumMod val="50000"/>
                  </a:schemeClr>
                </a:solidFill>
              </a:rPr>
              <a:t>Bublitz</a:t>
            </a:r>
            <a:r>
              <a:rPr lang="en-US" sz="1200" dirty="0" smtClean="0">
                <a:solidFill>
                  <a:schemeClr val="tx2">
                    <a:lumMod val="50000"/>
                  </a:schemeClr>
                </a:solidFill>
              </a:rPr>
              <a:t>, U. </a:t>
            </a:r>
            <a:r>
              <a:rPr lang="en-US" sz="1200" dirty="0" err="1" smtClean="0">
                <a:solidFill>
                  <a:schemeClr val="tx2">
                    <a:lumMod val="50000"/>
                  </a:schemeClr>
                </a:solidFill>
              </a:rPr>
              <a:t>Lemk</a:t>
            </a:r>
            <a:r>
              <a:rPr lang="en-US" sz="1200" dirty="0" smtClean="0">
                <a:solidFill>
                  <a:schemeClr val="tx2">
                    <a:lumMod val="50000"/>
                  </a:schemeClr>
                </a:solidFill>
              </a:rPr>
              <a:t>, &amp; E. </a:t>
            </a:r>
            <a:r>
              <a:rPr lang="en-US" sz="1200" dirty="0" err="1" smtClean="0">
                <a:solidFill>
                  <a:schemeClr val="tx2">
                    <a:lumMod val="50000"/>
                  </a:schemeClr>
                </a:solidFill>
              </a:rPr>
              <a:t>Ventola</a:t>
            </a:r>
            <a:r>
              <a:rPr lang="en-US" sz="1200" dirty="0" smtClean="0">
                <a:solidFill>
                  <a:schemeClr val="tx2">
                    <a:lumMod val="50000"/>
                  </a:schemeClr>
                </a:solidFill>
              </a:rPr>
              <a:t> (Eds.), </a:t>
            </a:r>
            <a:r>
              <a:rPr lang="en-US" sz="1200" i="1" dirty="0" smtClean="0">
                <a:solidFill>
                  <a:schemeClr val="tx2">
                    <a:lumMod val="50000"/>
                  </a:schemeClr>
                </a:solidFill>
              </a:rPr>
              <a:t>Coherence in spoken and written Discourse: How to create it and how to</a:t>
            </a:r>
            <a:endParaRPr lang="ru-RU" sz="1200" dirty="0" smtClean="0">
              <a:solidFill>
                <a:schemeClr val="tx2">
                  <a:lumMod val="50000"/>
                </a:schemeClr>
              </a:solidFill>
            </a:endParaRPr>
          </a:p>
          <a:p>
            <a:r>
              <a:rPr lang="en-US" sz="1200" i="1" dirty="0" smtClean="0">
                <a:solidFill>
                  <a:schemeClr val="tx2">
                    <a:lumMod val="50000"/>
                  </a:schemeClr>
                </a:solidFill>
              </a:rPr>
              <a:t>describe it </a:t>
            </a:r>
            <a:r>
              <a:rPr lang="en-US" sz="1200" dirty="0" smtClean="0">
                <a:solidFill>
                  <a:schemeClr val="tx2">
                    <a:lumMod val="50000"/>
                  </a:schemeClr>
                </a:solidFill>
              </a:rPr>
              <a:t>(pp. 1-11). Amsterdam: John </a:t>
            </a:r>
            <a:r>
              <a:rPr lang="en-US" sz="1200" dirty="0" err="1" smtClean="0">
                <a:solidFill>
                  <a:schemeClr val="tx2">
                    <a:lumMod val="50000"/>
                  </a:schemeClr>
                </a:solidFill>
              </a:rPr>
              <a:t>Benjamins</a:t>
            </a:r>
            <a:r>
              <a:rPr lang="en-US" sz="1200" dirty="0" smtClean="0">
                <a:solidFill>
                  <a:schemeClr val="tx2">
                    <a:lumMod val="50000"/>
                  </a:schemeClr>
                </a:solidFill>
              </a:rPr>
              <a:t>.</a:t>
            </a:r>
            <a:endParaRPr lang="ru-RU" sz="1200" dirty="0" smtClean="0">
              <a:solidFill>
                <a:schemeClr val="tx2">
                  <a:lumMod val="50000"/>
                </a:schemeClr>
              </a:solidFill>
            </a:endParaRPr>
          </a:p>
          <a:p>
            <a:r>
              <a:rPr lang="en-US" sz="1200" dirty="0" err="1" smtClean="0">
                <a:solidFill>
                  <a:schemeClr val="tx2">
                    <a:lumMod val="50000"/>
                  </a:schemeClr>
                </a:solidFill>
              </a:rPr>
              <a:t>Bublitz</a:t>
            </a:r>
            <a:r>
              <a:rPr lang="en-US" sz="1200" dirty="0" smtClean="0">
                <a:solidFill>
                  <a:schemeClr val="tx2">
                    <a:lumMod val="50000"/>
                  </a:schemeClr>
                </a:solidFill>
              </a:rPr>
              <a:t>, W. (2001). Cohesion and coherence. In J. </a:t>
            </a:r>
            <a:r>
              <a:rPr lang="en-US" sz="1200" dirty="0" err="1" smtClean="0">
                <a:solidFill>
                  <a:schemeClr val="tx2">
                    <a:lumMod val="50000"/>
                  </a:schemeClr>
                </a:solidFill>
              </a:rPr>
              <a:t>Zienkowski</a:t>
            </a:r>
            <a:r>
              <a:rPr lang="en-US" sz="1200" dirty="0" smtClean="0">
                <a:solidFill>
                  <a:schemeClr val="tx2">
                    <a:lumMod val="50000"/>
                  </a:schemeClr>
                </a:solidFill>
              </a:rPr>
              <a:t>, J.-A. </a:t>
            </a:r>
            <a:r>
              <a:rPr lang="en-US" sz="1200" dirty="0" err="1" smtClean="0">
                <a:solidFill>
                  <a:schemeClr val="tx2">
                    <a:lumMod val="50000"/>
                  </a:schemeClr>
                </a:solidFill>
              </a:rPr>
              <a:t>Östman</a:t>
            </a:r>
            <a:r>
              <a:rPr lang="en-US" sz="1200" dirty="0" smtClean="0">
                <a:solidFill>
                  <a:schemeClr val="tx2">
                    <a:lumMod val="50000"/>
                  </a:schemeClr>
                </a:solidFill>
              </a:rPr>
              <a:t>, &amp; J. </a:t>
            </a:r>
            <a:r>
              <a:rPr lang="en-US" sz="1200" dirty="0" err="1" smtClean="0">
                <a:solidFill>
                  <a:schemeClr val="tx2">
                    <a:lumMod val="50000"/>
                  </a:schemeClr>
                </a:solidFill>
              </a:rPr>
              <a:t>Verschueren</a:t>
            </a:r>
            <a:r>
              <a:rPr lang="en-US" sz="1200" dirty="0" smtClean="0">
                <a:solidFill>
                  <a:schemeClr val="tx2">
                    <a:lumMod val="50000"/>
                  </a:schemeClr>
                </a:solidFill>
              </a:rPr>
              <a:t> (Eds.), </a:t>
            </a:r>
            <a:r>
              <a:rPr lang="en-US" sz="1200" i="1" dirty="0" smtClean="0">
                <a:solidFill>
                  <a:schemeClr val="tx2">
                    <a:lumMod val="50000"/>
                  </a:schemeClr>
                </a:solidFill>
              </a:rPr>
              <a:t>Discursive pragmatics</a:t>
            </a:r>
            <a:r>
              <a:rPr lang="en-US" sz="1200" dirty="0" smtClean="0">
                <a:solidFill>
                  <a:schemeClr val="tx2">
                    <a:lumMod val="50000"/>
                  </a:schemeClr>
                </a:solidFill>
              </a:rPr>
              <a:t> (pp. 37-49). Amsterdam: John</a:t>
            </a:r>
            <a:endParaRPr lang="ru-RU" sz="1200" dirty="0" smtClean="0">
              <a:solidFill>
                <a:schemeClr val="tx2">
                  <a:lumMod val="50000"/>
                </a:schemeClr>
              </a:solidFill>
            </a:endParaRPr>
          </a:p>
          <a:p>
            <a:r>
              <a:rPr lang="en-US" sz="1200" dirty="0" err="1" smtClean="0">
                <a:solidFill>
                  <a:schemeClr val="tx2">
                    <a:lumMod val="50000"/>
                  </a:schemeClr>
                </a:solidFill>
              </a:rPr>
              <a:t>Benjamins</a:t>
            </a:r>
            <a:r>
              <a:rPr lang="en-US" sz="1200" dirty="0" smtClean="0">
                <a:solidFill>
                  <a:schemeClr val="tx2">
                    <a:lumMod val="50000"/>
                  </a:schemeClr>
                </a:solidFill>
              </a:rPr>
              <a:t>.</a:t>
            </a:r>
            <a:endParaRPr lang="ru-RU" sz="1200" dirty="0" smtClean="0">
              <a:solidFill>
                <a:schemeClr val="tx2">
                  <a:lumMod val="50000"/>
                </a:schemeClr>
              </a:solidFill>
            </a:endParaRPr>
          </a:p>
          <a:p>
            <a:r>
              <a:rPr lang="en-US" sz="1200" dirty="0" err="1" smtClean="0">
                <a:solidFill>
                  <a:schemeClr val="tx2">
                    <a:lumMod val="50000"/>
                  </a:schemeClr>
                </a:solidFill>
              </a:rPr>
              <a:t>Graesser</a:t>
            </a:r>
            <a:r>
              <a:rPr lang="en-US" sz="1200" dirty="0" smtClean="0">
                <a:solidFill>
                  <a:schemeClr val="tx2">
                    <a:lumMod val="50000"/>
                  </a:schemeClr>
                </a:solidFill>
              </a:rPr>
              <a:t>, A. C., McNamara, D. S., &amp; </a:t>
            </a:r>
            <a:r>
              <a:rPr lang="en-US" sz="1200" dirty="0" err="1" smtClean="0">
                <a:solidFill>
                  <a:schemeClr val="tx2">
                    <a:lumMod val="50000"/>
                  </a:schemeClr>
                </a:solidFill>
              </a:rPr>
              <a:t>Louwerse</a:t>
            </a:r>
            <a:r>
              <a:rPr lang="en-US" sz="1200" dirty="0" smtClean="0">
                <a:solidFill>
                  <a:schemeClr val="tx2">
                    <a:lumMod val="50000"/>
                  </a:schemeClr>
                </a:solidFill>
              </a:rPr>
              <a:t>, M. M. (2003). What Do Readers Need to Learn in Order to Process Coherence Relations in Narrative and Expository Text? In A. P. Sweet &amp; C. E. Snow (Eds.), </a:t>
            </a:r>
            <a:r>
              <a:rPr lang="en-US" sz="1200" i="1" dirty="0" smtClean="0">
                <a:solidFill>
                  <a:schemeClr val="tx2">
                    <a:lumMod val="50000"/>
                  </a:schemeClr>
                </a:solidFill>
              </a:rPr>
              <a:t>Rethinking Reading Comprehension </a:t>
            </a:r>
            <a:r>
              <a:rPr lang="en-US" sz="1200" dirty="0" smtClean="0">
                <a:solidFill>
                  <a:schemeClr val="tx2">
                    <a:lumMod val="50000"/>
                  </a:schemeClr>
                </a:solidFill>
              </a:rPr>
              <a:t>(pp. 82– 98). New York: Guilford Publications.</a:t>
            </a:r>
            <a:endParaRPr lang="ru-RU" sz="1200" dirty="0" smtClean="0">
              <a:solidFill>
                <a:schemeClr val="tx2">
                  <a:lumMod val="50000"/>
                </a:schemeClr>
              </a:solidFill>
            </a:endParaRPr>
          </a:p>
          <a:p>
            <a:r>
              <a:rPr lang="en-US" sz="1200" dirty="0" err="1" smtClean="0">
                <a:solidFill>
                  <a:schemeClr val="tx2">
                    <a:lumMod val="50000"/>
                  </a:schemeClr>
                </a:solidFill>
              </a:rPr>
              <a:t>Graesser</a:t>
            </a:r>
            <a:r>
              <a:rPr lang="en-US" sz="1200" dirty="0" smtClean="0">
                <a:solidFill>
                  <a:schemeClr val="tx2">
                    <a:lumMod val="50000"/>
                  </a:schemeClr>
                </a:solidFill>
              </a:rPr>
              <a:t>, A.C., Millis, K., &amp; </a:t>
            </a:r>
            <a:r>
              <a:rPr lang="en-US" sz="1200" dirty="0" err="1" smtClean="0">
                <a:solidFill>
                  <a:schemeClr val="tx2">
                    <a:lumMod val="50000"/>
                  </a:schemeClr>
                </a:solidFill>
              </a:rPr>
              <a:t>Zwaan</a:t>
            </a:r>
            <a:r>
              <a:rPr lang="en-US" sz="1200" dirty="0" smtClean="0">
                <a:solidFill>
                  <a:schemeClr val="tx2">
                    <a:lumMod val="50000"/>
                  </a:schemeClr>
                </a:solidFill>
              </a:rPr>
              <a:t>, R. A. (1997). Discourse comprehension. </a:t>
            </a:r>
            <a:r>
              <a:rPr lang="en-US" sz="1200" i="1" dirty="0" smtClean="0">
                <a:solidFill>
                  <a:schemeClr val="tx2">
                    <a:lumMod val="50000"/>
                  </a:schemeClr>
                </a:solidFill>
              </a:rPr>
              <a:t>Annual Review of Psychology, 48, </a:t>
            </a:r>
            <a:r>
              <a:rPr lang="en-US" sz="1200" dirty="0" smtClean="0">
                <a:solidFill>
                  <a:schemeClr val="tx2">
                    <a:lumMod val="50000"/>
                  </a:schemeClr>
                </a:solidFill>
              </a:rPr>
              <a:t>163–89.</a:t>
            </a:r>
            <a:endParaRPr lang="ru-RU" sz="1200" dirty="0" smtClean="0">
              <a:solidFill>
                <a:schemeClr val="tx2">
                  <a:lumMod val="50000"/>
                </a:schemeClr>
              </a:solidFill>
            </a:endParaRPr>
          </a:p>
          <a:p>
            <a:r>
              <a:rPr lang="en-US" sz="1200" dirty="0" smtClean="0">
                <a:solidFill>
                  <a:schemeClr val="tx2">
                    <a:lumMod val="50000"/>
                  </a:schemeClr>
                </a:solidFill>
              </a:rPr>
              <a:t>Hobbs, J. R. (1979). Coherence and </a:t>
            </a:r>
            <a:r>
              <a:rPr lang="en-US" sz="1200" dirty="0" err="1" smtClean="0">
                <a:solidFill>
                  <a:schemeClr val="tx2">
                    <a:lumMod val="50000"/>
                  </a:schemeClr>
                </a:solidFill>
              </a:rPr>
              <a:t>coreference</a:t>
            </a:r>
            <a:r>
              <a:rPr lang="en-US" sz="1200" dirty="0" smtClean="0">
                <a:solidFill>
                  <a:schemeClr val="tx2">
                    <a:lumMod val="50000"/>
                  </a:schemeClr>
                </a:solidFill>
              </a:rPr>
              <a:t>. </a:t>
            </a:r>
            <a:r>
              <a:rPr lang="en-US" sz="1200" i="1" dirty="0" smtClean="0">
                <a:solidFill>
                  <a:schemeClr val="tx2">
                    <a:lumMod val="50000"/>
                  </a:schemeClr>
                </a:solidFill>
              </a:rPr>
              <a:t>Cognitive Science, 3</a:t>
            </a:r>
            <a:r>
              <a:rPr lang="en-US" sz="1200" dirty="0" smtClean="0">
                <a:solidFill>
                  <a:schemeClr val="tx2">
                    <a:lumMod val="50000"/>
                  </a:schemeClr>
                </a:solidFill>
              </a:rPr>
              <a:t>, 67–90.</a:t>
            </a:r>
            <a:endParaRPr lang="ru-RU" sz="1200" dirty="0" smtClean="0">
              <a:solidFill>
                <a:schemeClr val="tx2">
                  <a:lumMod val="50000"/>
                </a:schemeClr>
              </a:solidFill>
            </a:endParaRPr>
          </a:p>
          <a:p>
            <a:r>
              <a:rPr lang="en-US" sz="1200" dirty="0" err="1" smtClean="0">
                <a:solidFill>
                  <a:schemeClr val="tx2">
                    <a:lumMod val="50000"/>
                  </a:schemeClr>
                </a:solidFill>
              </a:rPr>
              <a:t>Hoey</a:t>
            </a:r>
            <a:r>
              <a:rPr lang="en-US" sz="1200" dirty="0" smtClean="0">
                <a:solidFill>
                  <a:schemeClr val="tx2">
                    <a:lumMod val="50000"/>
                  </a:schemeClr>
                </a:solidFill>
              </a:rPr>
              <a:t>, M. (2001). </a:t>
            </a:r>
            <a:r>
              <a:rPr lang="en-US" sz="1200" i="1" dirty="0" smtClean="0">
                <a:solidFill>
                  <a:schemeClr val="tx2">
                    <a:lumMod val="50000"/>
                  </a:schemeClr>
                </a:solidFill>
              </a:rPr>
              <a:t>Textual interaction: An introduction to written discourse analysis.</a:t>
            </a:r>
            <a:r>
              <a:rPr lang="en-US" sz="1200" dirty="0" smtClean="0">
                <a:solidFill>
                  <a:schemeClr val="tx2">
                    <a:lumMod val="50000"/>
                  </a:schemeClr>
                </a:solidFill>
              </a:rPr>
              <a:t> London: </a:t>
            </a:r>
            <a:r>
              <a:rPr lang="en-US" sz="1200" dirty="0" err="1" smtClean="0">
                <a:solidFill>
                  <a:schemeClr val="tx2">
                    <a:lumMod val="50000"/>
                  </a:schemeClr>
                </a:solidFill>
              </a:rPr>
              <a:t>Routledge</a:t>
            </a:r>
            <a:r>
              <a:rPr lang="en-US" sz="1200" dirty="0" smtClean="0">
                <a:solidFill>
                  <a:schemeClr val="tx2">
                    <a:lumMod val="50000"/>
                  </a:schemeClr>
                </a:solidFill>
              </a:rPr>
              <a:t>.</a:t>
            </a:r>
            <a:endParaRPr lang="ru-RU" sz="1200" dirty="0" smtClean="0">
              <a:solidFill>
                <a:schemeClr val="tx2">
                  <a:lumMod val="50000"/>
                </a:schemeClr>
              </a:solidFill>
            </a:endParaRPr>
          </a:p>
          <a:p>
            <a:r>
              <a:rPr lang="en-US" sz="1200" dirty="0" smtClean="0">
                <a:solidFill>
                  <a:schemeClr val="tx2">
                    <a:lumMod val="50000"/>
                  </a:schemeClr>
                </a:solidFill>
              </a:rPr>
              <a:t>Lorenz, G. (1999). Learning to cohere: causal links in native vs. non-native argumentative writing. In W. </a:t>
            </a:r>
            <a:r>
              <a:rPr lang="en-US" sz="1200" dirty="0" err="1" smtClean="0">
                <a:solidFill>
                  <a:schemeClr val="tx2">
                    <a:lumMod val="50000"/>
                  </a:schemeClr>
                </a:solidFill>
              </a:rPr>
              <a:t>Bublitz</a:t>
            </a:r>
            <a:r>
              <a:rPr lang="en-US" sz="1200" dirty="0" smtClean="0">
                <a:solidFill>
                  <a:schemeClr val="tx2">
                    <a:lumMod val="50000"/>
                  </a:schemeClr>
                </a:solidFill>
              </a:rPr>
              <a:t>, U. </a:t>
            </a:r>
            <a:r>
              <a:rPr lang="en-US" sz="1200" dirty="0" err="1" smtClean="0">
                <a:solidFill>
                  <a:schemeClr val="tx2">
                    <a:lumMod val="50000"/>
                  </a:schemeClr>
                </a:solidFill>
              </a:rPr>
              <a:t>Lenk</a:t>
            </a:r>
            <a:r>
              <a:rPr lang="en-US" sz="1200" dirty="0" smtClean="0">
                <a:solidFill>
                  <a:schemeClr val="tx2">
                    <a:lumMod val="50000"/>
                  </a:schemeClr>
                </a:solidFill>
              </a:rPr>
              <a:t>, &amp; E. </a:t>
            </a:r>
            <a:r>
              <a:rPr lang="en-US" sz="1200" dirty="0" err="1" smtClean="0">
                <a:solidFill>
                  <a:schemeClr val="tx2">
                    <a:lumMod val="50000"/>
                  </a:schemeClr>
                </a:solidFill>
              </a:rPr>
              <a:t>Ventola</a:t>
            </a:r>
            <a:r>
              <a:rPr lang="en-US" sz="1200" dirty="0" smtClean="0">
                <a:solidFill>
                  <a:schemeClr val="tx2">
                    <a:lumMod val="50000"/>
                  </a:schemeClr>
                </a:solidFill>
              </a:rPr>
              <a:t> (Eds.), </a:t>
            </a:r>
            <a:r>
              <a:rPr lang="en-US" sz="1200" i="1" dirty="0" smtClean="0">
                <a:solidFill>
                  <a:schemeClr val="tx2">
                    <a:lumMod val="50000"/>
                  </a:schemeClr>
                </a:solidFill>
              </a:rPr>
              <a:t>Coherence in</a:t>
            </a:r>
            <a:endParaRPr lang="ru-RU" sz="1200" dirty="0" smtClean="0">
              <a:solidFill>
                <a:schemeClr val="tx2">
                  <a:lumMod val="50000"/>
                </a:schemeClr>
              </a:solidFill>
            </a:endParaRPr>
          </a:p>
          <a:p>
            <a:r>
              <a:rPr lang="en-US" sz="1200" i="1" dirty="0" smtClean="0">
                <a:solidFill>
                  <a:schemeClr val="tx2">
                    <a:lumMod val="50000"/>
                  </a:schemeClr>
                </a:solidFill>
              </a:rPr>
              <a:t>spoken and written discourse: How to create it and how to describe it</a:t>
            </a:r>
            <a:r>
              <a:rPr lang="en-US" sz="1200" dirty="0" smtClean="0">
                <a:solidFill>
                  <a:schemeClr val="tx2">
                    <a:lumMod val="50000"/>
                  </a:schemeClr>
                </a:solidFill>
              </a:rPr>
              <a:t> (pp. 55-76). Amsterdam: John </a:t>
            </a:r>
            <a:r>
              <a:rPr lang="en-US" sz="1200" dirty="0" err="1" smtClean="0">
                <a:solidFill>
                  <a:schemeClr val="tx2">
                    <a:lumMod val="50000"/>
                  </a:schemeClr>
                </a:solidFill>
              </a:rPr>
              <a:t>Benjamns</a:t>
            </a:r>
            <a:r>
              <a:rPr lang="en-US" sz="1200" dirty="0" smtClean="0">
                <a:solidFill>
                  <a:schemeClr val="tx2">
                    <a:lumMod val="50000"/>
                  </a:schemeClr>
                </a:solidFill>
              </a:rPr>
              <a:t>.</a:t>
            </a:r>
            <a:endParaRPr lang="ru-RU" sz="1200" dirty="0" smtClean="0">
              <a:solidFill>
                <a:schemeClr val="tx2">
                  <a:lumMod val="50000"/>
                </a:schemeClr>
              </a:solidFill>
            </a:endParaRPr>
          </a:p>
          <a:p>
            <a:r>
              <a:rPr lang="en-US" sz="1200" dirty="0" smtClean="0">
                <a:solidFill>
                  <a:schemeClr val="tx2">
                    <a:lumMod val="50000"/>
                  </a:schemeClr>
                </a:solidFill>
              </a:rPr>
              <a:t>Sanders, T., &amp; Pander </a:t>
            </a:r>
            <a:r>
              <a:rPr lang="en-US" sz="1200" dirty="0" err="1" smtClean="0">
                <a:solidFill>
                  <a:schemeClr val="tx2">
                    <a:lumMod val="50000"/>
                  </a:schemeClr>
                </a:solidFill>
              </a:rPr>
              <a:t>Maat</a:t>
            </a:r>
            <a:r>
              <a:rPr lang="en-US" sz="1200" dirty="0" smtClean="0">
                <a:solidFill>
                  <a:schemeClr val="tx2">
                    <a:lumMod val="50000"/>
                  </a:schemeClr>
                </a:solidFill>
              </a:rPr>
              <a:t>, H. (2006), Cohesion and Coherence. In K. Brown (Ed.), </a:t>
            </a:r>
            <a:r>
              <a:rPr lang="en-US" sz="1200" i="1" dirty="0" smtClean="0">
                <a:solidFill>
                  <a:schemeClr val="tx2">
                    <a:lumMod val="50000"/>
                  </a:schemeClr>
                </a:solidFill>
              </a:rPr>
              <a:t>Encyclopedia of Language and Linguistics.</a:t>
            </a:r>
            <a:r>
              <a:rPr lang="en-US" sz="1200" dirty="0" smtClean="0">
                <a:solidFill>
                  <a:schemeClr val="tx2">
                    <a:lumMod val="50000"/>
                  </a:schemeClr>
                </a:solidFill>
              </a:rPr>
              <a:t> </a:t>
            </a:r>
            <a:r>
              <a:rPr lang="en-US" sz="1200" i="1" dirty="0" smtClean="0">
                <a:solidFill>
                  <a:schemeClr val="tx2">
                    <a:lumMod val="50000"/>
                  </a:schemeClr>
                </a:solidFill>
              </a:rPr>
              <a:t>Vol. 2. </a:t>
            </a:r>
            <a:r>
              <a:rPr lang="en-US" sz="1200" dirty="0" smtClean="0">
                <a:solidFill>
                  <a:schemeClr val="tx2">
                    <a:lumMod val="50000"/>
                  </a:schemeClr>
                </a:solidFill>
              </a:rPr>
              <a:t>Amsterdam etc.: Elsevier, pp. 591–595.</a:t>
            </a:r>
            <a:endParaRPr lang="ru-RU" sz="1200" dirty="0" smtClean="0">
              <a:solidFill>
                <a:schemeClr val="tx2">
                  <a:lumMod val="50000"/>
                </a:schemeClr>
              </a:solidFill>
            </a:endParaRPr>
          </a:p>
          <a:p>
            <a:r>
              <a:rPr lang="en-US" sz="1200" dirty="0" smtClean="0">
                <a:solidFill>
                  <a:schemeClr val="tx2">
                    <a:lumMod val="50000"/>
                  </a:schemeClr>
                </a:solidFill>
              </a:rPr>
              <a:t>Struthers, L., </a:t>
            </a:r>
            <a:r>
              <a:rPr lang="en-US" sz="1200" dirty="0" err="1" smtClean="0">
                <a:solidFill>
                  <a:schemeClr val="tx2">
                    <a:lumMod val="50000"/>
                  </a:schemeClr>
                </a:solidFill>
              </a:rPr>
              <a:t>Lapadat</a:t>
            </a:r>
            <a:r>
              <a:rPr lang="en-US" sz="1200" dirty="0" smtClean="0">
                <a:solidFill>
                  <a:schemeClr val="tx2">
                    <a:lumMod val="50000"/>
                  </a:schemeClr>
                </a:solidFill>
              </a:rPr>
              <a:t>, J. C., &amp; MacMillan, P. D. (2013). Assessing cohesion in children's writing: development of a checklist. </a:t>
            </a:r>
            <a:r>
              <a:rPr lang="en-US" sz="1200" i="1" dirty="0" smtClean="0">
                <a:solidFill>
                  <a:schemeClr val="tx2">
                    <a:lumMod val="50000"/>
                  </a:schemeClr>
                </a:solidFill>
              </a:rPr>
              <a:t>Assessing Writing, 18</a:t>
            </a:r>
            <a:r>
              <a:rPr lang="en-US" sz="1200" dirty="0" smtClean="0">
                <a:solidFill>
                  <a:schemeClr val="tx2">
                    <a:lumMod val="50000"/>
                  </a:schemeClr>
                </a:solidFill>
              </a:rPr>
              <a:t>, 187-201.</a:t>
            </a:r>
            <a:endParaRPr lang="ru-RU" sz="1200" dirty="0" smtClean="0">
              <a:solidFill>
                <a:schemeClr val="tx2">
                  <a:lumMod val="50000"/>
                </a:schemeClr>
              </a:solidFill>
            </a:endParaRPr>
          </a:p>
          <a:p>
            <a:r>
              <a:rPr lang="en-US" sz="1200" dirty="0" smtClean="0">
                <a:solidFill>
                  <a:schemeClr val="tx2">
                    <a:lumMod val="50000"/>
                  </a:schemeClr>
                </a:solidFill>
              </a:rPr>
              <a:t>Wolfe, C. R. (2011). Argumentation across the curriculum. </a:t>
            </a:r>
            <a:r>
              <a:rPr lang="en-US" sz="1200" i="1" dirty="0" smtClean="0">
                <a:solidFill>
                  <a:schemeClr val="tx2">
                    <a:lumMod val="50000"/>
                  </a:schemeClr>
                </a:solidFill>
              </a:rPr>
              <a:t>Written Communication, 28</a:t>
            </a:r>
            <a:r>
              <a:rPr lang="en-US" sz="1200" dirty="0" smtClean="0">
                <a:solidFill>
                  <a:schemeClr val="tx2">
                    <a:lumMod val="50000"/>
                  </a:schemeClr>
                </a:solidFill>
              </a:rPr>
              <a:t>(2), 193-219.</a:t>
            </a:r>
            <a:endParaRPr lang="ru-RU" sz="1200" dirty="0" smtClean="0">
              <a:solidFill>
                <a:schemeClr val="tx2">
                  <a:lumMod val="50000"/>
                </a:schemeClr>
              </a:solidFill>
            </a:endParaRPr>
          </a:p>
          <a:p>
            <a:endParaRPr lang="ru-RU" dirty="0"/>
          </a:p>
        </p:txBody>
      </p:sp>
      <p:sp>
        <p:nvSpPr>
          <p:cNvPr id="4" name="Номер слайда 3"/>
          <p:cNvSpPr>
            <a:spLocks noGrp="1"/>
          </p:cNvSpPr>
          <p:nvPr>
            <p:ph type="sldNum" sz="quarter" idx="12"/>
          </p:nvPr>
        </p:nvSpPr>
        <p:spPr/>
        <p:txBody>
          <a:bodyPr/>
          <a:lstStyle/>
          <a:p>
            <a:fld id="{DBA97E62-5717-472A-9430-BE51A4AFD3CD}" type="slidenum">
              <a:rPr lang="ru-RU" smtClean="0"/>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en-US" dirty="0" smtClean="0"/>
          </a:p>
          <a:p>
            <a:endParaRPr lang="en-US" dirty="0" smtClean="0"/>
          </a:p>
          <a:p>
            <a:pPr algn="ctr">
              <a:buNone/>
            </a:pPr>
            <a:r>
              <a:rPr lang="en-US" sz="4800" dirty="0" smtClean="0">
                <a:solidFill>
                  <a:schemeClr val="tx2">
                    <a:lumMod val="50000"/>
                  </a:schemeClr>
                </a:solidFill>
              </a:rPr>
              <a:t>Thank you for your attention!</a:t>
            </a:r>
            <a:endParaRPr lang="ru-RU" sz="4800" dirty="0">
              <a:solidFill>
                <a:schemeClr val="tx2">
                  <a:lumMod val="50000"/>
                </a:schemeClr>
              </a:solidFill>
            </a:endParaRPr>
          </a:p>
        </p:txBody>
      </p:sp>
      <p:sp>
        <p:nvSpPr>
          <p:cNvPr id="4" name="Номер слайда 3"/>
          <p:cNvSpPr>
            <a:spLocks noGrp="1"/>
          </p:cNvSpPr>
          <p:nvPr>
            <p:ph type="sldNum" sz="quarter" idx="12"/>
          </p:nvPr>
        </p:nvSpPr>
        <p:spPr/>
        <p:txBody>
          <a:bodyPr/>
          <a:lstStyle/>
          <a:p>
            <a:fld id="{DBA97E62-5717-472A-9430-BE51A4AFD3CD}" type="slidenum">
              <a:rPr lang="ru-RU" smtClean="0"/>
              <a:pPr/>
              <a:t>16</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Anaphora</a:t>
            </a:r>
            <a:endParaRPr lang="ru-RU" dirty="0">
              <a:solidFill>
                <a:schemeClr val="bg1"/>
              </a:solidFill>
            </a:endParaRPr>
          </a:p>
        </p:txBody>
      </p:sp>
      <p:sp>
        <p:nvSpPr>
          <p:cNvPr id="5" name="Содержимое 4"/>
          <p:cNvSpPr>
            <a:spLocks noGrp="1"/>
          </p:cNvSpPr>
          <p:nvPr>
            <p:ph idx="1"/>
          </p:nvPr>
        </p:nvSpPr>
        <p:spPr/>
        <p:txBody>
          <a:bodyPr/>
          <a:lstStyle/>
          <a:p>
            <a:r>
              <a:rPr lang="en-US" sz="3600" dirty="0" smtClean="0">
                <a:solidFill>
                  <a:schemeClr val="tx2">
                    <a:lumMod val="50000"/>
                  </a:schemeClr>
                </a:solidFill>
              </a:rPr>
              <a:t>(from Greek </a:t>
            </a:r>
            <a:r>
              <a:rPr lang="en-US" sz="3600" i="1" dirty="0" err="1" smtClean="0">
                <a:solidFill>
                  <a:schemeClr val="tx2">
                    <a:lumMod val="50000"/>
                  </a:schemeClr>
                </a:solidFill>
              </a:rPr>
              <a:t>ana</a:t>
            </a:r>
            <a:r>
              <a:rPr lang="en-US" sz="3600" i="1" dirty="0" smtClean="0">
                <a:solidFill>
                  <a:schemeClr val="tx2">
                    <a:lumMod val="50000"/>
                  </a:schemeClr>
                </a:solidFill>
              </a:rPr>
              <a:t>-</a:t>
            </a:r>
            <a:r>
              <a:rPr lang="en-US" sz="3600" dirty="0" smtClean="0">
                <a:solidFill>
                  <a:schemeClr val="tx2">
                    <a:lumMod val="50000"/>
                  </a:schemeClr>
                </a:solidFill>
              </a:rPr>
              <a:t>backwards, </a:t>
            </a:r>
            <a:r>
              <a:rPr lang="ru-RU" sz="3600" i="1" dirty="0" smtClean="0">
                <a:solidFill>
                  <a:schemeClr val="tx2">
                    <a:lumMod val="50000"/>
                  </a:schemeClr>
                </a:solidFill>
              </a:rPr>
              <a:t>‑</a:t>
            </a:r>
            <a:r>
              <a:rPr lang="en-US" sz="3600" i="1" dirty="0" err="1" smtClean="0">
                <a:solidFill>
                  <a:schemeClr val="tx2">
                    <a:lumMod val="50000"/>
                  </a:schemeClr>
                </a:solidFill>
              </a:rPr>
              <a:t>phorein</a:t>
            </a:r>
            <a:r>
              <a:rPr lang="en-US" sz="3600" i="1" dirty="0" smtClean="0">
                <a:solidFill>
                  <a:schemeClr val="tx2">
                    <a:lumMod val="50000"/>
                  </a:schemeClr>
                </a:solidFill>
              </a:rPr>
              <a:t> – </a:t>
            </a:r>
            <a:r>
              <a:rPr lang="en-US" sz="3600" dirty="0" smtClean="0">
                <a:solidFill>
                  <a:schemeClr val="tx2">
                    <a:lumMod val="50000"/>
                  </a:schemeClr>
                </a:solidFill>
              </a:rPr>
              <a:t>carry, bear)</a:t>
            </a:r>
          </a:p>
          <a:p>
            <a:r>
              <a:rPr lang="en-US" sz="3600" dirty="0" smtClean="0">
                <a:solidFill>
                  <a:schemeClr val="tx2">
                    <a:lumMod val="50000"/>
                  </a:schemeClr>
                </a:solidFill>
              </a:rPr>
              <a:t>a language phenomenon, which introduces the connection between </a:t>
            </a:r>
            <a:r>
              <a:rPr lang="en-US" sz="3600" b="1" dirty="0" smtClean="0">
                <a:solidFill>
                  <a:schemeClr val="tx2">
                    <a:lumMod val="50000"/>
                  </a:schemeClr>
                </a:solidFill>
              </a:rPr>
              <a:t>anaphor (referent(</a:t>
            </a:r>
            <a:r>
              <a:rPr lang="en-US" sz="3600" dirty="0" smtClean="0">
                <a:solidFill>
                  <a:schemeClr val="tx2">
                    <a:lumMod val="50000"/>
                  </a:schemeClr>
                </a:solidFill>
              </a:rPr>
              <a:t> </a:t>
            </a:r>
            <a:r>
              <a:rPr lang="en-US" sz="3600" dirty="0" smtClean="0">
                <a:solidFill>
                  <a:schemeClr val="tx2">
                    <a:lumMod val="50000"/>
                  </a:schemeClr>
                </a:solidFill>
              </a:rPr>
              <a:t>and </a:t>
            </a:r>
            <a:r>
              <a:rPr lang="en-US" sz="3600" b="1" dirty="0" smtClean="0">
                <a:solidFill>
                  <a:schemeClr val="tx2">
                    <a:lumMod val="50000"/>
                  </a:schemeClr>
                </a:solidFill>
              </a:rPr>
              <a:t>antecedent</a:t>
            </a:r>
          </a:p>
          <a:p>
            <a:r>
              <a:rPr lang="en-US" sz="3600" i="1" dirty="0" smtClean="0">
                <a:solidFill>
                  <a:schemeClr val="tx2">
                    <a:lumMod val="50000"/>
                  </a:schemeClr>
                </a:solidFill>
              </a:rPr>
              <a:t>Michael injured himself playing football.</a:t>
            </a:r>
            <a:r>
              <a:rPr lang="en-US" sz="3600" dirty="0" smtClean="0">
                <a:solidFill>
                  <a:schemeClr val="tx2">
                    <a:lumMod val="50000"/>
                  </a:schemeClr>
                </a:solidFill>
              </a:rPr>
              <a:t> (Antecedent – </a:t>
            </a:r>
            <a:r>
              <a:rPr lang="en-US" sz="3600" i="1" dirty="0" smtClean="0">
                <a:solidFill>
                  <a:schemeClr val="tx2">
                    <a:lumMod val="50000"/>
                  </a:schemeClr>
                </a:solidFill>
              </a:rPr>
              <a:t>Michael</a:t>
            </a:r>
            <a:r>
              <a:rPr lang="en-US" sz="3600" dirty="0" smtClean="0">
                <a:solidFill>
                  <a:schemeClr val="tx2">
                    <a:lumMod val="50000"/>
                  </a:schemeClr>
                </a:solidFill>
              </a:rPr>
              <a:t>; anaphor – </a:t>
            </a:r>
            <a:r>
              <a:rPr lang="en-US" sz="3600" i="1" dirty="0" smtClean="0">
                <a:solidFill>
                  <a:schemeClr val="tx2">
                    <a:lumMod val="50000"/>
                  </a:schemeClr>
                </a:solidFill>
              </a:rPr>
              <a:t>himself</a:t>
            </a:r>
            <a:r>
              <a:rPr lang="en-US" sz="3600" dirty="0" smtClean="0">
                <a:solidFill>
                  <a:schemeClr val="tx2">
                    <a:lumMod val="50000"/>
                  </a:schemeClr>
                </a:solidFill>
              </a:rPr>
              <a:t>)</a:t>
            </a:r>
            <a:endParaRPr lang="en-US" sz="3600" b="1" dirty="0" smtClean="0">
              <a:solidFill>
                <a:schemeClr val="tx2">
                  <a:lumMod val="50000"/>
                </a:schemeClr>
              </a:solidFill>
            </a:endParaRPr>
          </a:p>
          <a:p>
            <a:endParaRPr lang="ru-RU" dirty="0"/>
          </a:p>
        </p:txBody>
      </p:sp>
      <p:sp>
        <p:nvSpPr>
          <p:cNvPr id="4" name="Номер слайда 3"/>
          <p:cNvSpPr>
            <a:spLocks noGrp="1"/>
          </p:cNvSpPr>
          <p:nvPr>
            <p:ph type="sldNum" sz="quarter" idx="12"/>
          </p:nvPr>
        </p:nvSpPr>
        <p:spPr/>
        <p:txBody>
          <a:bodyPr/>
          <a:lstStyle/>
          <a:p>
            <a:fld id="{DBA97E62-5717-472A-9430-BE51A4AFD3CD}" type="slidenum">
              <a:rPr lang="ru-RU" smtClean="0"/>
              <a:pPr/>
              <a:t>2</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Anaphora and coherence</a:t>
            </a:r>
            <a:endParaRPr lang="ru-RU" dirty="0">
              <a:solidFill>
                <a:schemeClr val="bg1"/>
              </a:solidFill>
            </a:endParaRPr>
          </a:p>
        </p:txBody>
      </p:sp>
      <p:sp>
        <p:nvSpPr>
          <p:cNvPr id="3" name="Содержимое 2"/>
          <p:cNvSpPr>
            <a:spLocks noGrp="1"/>
          </p:cNvSpPr>
          <p:nvPr>
            <p:ph idx="1"/>
          </p:nvPr>
        </p:nvSpPr>
        <p:spPr/>
        <p:txBody>
          <a:bodyPr/>
          <a:lstStyle/>
          <a:p>
            <a:r>
              <a:rPr lang="en-US" dirty="0" smtClean="0">
                <a:solidFill>
                  <a:schemeClr val="tx2">
                    <a:lumMod val="50000"/>
                  </a:schemeClr>
                </a:solidFill>
              </a:rPr>
              <a:t>Anaphors </a:t>
            </a:r>
            <a:r>
              <a:rPr lang="en-US" dirty="0" smtClean="0">
                <a:solidFill>
                  <a:schemeClr val="tx2">
                    <a:lumMod val="50000"/>
                  </a:schemeClr>
                </a:solidFill>
              </a:rPr>
              <a:t>- ‘</a:t>
            </a:r>
            <a:r>
              <a:rPr lang="en-US" dirty="0" smtClean="0">
                <a:solidFill>
                  <a:schemeClr val="tx2">
                    <a:lumMod val="50000"/>
                  </a:schemeClr>
                </a:solidFill>
              </a:rPr>
              <a:t>an essential pillar supporting the overlay of [coherence] relation in fleshing out and integrating their discourse values’ (Cornish, 2009</a:t>
            </a:r>
            <a:r>
              <a:rPr lang="en-US" dirty="0" smtClean="0">
                <a:solidFill>
                  <a:schemeClr val="tx2">
                    <a:lumMod val="50000"/>
                  </a:schemeClr>
                </a:solidFill>
              </a:rPr>
              <a:t>).</a:t>
            </a:r>
          </a:p>
          <a:p>
            <a:r>
              <a:rPr lang="en-US" dirty="0" smtClean="0">
                <a:solidFill>
                  <a:schemeClr val="tx2">
                    <a:lumMod val="50000"/>
                  </a:schemeClr>
                </a:solidFill>
              </a:rPr>
              <a:t>Absence </a:t>
            </a:r>
            <a:r>
              <a:rPr lang="en-US" dirty="0" smtClean="0">
                <a:solidFill>
                  <a:schemeClr val="tx2">
                    <a:lumMod val="50000"/>
                  </a:schemeClr>
                </a:solidFill>
              </a:rPr>
              <a:t>of referential coherence between two successive sentences or clauses has a negative influence on comprehension (see, for example, Clark &amp; </a:t>
            </a:r>
            <a:r>
              <a:rPr lang="en-US" dirty="0" err="1" smtClean="0">
                <a:solidFill>
                  <a:schemeClr val="tx2">
                    <a:lumMod val="50000"/>
                  </a:schemeClr>
                </a:solidFill>
              </a:rPr>
              <a:t>Haviland</a:t>
            </a:r>
            <a:r>
              <a:rPr lang="en-US" dirty="0" smtClean="0">
                <a:solidFill>
                  <a:schemeClr val="tx2">
                    <a:lumMod val="50000"/>
                  </a:schemeClr>
                </a:solidFill>
              </a:rPr>
              <a:t>, 1977; </a:t>
            </a:r>
            <a:r>
              <a:rPr lang="en-US" dirty="0" err="1" smtClean="0">
                <a:solidFill>
                  <a:schemeClr val="tx2">
                    <a:lumMod val="50000"/>
                  </a:schemeClr>
                </a:solidFill>
              </a:rPr>
              <a:t>Lesgold</a:t>
            </a:r>
            <a:r>
              <a:rPr lang="en-US" dirty="0" smtClean="0">
                <a:solidFill>
                  <a:schemeClr val="tx2">
                    <a:lumMod val="50000"/>
                  </a:schemeClr>
                </a:solidFill>
              </a:rPr>
              <a:t> et al., 1979).</a:t>
            </a:r>
            <a:endParaRPr lang="ru-RU" dirty="0">
              <a:solidFill>
                <a:schemeClr val="tx2">
                  <a:lumMod val="50000"/>
                </a:schemeClr>
              </a:solidFill>
            </a:endParaRPr>
          </a:p>
        </p:txBody>
      </p:sp>
      <p:sp>
        <p:nvSpPr>
          <p:cNvPr id="4" name="Номер слайда 3"/>
          <p:cNvSpPr>
            <a:spLocks noGrp="1"/>
          </p:cNvSpPr>
          <p:nvPr>
            <p:ph type="sldNum" sz="quarter" idx="12"/>
          </p:nvPr>
        </p:nvSpPr>
        <p:spPr/>
        <p:txBody>
          <a:bodyPr/>
          <a:lstStyle/>
          <a:p>
            <a:fld id="{DBA97E62-5717-472A-9430-BE51A4AFD3CD}" type="slidenum">
              <a:rPr lang="ru-RU" smtClean="0"/>
              <a:pPr/>
              <a:t>3</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Literature review</a:t>
            </a:r>
            <a:endParaRPr lang="ru-RU" dirty="0">
              <a:solidFill>
                <a:schemeClr val="bg1"/>
              </a:solidFill>
            </a:endParaRPr>
          </a:p>
        </p:txBody>
      </p:sp>
      <p:sp>
        <p:nvSpPr>
          <p:cNvPr id="3" name="Содержимое 2"/>
          <p:cNvSpPr>
            <a:spLocks noGrp="1"/>
          </p:cNvSpPr>
          <p:nvPr>
            <p:ph idx="1"/>
          </p:nvPr>
        </p:nvSpPr>
        <p:spPr/>
        <p:txBody>
          <a:bodyPr/>
          <a:lstStyle/>
          <a:p>
            <a:r>
              <a:rPr lang="en-US" dirty="0" smtClean="0">
                <a:solidFill>
                  <a:schemeClr val="tx2">
                    <a:lumMod val="50000"/>
                  </a:schemeClr>
                </a:solidFill>
              </a:rPr>
              <a:t>Al </a:t>
            </a:r>
            <a:r>
              <a:rPr lang="en-US" dirty="0" err="1" smtClean="0">
                <a:solidFill>
                  <a:schemeClr val="tx2">
                    <a:lumMod val="50000"/>
                  </a:schemeClr>
                </a:solidFill>
              </a:rPr>
              <a:t>Sharoufi</a:t>
            </a:r>
            <a:r>
              <a:rPr lang="en-US" dirty="0" smtClean="0">
                <a:solidFill>
                  <a:schemeClr val="tx2">
                    <a:lumMod val="50000"/>
                  </a:schemeClr>
                </a:solidFill>
              </a:rPr>
              <a:t> (2014) </a:t>
            </a:r>
            <a:r>
              <a:rPr lang="en-US" dirty="0" err="1" smtClean="0">
                <a:solidFill>
                  <a:schemeClr val="tx2">
                    <a:lumMod val="50000"/>
                  </a:schemeClr>
                </a:solidFill>
              </a:rPr>
              <a:t>analysed</a:t>
            </a:r>
            <a:r>
              <a:rPr lang="en-US" dirty="0" smtClean="0">
                <a:solidFill>
                  <a:schemeClr val="tx2">
                    <a:lumMod val="50000"/>
                  </a:schemeClr>
                </a:solidFill>
              </a:rPr>
              <a:t> the use of anaphora, </a:t>
            </a:r>
            <a:r>
              <a:rPr lang="en-US" dirty="0" err="1" smtClean="0">
                <a:solidFill>
                  <a:schemeClr val="tx2">
                    <a:lumMod val="50000"/>
                  </a:schemeClr>
                </a:solidFill>
              </a:rPr>
              <a:t>cataphora</a:t>
            </a:r>
            <a:r>
              <a:rPr lang="en-US" dirty="0" smtClean="0">
                <a:solidFill>
                  <a:schemeClr val="tx2">
                    <a:lumMod val="50000"/>
                  </a:schemeClr>
                </a:solidFill>
              </a:rPr>
              <a:t> and transitional signals in L2 students’ academic essays. The author claims that the use of the referential elements causes some difficulties for students but the paper does not specify what particular problems with the use of anaphora were identified.</a:t>
            </a:r>
            <a:endParaRPr lang="ru-RU" dirty="0">
              <a:solidFill>
                <a:schemeClr val="tx2">
                  <a:lumMod val="50000"/>
                </a:schemeClr>
              </a:solidFill>
            </a:endParaRPr>
          </a:p>
        </p:txBody>
      </p:sp>
      <p:sp>
        <p:nvSpPr>
          <p:cNvPr id="4" name="Номер слайда 3"/>
          <p:cNvSpPr>
            <a:spLocks noGrp="1"/>
          </p:cNvSpPr>
          <p:nvPr>
            <p:ph type="sldNum" sz="quarter" idx="12"/>
          </p:nvPr>
        </p:nvSpPr>
        <p:spPr/>
        <p:txBody>
          <a:bodyPr/>
          <a:lstStyle/>
          <a:p>
            <a:fld id="{DBA97E62-5717-472A-9430-BE51A4AFD3CD}"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Literature review (2)</a:t>
            </a:r>
            <a:endParaRPr lang="ru-RU" dirty="0">
              <a:solidFill>
                <a:schemeClr val="bg1"/>
              </a:solidFill>
            </a:endParaRPr>
          </a:p>
        </p:txBody>
      </p:sp>
      <p:sp>
        <p:nvSpPr>
          <p:cNvPr id="3" name="Содержимое 2"/>
          <p:cNvSpPr>
            <a:spLocks noGrp="1"/>
          </p:cNvSpPr>
          <p:nvPr>
            <p:ph idx="1"/>
          </p:nvPr>
        </p:nvSpPr>
        <p:spPr>
          <a:xfrm>
            <a:off x="457200" y="1196752"/>
            <a:ext cx="8229600" cy="5184576"/>
          </a:xfrm>
        </p:spPr>
        <p:txBody>
          <a:bodyPr/>
          <a:lstStyle/>
          <a:p>
            <a:r>
              <a:rPr lang="en-US" dirty="0" err="1" smtClean="0">
                <a:solidFill>
                  <a:schemeClr val="tx2">
                    <a:lumMod val="50000"/>
                  </a:schemeClr>
                </a:solidFill>
              </a:rPr>
              <a:t>Leńko-Szimańska</a:t>
            </a:r>
            <a:r>
              <a:rPr lang="en-US" dirty="0" smtClean="0">
                <a:solidFill>
                  <a:schemeClr val="tx2">
                    <a:lumMod val="50000"/>
                  </a:schemeClr>
                </a:solidFill>
              </a:rPr>
              <a:t> (2004) focused on specific patterns of misuse of demonstratives as anaphora in Polish students’ essays. She concluded that most problems occur with the use of </a:t>
            </a:r>
            <a:r>
              <a:rPr lang="en-US" i="1" u="sng" dirty="0" smtClean="0">
                <a:solidFill>
                  <a:schemeClr val="tx2">
                    <a:lumMod val="50000"/>
                  </a:schemeClr>
                </a:solidFill>
              </a:rPr>
              <a:t>that</a:t>
            </a:r>
            <a:r>
              <a:rPr lang="en-US" u="sng" dirty="0" smtClean="0">
                <a:solidFill>
                  <a:schemeClr val="tx2">
                    <a:lumMod val="50000"/>
                  </a:schemeClr>
                </a:solidFill>
              </a:rPr>
              <a:t> and </a:t>
            </a:r>
            <a:r>
              <a:rPr lang="en-US" i="1" u="sng" dirty="0" smtClean="0">
                <a:solidFill>
                  <a:schemeClr val="tx2">
                    <a:lumMod val="50000"/>
                  </a:schemeClr>
                </a:solidFill>
              </a:rPr>
              <a:t>those</a:t>
            </a:r>
            <a:r>
              <a:rPr lang="en-US" u="sng" dirty="0" smtClean="0">
                <a:solidFill>
                  <a:schemeClr val="tx2">
                    <a:lumMod val="50000"/>
                  </a:schemeClr>
                </a:solidFill>
              </a:rPr>
              <a:t> as determiners </a:t>
            </a:r>
            <a:r>
              <a:rPr lang="en-US" dirty="0" smtClean="0">
                <a:solidFill>
                  <a:schemeClr val="tx2">
                    <a:lumMod val="50000"/>
                  </a:schemeClr>
                </a:solidFill>
              </a:rPr>
              <a:t>which are </a:t>
            </a:r>
            <a:r>
              <a:rPr lang="en-US" u="sng" dirty="0" smtClean="0">
                <a:solidFill>
                  <a:schemeClr val="tx2">
                    <a:lumMod val="50000"/>
                  </a:schemeClr>
                </a:solidFill>
              </a:rPr>
              <a:t>overused</a:t>
            </a:r>
            <a:r>
              <a:rPr lang="en-US" dirty="0" smtClean="0">
                <a:solidFill>
                  <a:schemeClr val="tx2">
                    <a:lumMod val="50000"/>
                  </a:schemeClr>
                </a:solidFill>
              </a:rPr>
              <a:t> by learners in comparison with the native speaker norm. </a:t>
            </a:r>
          </a:p>
          <a:p>
            <a:r>
              <a:rPr lang="en-US" dirty="0" smtClean="0">
                <a:solidFill>
                  <a:schemeClr val="tx2">
                    <a:lumMod val="50000"/>
                  </a:schemeClr>
                </a:solidFill>
              </a:rPr>
              <a:t>Another finding was that Polish students tend to </a:t>
            </a:r>
            <a:r>
              <a:rPr lang="en-US" u="sng" dirty="0" smtClean="0">
                <a:solidFill>
                  <a:schemeClr val="tx2">
                    <a:lumMod val="50000"/>
                  </a:schemeClr>
                </a:solidFill>
              </a:rPr>
              <a:t>underuse</a:t>
            </a:r>
            <a:r>
              <a:rPr lang="en-US" i="1" u="sng" dirty="0" smtClean="0">
                <a:solidFill>
                  <a:schemeClr val="tx2">
                    <a:lumMod val="50000"/>
                  </a:schemeClr>
                </a:solidFill>
              </a:rPr>
              <a:t> those</a:t>
            </a:r>
            <a:r>
              <a:rPr lang="en-US" dirty="0" smtClean="0">
                <a:solidFill>
                  <a:schemeClr val="tx2">
                    <a:lumMod val="50000"/>
                  </a:schemeClr>
                </a:solidFill>
              </a:rPr>
              <a:t> as a demonstrative pronoun. </a:t>
            </a:r>
            <a:endParaRPr lang="ru-RU" dirty="0">
              <a:solidFill>
                <a:schemeClr val="tx2">
                  <a:lumMod val="50000"/>
                </a:schemeClr>
              </a:solidFill>
            </a:endParaRPr>
          </a:p>
        </p:txBody>
      </p:sp>
      <p:sp>
        <p:nvSpPr>
          <p:cNvPr id="4" name="Номер слайда 3"/>
          <p:cNvSpPr>
            <a:spLocks noGrp="1"/>
          </p:cNvSpPr>
          <p:nvPr>
            <p:ph type="sldNum" sz="quarter" idx="12"/>
          </p:nvPr>
        </p:nvSpPr>
        <p:spPr/>
        <p:txBody>
          <a:bodyPr/>
          <a:lstStyle/>
          <a:p>
            <a:fld id="{DBA97E62-5717-472A-9430-BE51A4AFD3CD}" type="slidenum">
              <a:rPr lang="ru-RU" smtClean="0"/>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en-US" dirty="0" smtClean="0">
                <a:solidFill>
                  <a:schemeClr val="bg1"/>
                </a:solidFill>
              </a:rPr>
              <a:t>Types of Anaphora</a:t>
            </a:r>
            <a:endParaRPr lang="ru-RU" dirty="0">
              <a:solidFill>
                <a:schemeClr val="bg1"/>
              </a:solidFill>
            </a:endParaRPr>
          </a:p>
        </p:txBody>
      </p:sp>
      <p:sp>
        <p:nvSpPr>
          <p:cNvPr id="5" name="Содержимое 4"/>
          <p:cNvSpPr>
            <a:spLocks noGrp="1"/>
          </p:cNvSpPr>
          <p:nvPr>
            <p:ph idx="1"/>
          </p:nvPr>
        </p:nvSpPr>
        <p:spPr/>
        <p:txBody>
          <a:bodyPr/>
          <a:lstStyle/>
          <a:p>
            <a:pPr lvl="0"/>
            <a:r>
              <a:rPr lang="en-US" dirty="0" smtClean="0">
                <a:solidFill>
                  <a:schemeClr val="tx2">
                    <a:lumMod val="50000"/>
                  </a:schemeClr>
                </a:solidFill>
              </a:rPr>
              <a:t>Nominal anaphora, e.g.:</a:t>
            </a:r>
            <a:endParaRPr lang="ru-RU" dirty="0" smtClean="0">
              <a:solidFill>
                <a:schemeClr val="tx2">
                  <a:lumMod val="50000"/>
                </a:schemeClr>
              </a:solidFill>
            </a:endParaRPr>
          </a:p>
          <a:p>
            <a:r>
              <a:rPr lang="en-US" i="1" dirty="0" smtClean="0">
                <a:solidFill>
                  <a:schemeClr val="tx2">
                    <a:lumMod val="50000"/>
                  </a:schemeClr>
                </a:solidFill>
              </a:rPr>
              <a:t>Our experimental results revealed that </a:t>
            </a:r>
            <a:r>
              <a:rPr lang="en-US" i="1" u="sng" dirty="0" smtClean="0">
                <a:solidFill>
                  <a:schemeClr val="tx2">
                    <a:lumMod val="50000"/>
                  </a:schemeClr>
                </a:solidFill>
              </a:rPr>
              <a:t>decision makers</a:t>
            </a:r>
            <a:r>
              <a:rPr lang="en-US" i="1" dirty="0" smtClean="0">
                <a:solidFill>
                  <a:schemeClr val="tx2">
                    <a:lumMod val="50000"/>
                  </a:schemeClr>
                </a:solidFill>
              </a:rPr>
              <a:t> saw opportunities for increased legitimacy if </a:t>
            </a:r>
            <a:r>
              <a:rPr lang="en-US" b="1" i="1" dirty="0" smtClean="0">
                <a:solidFill>
                  <a:schemeClr val="tx2">
                    <a:lumMod val="50000"/>
                  </a:schemeClr>
                </a:solidFill>
              </a:rPr>
              <a:t>they</a:t>
            </a:r>
            <a:r>
              <a:rPr lang="en-US" i="1" dirty="0" smtClean="0">
                <a:solidFill>
                  <a:schemeClr val="tx2">
                    <a:lumMod val="50000"/>
                  </a:schemeClr>
                </a:solidFill>
              </a:rPr>
              <a:t> complied early with the coercive demand primarily when </a:t>
            </a:r>
            <a:r>
              <a:rPr lang="en-US" b="1" i="1" dirty="0" smtClean="0">
                <a:solidFill>
                  <a:schemeClr val="tx2">
                    <a:lumMod val="50000"/>
                  </a:schemeClr>
                </a:solidFill>
              </a:rPr>
              <a:t>they</a:t>
            </a:r>
            <a:r>
              <a:rPr lang="en-US" i="1" dirty="0" smtClean="0">
                <a:solidFill>
                  <a:schemeClr val="tx2">
                    <a:lumMod val="50000"/>
                  </a:schemeClr>
                </a:solidFill>
              </a:rPr>
              <a:t> faced low institutional complexity. As institutional complexity increased, </a:t>
            </a:r>
            <a:r>
              <a:rPr lang="en-US" b="1" i="1" dirty="0" smtClean="0">
                <a:solidFill>
                  <a:schemeClr val="tx2">
                    <a:lumMod val="50000"/>
                  </a:schemeClr>
                </a:solidFill>
              </a:rPr>
              <a:t>they</a:t>
            </a:r>
            <a:r>
              <a:rPr lang="en-US" i="1" dirty="0" smtClean="0">
                <a:solidFill>
                  <a:schemeClr val="tx2">
                    <a:lumMod val="50000"/>
                  </a:schemeClr>
                </a:solidFill>
              </a:rPr>
              <a:t> planned increasing delays in </a:t>
            </a:r>
            <a:r>
              <a:rPr lang="en-US" b="1" i="1" dirty="0" smtClean="0">
                <a:solidFill>
                  <a:schemeClr val="tx2">
                    <a:lumMod val="50000"/>
                  </a:schemeClr>
                </a:solidFill>
              </a:rPr>
              <a:t>their</a:t>
            </a:r>
            <a:r>
              <a:rPr lang="en-US" i="1" dirty="0" smtClean="0">
                <a:solidFill>
                  <a:schemeClr val="tx2">
                    <a:lumMod val="50000"/>
                  </a:schemeClr>
                </a:solidFill>
              </a:rPr>
              <a:t> compliance </a:t>
            </a:r>
            <a:r>
              <a:rPr lang="en-US" dirty="0" smtClean="0">
                <a:solidFill>
                  <a:schemeClr val="tx2">
                    <a:lumMod val="50000"/>
                  </a:schemeClr>
                </a:solidFill>
              </a:rPr>
              <a:t>(AM 2015-58)</a:t>
            </a:r>
            <a:r>
              <a:rPr lang="en-US" i="1" dirty="0" smtClean="0">
                <a:solidFill>
                  <a:schemeClr val="tx2">
                    <a:lumMod val="50000"/>
                  </a:schemeClr>
                </a:solidFill>
              </a:rPr>
              <a:t>.</a:t>
            </a:r>
            <a:endParaRPr lang="ru-RU" dirty="0" smtClean="0">
              <a:solidFill>
                <a:schemeClr val="tx2">
                  <a:lumMod val="50000"/>
                </a:schemeClr>
              </a:solidFill>
            </a:endParaRPr>
          </a:p>
          <a:p>
            <a:endParaRPr lang="ru-RU" dirty="0"/>
          </a:p>
        </p:txBody>
      </p:sp>
      <p:sp>
        <p:nvSpPr>
          <p:cNvPr id="4" name="Номер слайда 3"/>
          <p:cNvSpPr>
            <a:spLocks noGrp="1"/>
          </p:cNvSpPr>
          <p:nvPr>
            <p:ph type="sldNum" sz="quarter" idx="12"/>
          </p:nvPr>
        </p:nvSpPr>
        <p:spPr/>
        <p:txBody>
          <a:bodyPr/>
          <a:lstStyle/>
          <a:p>
            <a:fld id="{DBA97E62-5717-472A-9430-BE51A4AFD3CD}"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Types of </a:t>
            </a:r>
            <a:r>
              <a:rPr lang="en-US" dirty="0" smtClean="0">
                <a:solidFill>
                  <a:schemeClr val="bg1"/>
                </a:solidFill>
              </a:rPr>
              <a:t>Anaphora (2)</a:t>
            </a:r>
            <a:endParaRPr lang="ru-RU" dirty="0"/>
          </a:p>
        </p:txBody>
      </p:sp>
      <p:sp>
        <p:nvSpPr>
          <p:cNvPr id="3" name="Содержимое 2"/>
          <p:cNvSpPr>
            <a:spLocks noGrp="1"/>
          </p:cNvSpPr>
          <p:nvPr>
            <p:ph idx="1"/>
          </p:nvPr>
        </p:nvSpPr>
        <p:spPr/>
        <p:txBody>
          <a:bodyPr/>
          <a:lstStyle/>
          <a:p>
            <a:pPr lvl="0"/>
            <a:r>
              <a:rPr lang="en-US" sz="3400" dirty="0" smtClean="0">
                <a:solidFill>
                  <a:schemeClr val="tx2">
                    <a:lumMod val="50000"/>
                  </a:schemeClr>
                </a:solidFill>
              </a:rPr>
              <a:t>Verbal anaphora, e.g.:</a:t>
            </a:r>
            <a:endParaRPr lang="ru-RU" sz="3400" dirty="0" smtClean="0">
              <a:solidFill>
                <a:schemeClr val="tx2">
                  <a:lumMod val="50000"/>
                </a:schemeClr>
              </a:solidFill>
            </a:endParaRPr>
          </a:p>
          <a:p>
            <a:r>
              <a:rPr lang="en-US" sz="3400" dirty="0" smtClean="0">
                <a:solidFill>
                  <a:schemeClr val="tx2">
                    <a:lumMod val="50000"/>
                  </a:schemeClr>
                </a:solidFill>
              </a:rPr>
              <a:t> </a:t>
            </a:r>
            <a:r>
              <a:rPr lang="en-US" sz="3400" i="1" dirty="0" smtClean="0">
                <a:solidFill>
                  <a:schemeClr val="tx2">
                    <a:lumMod val="50000"/>
                  </a:schemeClr>
                </a:solidFill>
              </a:rPr>
              <a:t>Hospitals that </a:t>
            </a:r>
            <a:r>
              <a:rPr lang="en-US" sz="3400" i="1" u="sng" dirty="0" smtClean="0">
                <a:solidFill>
                  <a:schemeClr val="tx2">
                    <a:lumMod val="50000"/>
                  </a:schemeClr>
                </a:solidFill>
              </a:rPr>
              <a:t>did not offer robotic surgery</a:t>
            </a:r>
            <a:r>
              <a:rPr lang="en-US" sz="3400" i="1" dirty="0" smtClean="0">
                <a:solidFill>
                  <a:schemeClr val="tx2">
                    <a:lumMod val="50000"/>
                  </a:schemeClr>
                </a:solidFill>
              </a:rPr>
              <a:t>, especially when other nearby hospitals </a:t>
            </a:r>
            <a:r>
              <a:rPr lang="en-US" sz="3400" b="1" i="1" dirty="0" smtClean="0">
                <a:solidFill>
                  <a:schemeClr val="tx2">
                    <a:lumMod val="50000"/>
                  </a:schemeClr>
                </a:solidFill>
              </a:rPr>
              <a:t>did</a:t>
            </a:r>
            <a:r>
              <a:rPr lang="en-US" sz="3400" i="1" dirty="0" smtClean="0">
                <a:solidFill>
                  <a:schemeClr val="tx2">
                    <a:lumMod val="50000"/>
                  </a:schemeClr>
                </a:solidFill>
              </a:rPr>
              <a:t>, risked losing appeal and patients </a:t>
            </a:r>
            <a:r>
              <a:rPr lang="en-US" sz="3400" dirty="0" smtClean="0">
                <a:solidFill>
                  <a:schemeClr val="tx2">
                    <a:lumMod val="50000"/>
                  </a:schemeClr>
                </a:solidFill>
              </a:rPr>
              <a:t>(AM 2015-58);</a:t>
            </a:r>
          </a:p>
          <a:p>
            <a:r>
              <a:rPr lang="en-US" sz="3400" i="1" dirty="0" smtClean="0">
                <a:solidFill>
                  <a:schemeClr val="tx2">
                    <a:lumMod val="50000"/>
                  </a:schemeClr>
                </a:solidFill>
              </a:rPr>
              <a:t>In sum, there are several reasons why managers perceive women as </a:t>
            </a:r>
            <a:r>
              <a:rPr lang="en-US" sz="3400" i="1" u="sng" dirty="0" smtClean="0">
                <a:solidFill>
                  <a:schemeClr val="tx2">
                    <a:lumMod val="50000"/>
                  </a:schemeClr>
                </a:solidFill>
              </a:rPr>
              <a:t>having less career motivation</a:t>
            </a:r>
            <a:r>
              <a:rPr lang="en-US" sz="3400" i="1" dirty="0" smtClean="0">
                <a:solidFill>
                  <a:schemeClr val="tx2">
                    <a:lumMod val="50000"/>
                  </a:schemeClr>
                </a:solidFill>
              </a:rPr>
              <a:t> than men </a:t>
            </a:r>
            <a:r>
              <a:rPr lang="en-US" sz="3400" b="1" i="1" dirty="0" smtClean="0">
                <a:solidFill>
                  <a:schemeClr val="tx2">
                    <a:lumMod val="50000"/>
                  </a:schemeClr>
                </a:solidFill>
              </a:rPr>
              <a:t>do</a:t>
            </a:r>
            <a:r>
              <a:rPr lang="en-US" sz="3400" dirty="0" smtClean="0">
                <a:solidFill>
                  <a:schemeClr val="tx2">
                    <a:lumMod val="50000"/>
                  </a:schemeClr>
                </a:solidFill>
              </a:rPr>
              <a:t> (JM 2014-40).</a:t>
            </a:r>
          </a:p>
          <a:p>
            <a:endParaRPr lang="ru-RU" sz="3600" dirty="0" smtClean="0">
              <a:solidFill>
                <a:schemeClr val="tx2">
                  <a:lumMod val="50000"/>
                </a:schemeClr>
              </a:solidFill>
            </a:endParaRPr>
          </a:p>
          <a:p>
            <a:endParaRPr lang="ru-RU" dirty="0"/>
          </a:p>
        </p:txBody>
      </p:sp>
      <p:sp>
        <p:nvSpPr>
          <p:cNvPr id="4" name="Номер слайда 3"/>
          <p:cNvSpPr>
            <a:spLocks noGrp="1"/>
          </p:cNvSpPr>
          <p:nvPr>
            <p:ph type="sldNum" sz="quarter" idx="12"/>
          </p:nvPr>
        </p:nvSpPr>
        <p:spPr/>
        <p:txBody>
          <a:bodyPr/>
          <a:lstStyle/>
          <a:p>
            <a:fld id="{DBA97E62-5717-472A-9430-BE51A4AFD3CD}"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Types of </a:t>
            </a:r>
            <a:r>
              <a:rPr lang="en-US" dirty="0" smtClean="0">
                <a:solidFill>
                  <a:schemeClr val="bg1"/>
                </a:solidFill>
              </a:rPr>
              <a:t>Anaphora (3)</a:t>
            </a:r>
            <a:endParaRPr lang="ru-RU" dirty="0"/>
          </a:p>
        </p:txBody>
      </p:sp>
      <p:sp>
        <p:nvSpPr>
          <p:cNvPr id="3" name="Содержимое 2"/>
          <p:cNvSpPr>
            <a:spLocks noGrp="1"/>
          </p:cNvSpPr>
          <p:nvPr>
            <p:ph idx="1"/>
          </p:nvPr>
        </p:nvSpPr>
        <p:spPr/>
        <p:txBody>
          <a:bodyPr/>
          <a:lstStyle/>
          <a:p>
            <a:pPr lvl="0"/>
            <a:r>
              <a:rPr lang="en-US" sz="3600" dirty="0" smtClean="0">
                <a:solidFill>
                  <a:schemeClr val="tx2">
                    <a:lumMod val="50000"/>
                  </a:schemeClr>
                </a:solidFill>
              </a:rPr>
              <a:t>Adverbial anaphora, e.g.:</a:t>
            </a:r>
            <a:endParaRPr lang="ru-RU" sz="3600" dirty="0" smtClean="0">
              <a:solidFill>
                <a:schemeClr val="tx2">
                  <a:lumMod val="50000"/>
                </a:schemeClr>
              </a:solidFill>
            </a:endParaRPr>
          </a:p>
          <a:p>
            <a:r>
              <a:rPr lang="en-US" sz="3600" i="1" dirty="0" smtClean="0">
                <a:solidFill>
                  <a:schemeClr val="tx2">
                    <a:lumMod val="50000"/>
                  </a:schemeClr>
                </a:solidFill>
              </a:rPr>
              <a:t>I belong to that category of people that, I mean, if I read one night about a new intervention performed in </a:t>
            </a:r>
            <a:r>
              <a:rPr lang="en-US" sz="3600" i="1" u="sng" dirty="0" smtClean="0">
                <a:solidFill>
                  <a:schemeClr val="tx2">
                    <a:lumMod val="50000"/>
                  </a:schemeClr>
                </a:solidFill>
              </a:rPr>
              <a:t>Boston</a:t>
            </a:r>
            <a:r>
              <a:rPr lang="en-US" sz="3600" i="1" dirty="0" smtClean="0">
                <a:solidFill>
                  <a:schemeClr val="tx2">
                    <a:lumMod val="50000"/>
                  </a:schemeClr>
                </a:solidFill>
              </a:rPr>
              <a:t>, the following day I was rushing </a:t>
            </a:r>
            <a:r>
              <a:rPr lang="en-US" sz="3600" b="1" i="1" dirty="0" smtClean="0">
                <a:solidFill>
                  <a:schemeClr val="tx2">
                    <a:lumMod val="50000"/>
                  </a:schemeClr>
                </a:solidFill>
              </a:rPr>
              <a:t>there</a:t>
            </a:r>
            <a:r>
              <a:rPr lang="en-US" sz="3600" i="1" dirty="0" smtClean="0">
                <a:solidFill>
                  <a:schemeClr val="tx2">
                    <a:lumMod val="50000"/>
                  </a:schemeClr>
                </a:solidFill>
              </a:rPr>
              <a:t> to see how they do it</a:t>
            </a:r>
            <a:r>
              <a:rPr lang="en-US" sz="3600" dirty="0" smtClean="0">
                <a:solidFill>
                  <a:schemeClr val="tx2">
                    <a:lumMod val="50000"/>
                  </a:schemeClr>
                </a:solidFill>
              </a:rPr>
              <a:t> (AM 2015-58).</a:t>
            </a:r>
            <a:endParaRPr lang="ru-RU" sz="3600" dirty="0" smtClean="0">
              <a:solidFill>
                <a:schemeClr val="tx2">
                  <a:lumMod val="50000"/>
                </a:schemeClr>
              </a:solidFill>
            </a:endParaRPr>
          </a:p>
          <a:p>
            <a:endParaRPr lang="ru-RU" dirty="0"/>
          </a:p>
        </p:txBody>
      </p:sp>
      <p:sp>
        <p:nvSpPr>
          <p:cNvPr id="4" name="Номер слайда 3"/>
          <p:cNvSpPr>
            <a:spLocks noGrp="1"/>
          </p:cNvSpPr>
          <p:nvPr>
            <p:ph type="sldNum" sz="quarter" idx="12"/>
          </p:nvPr>
        </p:nvSpPr>
        <p:spPr/>
        <p:txBody>
          <a:bodyPr/>
          <a:lstStyle/>
          <a:p>
            <a:fld id="{DBA97E62-5717-472A-9430-BE51A4AFD3CD}"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Data &amp; Method</a:t>
            </a:r>
            <a:endParaRPr lang="ru-RU" dirty="0">
              <a:solidFill>
                <a:schemeClr val="bg1"/>
              </a:solidFill>
            </a:endParaRPr>
          </a:p>
        </p:txBody>
      </p:sp>
      <p:sp>
        <p:nvSpPr>
          <p:cNvPr id="3" name="Содержимое 2"/>
          <p:cNvSpPr>
            <a:spLocks noGrp="1"/>
          </p:cNvSpPr>
          <p:nvPr>
            <p:ph idx="1"/>
          </p:nvPr>
        </p:nvSpPr>
        <p:spPr/>
        <p:txBody>
          <a:bodyPr/>
          <a:lstStyle/>
          <a:p>
            <a:r>
              <a:rPr lang="en-US" sz="2400" dirty="0" smtClean="0">
                <a:solidFill>
                  <a:schemeClr val="tx2">
                    <a:lumMod val="50000"/>
                  </a:schemeClr>
                </a:solidFill>
              </a:rPr>
              <a:t>Two corpora: RPs of fourth-year HSE management students (130,000 words) and articles from leading journals in Management (694,000 words)</a:t>
            </a:r>
          </a:p>
          <a:p>
            <a:r>
              <a:rPr lang="en-US" sz="2400" dirty="0" err="1" smtClean="0">
                <a:solidFill>
                  <a:schemeClr val="tx2">
                    <a:lumMod val="50000"/>
                  </a:schemeClr>
                </a:solidFill>
              </a:rPr>
              <a:t>AntConc</a:t>
            </a:r>
            <a:r>
              <a:rPr lang="en-US" sz="2400" dirty="0" smtClean="0">
                <a:solidFill>
                  <a:schemeClr val="tx2">
                    <a:lumMod val="50000"/>
                  </a:schemeClr>
                </a:solidFill>
              </a:rPr>
              <a:t> concordance </a:t>
            </a:r>
            <a:r>
              <a:rPr lang="en-US" sz="2400" dirty="0" err="1" smtClean="0">
                <a:solidFill>
                  <a:schemeClr val="tx2">
                    <a:lumMod val="50000"/>
                  </a:schemeClr>
                </a:solidFill>
              </a:rPr>
              <a:t>programme</a:t>
            </a:r>
            <a:endParaRPr lang="en-US" sz="2400" dirty="0" smtClean="0">
              <a:solidFill>
                <a:schemeClr val="tx2">
                  <a:lumMod val="50000"/>
                </a:schemeClr>
              </a:solidFill>
            </a:endParaRPr>
          </a:p>
          <a:p>
            <a:r>
              <a:rPr lang="en-US" sz="2400" dirty="0" smtClean="0">
                <a:solidFill>
                  <a:schemeClr val="tx2">
                    <a:lumMod val="50000"/>
                  </a:schemeClr>
                </a:solidFill>
              </a:rPr>
              <a:t>Contrastive </a:t>
            </a:r>
            <a:r>
              <a:rPr lang="en-US" sz="2400" dirty="0" err="1" smtClean="0">
                <a:solidFill>
                  <a:schemeClr val="tx2">
                    <a:lumMod val="50000"/>
                  </a:schemeClr>
                </a:solidFill>
              </a:rPr>
              <a:t>interlanguage</a:t>
            </a:r>
            <a:r>
              <a:rPr lang="en-US" sz="2400" dirty="0" smtClean="0">
                <a:solidFill>
                  <a:schemeClr val="tx2">
                    <a:lumMod val="50000"/>
                  </a:schemeClr>
                </a:solidFill>
              </a:rPr>
              <a:t> analysis (</a:t>
            </a:r>
            <a:r>
              <a:rPr lang="en-US" sz="2400" dirty="0" err="1" smtClean="0">
                <a:solidFill>
                  <a:schemeClr val="tx2">
                    <a:lumMod val="50000"/>
                  </a:schemeClr>
                </a:solidFill>
              </a:rPr>
              <a:t>Gilquin</a:t>
            </a:r>
            <a:r>
              <a:rPr lang="en-US" sz="2400" dirty="0" smtClean="0">
                <a:solidFill>
                  <a:schemeClr val="tx2">
                    <a:lumMod val="50000"/>
                  </a:schemeClr>
                </a:solidFill>
              </a:rPr>
              <a:t>, 2000/2001; Granger, 1996</a:t>
            </a:r>
            <a:r>
              <a:rPr lang="en-US" sz="2400" dirty="0" smtClean="0">
                <a:solidFill>
                  <a:schemeClr val="tx2">
                    <a:lumMod val="50000"/>
                  </a:schemeClr>
                </a:solidFill>
              </a:rPr>
              <a:t>)</a:t>
            </a:r>
          </a:p>
          <a:p>
            <a:r>
              <a:rPr lang="en-US" sz="2400" dirty="0" smtClean="0">
                <a:solidFill>
                  <a:schemeClr val="tx2">
                    <a:lumMod val="50000"/>
                  </a:schemeClr>
                </a:solidFill>
              </a:rPr>
              <a:t>Log-likelihood </a:t>
            </a:r>
            <a:r>
              <a:rPr lang="en-US" sz="2400" dirty="0" smtClean="0">
                <a:solidFill>
                  <a:schemeClr val="tx2">
                    <a:lumMod val="50000"/>
                  </a:schemeClr>
                </a:solidFill>
              </a:rPr>
              <a:t>tests (Dunning, 1993</a:t>
            </a:r>
            <a:r>
              <a:rPr lang="en-US" sz="2400" dirty="0" smtClean="0">
                <a:solidFill>
                  <a:schemeClr val="tx2">
                    <a:lumMod val="50000"/>
                  </a:schemeClr>
                </a:solidFill>
              </a:rPr>
              <a:t>):</a:t>
            </a:r>
          </a:p>
          <a:p>
            <a:r>
              <a:rPr lang="en-US" sz="2400" dirty="0" smtClean="0">
                <a:solidFill>
                  <a:schemeClr val="tx2">
                    <a:lumMod val="50000"/>
                  </a:schemeClr>
                </a:solidFill>
              </a:rPr>
              <a:t>LL </a:t>
            </a:r>
            <a:r>
              <a:rPr lang="en-US" sz="2400" dirty="0" smtClean="0">
                <a:solidFill>
                  <a:schemeClr val="tx2">
                    <a:lumMod val="50000"/>
                  </a:schemeClr>
                </a:solidFill>
              </a:rPr>
              <a:t>≥ </a:t>
            </a:r>
            <a:r>
              <a:rPr lang="en-US" sz="2400" dirty="0" smtClean="0">
                <a:solidFill>
                  <a:schemeClr val="tx2">
                    <a:lumMod val="50000"/>
                  </a:schemeClr>
                </a:solidFill>
              </a:rPr>
              <a:t>6.63 -&gt; significant </a:t>
            </a:r>
            <a:r>
              <a:rPr lang="en-US" sz="2400" dirty="0" smtClean="0">
                <a:solidFill>
                  <a:schemeClr val="tx2">
                    <a:lumMod val="50000"/>
                  </a:schemeClr>
                </a:solidFill>
              </a:rPr>
              <a:t>at the 1% level (p &lt; 0.01</a:t>
            </a:r>
            <a:r>
              <a:rPr lang="en-US" sz="2400" dirty="0" smtClean="0">
                <a:solidFill>
                  <a:schemeClr val="tx2">
                    <a:lumMod val="50000"/>
                  </a:schemeClr>
                </a:solidFill>
              </a:rPr>
              <a:t>);</a:t>
            </a:r>
          </a:p>
          <a:p>
            <a:r>
              <a:rPr lang="en-US" sz="2400" dirty="0" smtClean="0">
                <a:solidFill>
                  <a:schemeClr val="tx2">
                    <a:lumMod val="50000"/>
                  </a:schemeClr>
                </a:solidFill>
              </a:rPr>
              <a:t> LL ≥ 3.84 -&gt; </a:t>
            </a:r>
            <a:r>
              <a:rPr lang="en-US" sz="2400" dirty="0" smtClean="0">
                <a:solidFill>
                  <a:schemeClr val="tx2">
                    <a:lumMod val="50000"/>
                  </a:schemeClr>
                </a:solidFill>
              </a:rPr>
              <a:t>significant at the 5% level (p &lt; 0.05</a:t>
            </a:r>
            <a:r>
              <a:rPr lang="en-US" sz="2400" dirty="0" smtClean="0">
                <a:solidFill>
                  <a:schemeClr val="tx2">
                    <a:lumMod val="50000"/>
                  </a:schemeClr>
                </a:solidFill>
              </a:rPr>
              <a:t>) (Smith, 2009).</a:t>
            </a:r>
            <a:endParaRPr lang="ru-RU" sz="2400" dirty="0">
              <a:solidFill>
                <a:schemeClr val="tx2">
                  <a:lumMod val="50000"/>
                </a:schemeClr>
              </a:solidFill>
            </a:endParaRPr>
          </a:p>
        </p:txBody>
      </p:sp>
      <p:sp>
        <p:nvSpPr>
          <p:cNvPr id="4" name="Номер слайда 3"/>
          <p:cNvSpPr>
            <a:spLocks noGrp="1"/>
          </p:cNvSpPr>
          <p:nvPr>
            <p:ph type="sldNum" sz="quarter" idx="12"/>
          </p:nvPr>
        </p:nvSpPr>
        <p:spPr/>
        <p:txBody>
          <a:bodyPr/>
          <a:lstStyle/>
          <a:p>
            <a:fld id="{DBA97E62-5717-472A-9430-BE51A4AFD3CD}" type="slidenum">
              <a:rPr lang="ru-RU" smtClean="0"/>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5507</TotalTime>
  <Words>931</Words>
  <Application>Microsoft Office PowerPoint</Application>
  <PresentationFormat>Экран (4:3)</PresentationFormat>
  <Paragraphs>91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Тема1</vt:lpstr>
      <vt:lpstr>  Anaphora in academic discourse:  a case study of L2 writing in management  </vt:lpstr>
      <vt:lpstr>Anaphora</vt:lpstr>
      <vt:lpstr>Anaphora and coherence</vt:lpstr>
      <vt:lpstr>Literature review</vt:lpstr>
      <vt:lpstr>Literature review (2)</vt:lpstr>
      <vt:lpstr>Types of Anaphora</vt:lpstr>
      <vt:lpstr>Types of Anaphora (2)</vt:lpstr>
      <vt:lpstr>Types of Anaphora (3)</vt:lpstr>
      <vt:lpstr>Data &amp; Method</vt:lpstr>
      <vt:lpstr>Material for Analysis</vt:lpstr>
      <vt:lpstr>Problems</vt:lpstr>
      <vt:lpstr>Problems (2)</vt:lpstr>
      <vt:lpstr>Problems (3)</vt:lpstr>
      <vt:lpstr>Problems (4)</vt:lpstr>
      <vt:lpstr>References</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Denominal verbs in British business press:  a corpus-based analysis</dc:title>
  <dc:creator>SmirnovaEA</dc:creator>
  <cp:lastModifiedBy>SmirnovaEA</cp:lastModifiedBy>
  <cp:revision>204</cp:revision>
  <dcterms:created xsi:type="dcterms:W3CDTF">2016-05-08T03:40:43Z</dcterms:created>
  <dcterms:modified xsi:type="dcterms:W3CDTF">2018-12-02T16:24:19Z</dcterms:modified>
</cp:coreProperties>
</file>