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37DAB-CBDD-4944-A101-60BAA0F843B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A0604-FE87-4E9D-8FBE-425DA06ACF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9FFD-1F85-46B6-8D25-BDD78BF58C50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48C-1E62-40D4-85B3-EEF19048F6B5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A5C0-BDD8-4448-AD15-67A341926372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EF54-D435-460E-8339-74C34A095BEF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47F4-DC51-4672-83F6-4C53F26FB271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09B6-D7BE-4891-A41B-D832AED9032C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26E8-1376-45E8-86C3-56EB450B5DDB}" type="datetime1">
              <a:rPr lang="ru-RU" smtClean="0"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E5D3-69F8-4D73-B707-1F82D1382400}" type="datetime1">
              <a:rPr lang="ru-RU" smtClean="0"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E0F2-8595-4E1F-8429-8A04BE90D050}" type="datetime1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DAC-B6D1-4D6E-9854-DF5A4AB22F73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7902-C40C-45C3-90BA-8D9B161197D1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944E-4E51-403C-9EE6-FDF76F204496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9AF3-2462-43E5-8E8A-E3154986F5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linsdictionary.com/dictionary/english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Синтаксические маркеры научного текста в «софт» и «</a:t>
            </a:r>
            <a:r>
              <a:rPr lang="ru-RU" dirty="0" err="1" smtClean="0"/>
              <a:t>хард</a:t>
            </a:r>
            <a:r>
              <a:rPr lang="ru-RU" dirty="0" smtClean="0"/>
              <a:t>» дисциплинах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Е.А. Смирнова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Findings (4)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6) </a:t>
            </a:r>
            <a:r>
              <a:rPr lang="en-US" sz="3600" dirty="0"/>
              <a:t>students use attitudinal clauses</a:t>
            </a:r>
            <a:r>
              <a:rPr lang="en-US" sz="3600" dirty="0" smtClean="0"/>
              <a:t> </a:t>
            </a:r>
            <a:r>
              <a:rPr lang="en-US" sz="3600" dirty="0"/>
              <a:t>several times more frequently than professional writers </a:t>
            </a:r>
            <a:r>
              <a:rPr lang="en-US" sz="3600" dirty="0" smtClean="0"/>
              <a:t>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7) non-finite </a:t>
            </a:r>
            <a:r>
              <a:rPr lang="en-US" sz="3600" dirty="0"/>
              <a:t>clauses are underused by both the management and economics students in comparison with professional writers. 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t6pqj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764704"/>
            <a:ext cx="5834782" cy="583478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Soft  Science </a:t>
            </a:r>
            <a:r>
              <a:rPr lang="en-US" dirty="0" smtClean="0"/>
              <a:t>- a science, such as sociology or anthropology, that deals with humans as its principal subject matter, and is therefore not generally considered to be based on rigorous experimentation</a:t>
            </a:r>
          </a:p>
          <a:p>
            <a:pPr algn="ctr">
              <a:buNone/>
            </a:pPr>
            <a:r>
              <a:rPr lang="en-US" dirty="0" smtClean="0"/>
              <a:t>Vs</a:t>
            </a:r>
          </a:p>
          <a:p>
            <a:pPr>
              <a:buNone/>
            </a:pPr>
            <a:r>
              <a:rPr lang="en-US" b="1" dirty="0" smtClean="0"/>
              <a:t>Hard Science </a:t>
            </a:r>
            <a:r>
              <a:rPr lang="en-US" dirty="0" smtClean="0"/>
              <a:t>- one of the natural or physical sciences, such as physics, chemistry, biology, geology, or astronomy</a:t>
            </a:r>
          </a:p>
          <a:p>
            <a:pPr algn="r">
              <a:buNone/>
            </a:pPr>
            <a:endParaRPr lang="en-US" sz="1600" dirty="0" smtClean="0"/>
          </a:p>
          <a:p>
            <a:pPr algn="r">
              <a:buNone/>
            </a:pPr>
            <a:r>
              <a:rPr lang="en-US" sz="1600" dirty="0" smtClean="0"/>
              <a:t>Collins English Dictionary </a:t>
            </a:r>
            <a:r>
              <a:rPr lang="en-US" sz="1600" dirty="0" smtClean="0">
                <a:hlinkClick r:id="rId2"/>
              </a:rPr>
              <a:t>https://www.collinsdictionary.com/dictionary/english/</a:t>
            </a:r>
            <a:r>
              <a:rPr lang="en-US" sz="1600" dirty="0" smtClean="0"/>
              <a:t> 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Corpora </a:t>
            </a:r>
            <a:br>
              <a:rPr lang="en-US" sz="5400" dirty="0" smtClean="0"/>
            </a:br>
            <a:r>
              <a:rPr lang="en-US" sz="5400" dirty="0" smtClean="0"/>
              <a:t>(size and comparison)</a:t>
            </a:r>
            <a:endParaRPr lang="ru-RU" sz="5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2636912"/>
          <a:ext cx="822960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584"/>
                <a:gridCol w="331581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Management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Economics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Expert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/>
                        <a:t>694,000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/>
                        <a:t>679,000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Learner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/>
                        <a:t>130,000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/>
                        <a:t>112,000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3</a:t>
            </a:fld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508104" y="3717032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436096" y="4365104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771800" y="3573016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532440" y="3501008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constructions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it-clefts; </a:t>
            </a:r>
            <a:endParaRPr lang="en-US" i="1" dirty="0" smtClean="0"/>
          </a:p>
          <a:p>
            <a:r>
              <a:rPr lang="en-US" i="1" dirty="0" smtClean="0"/>
              <a:t>pseudo-clefts</a:t>
            </a:r>
            <a:r>
              <a:rPr lang="en-US" i="1" dirty="0"/>
              <a:t>; </a:t>
            </a:r>
            <a:endParaRPr lang="en-US" i="1" dirty="0" smtClean="0"/>
          </a:p>
          <a:p>
            <a:r>
              <a:rPr lang="en-US" i="1" dirty="0" err="1" smtClean="0"/>
              <a:t>th-wh</a:t>
            </a:r>
            <a:r>
              <a:rPr lang="en-US" i="1" dirty="0" smtClean="0"/>
              <a:t> </a:t>
            </a:r>
            <a:r>
              <a:rPr lang="en-US" i="1" dirty="0"/>
              <a:t>constructions; </a:t>
            </a:r>
            <a:endParaRPr lang="en-US" i="1" dirty="0" smtClean="0"/>
          </a:p>
          <a:p>
            <a:r>
              <a:rPr lang="en-US" i="1" dirty="0" smtClean="0"/>
              <a:t>attitudinal </a:t>
            </a:r>
            <a:r>
              <a:rPr lang="en-US" i="1" dirty="0"/>
              <a:t>clauses;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various </a:t>
            </a:r>
            <a:r>
              <a:rPr lang="en-US" dirty="0"/>
              <a:t>types of </a:t>
            </a:r>
            <a:r>
              <a:rPr lang="en-US" i="1" dirty="0"/>
              <a:t>adverbial clauses; </a:t>
            </a:r>
            <a:endParaRPr lang="en-US" i="1" dirty="0" smtClean="0"/>
          </a:p>
          <a:p>
            <a:r>
              <a:rPr lang="en-US" i="1" dirty="0" smtClean="0"/>
              <a:t>relative </a:t>
            </a:r>
            <a:r>
              <a:rPr lang="en-US" i="1" dirty="0"/>
              <a:t>clauses</a:t>
            </a:r>
            <a:r>
              <a:rPr lang="en-US" dirty="0"/>
              <a:t> and </a:t>
            </a:r>
            <a:endParaRPr lang="en-US" dirty="0" smtClean="0"/>
          </a:p>
          <a:p>
            <a:r>
              <a:rPr lang="en-US" i="1" dirty="0" smtClean="0"/>
              <a:t>non-finite </a:t>
            </a:r>
            <a:r>
              <a:rPr lang="en-US" i="1" dirty="0"/>
              <a:t>clauses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Findings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1) not </a:t>
            </a:r>
            <a:r>
              <a:rPr lang="en-US" sz="3600" dirty="0"/>
              <a:t>all syntactic structures recommended in methodical literature are extensively used by experts both in ‘soft’ and ‘hard’ </a:t>
            </a:r>
            <a:r>
              <a:rPr lang="en-US" sz="3600" dirty="0" smtClean="0"/>
              <a:t>disciplines</a:t>
            </a:r>
          </a:p>
          <a:p>
            <a:pPr>
              <a:buNone/>
            </a:pPr>
            <a:r>
              <a:rPr lang="en-US" sz="3600" dirty="0" smtClean="0"/>
              <a:t>2) adverbial clauses </a:t>
            </a:r>
            <a:r>
              <a:rPr lang="en-US" sz="3600" dirty="0"/>
              <a:t>of place, condition and result are apparently more common in ‘hard’ disciplines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62500" lnSpcReduction="20000"/>
          </a:bodyPr>
          <a:lstStyle/>
          <a:p>
            <a:r>
              <a:rPr lang="en-US" sz="4300" dirty="0" smtClean="0"/>
              <a:t>(2) </a:t>
            </a:r>
            <a:r>
              <a:rPr lang="en-US" sz="4300" dirty="0"/>
              <a:t>(a)  </a:t>
            </a:r>
            <a:r>
              <a:rPr lang="en-US" sz="4300" i="1" dirty="0"/>
              <a:t>Thus, the optimization formulation follows Eq. (4), </a:t>
            </a:r>
            <a:r>
              <a:rPr lang="en-US" sz="4300" b="1" i="1" dirty="0"/>
              <a:t>where </a:t>
            </a:r>
            <a:r>
              <a:rPr lang="en-US" sz="4300" i="1" dirty="0"/>
              <a:t>P and t are the decision variables </a:t>
            </a:r>
            <a:r>
              <a:rPr lang="en-US" sz="4300" dirty="0"/>
              <a:t>(IJPE-2015-2).</a:t>
            </a:r>
            <a:endParaRPr lang="ru-RU" sz="4300" dirty="0"/>
          </a:p>
          <a:p>
            <a:pPr>
              <a:buNone/>
            </a:pPr>
            <a:endParaRPr lang="ru-RU" sz="4300" dirty="0"/>
          </a:p>
          <a:p>
            <a:r>
              <a:rPr lang="en-US" sz="4300" dirty="0"/>
              <a:t>      (b) </a:t>
            </a:r>
            <a:r>
              <a:rPr lang="en-US" sz="4300" b="1" i="1" dirty="0"/>
              <a:t>If</a:t>
            </a:r>
            <a:r>
              <a:rPr lang="en-US" sz="4300" i="1" dirty="0"/>
              <a:t> we apply the change of variables r we have that </a:t>
            </a:r>
            <a:r>
              <a:rPr lang="en-US" sz="4300" i="1" dirty="0" err="1"/>
              <a:t>RIo</a:t>
            </a:r>
            <a:r>
              <a:rPr lang="en-US" sz="4300" i="1" dirty="0"/>
              <a:t> x0; y0 and, therefore, the Russell output measure of </a:t>
            </a:r>
            <a:r>
              <a:rPr lang="en-US" sz="4300" i="1" dirty="0" err="1"/>
              <a:t>inefﬁciency</a:t>
            </a:r>
            <a:r>
              <a:rPr lang="en-US" sz="4300" i="1" dirty="0"/>
              <a:t> is equivalent to an additive-type measure </a:t>
            </a:r>
            <a:r>
              <a:rPr lang="en-US" sz="4300" dirty="0"/>
              <a:t>(IJPE-2015-4)</a:t>
            </a:r>
            <a:r>
              <a:rPr lang="en-US" sz="4300" i="1" dirty="0"/>
              <a:t>.</a:t>
            </a:r>
            <a:endParaRPr lang="ru-RU" sz="4300" dirty="0"/>
          </a:p>
          <a:p>
            <a:pPr>
              <a:buNone/>
            </a:pPr>
            <a:endParaRPr lang="ru-RU" sz="4300" dirty="0"/>
          </a:p>
          <a:p>
            <a:r>
              <a:rPr lang="en-US" sz="4300" dirty="0"/>
              <a:t>     (c) </a:t>
            </a:r>
            <a:r>
              <a:rPr lang="en-US" sz="4300" i="1" dirty="0"/>
              <a:t>For convenience, we multiply the </a:t>
            </a:r>
            <a:r>
              <a:rPr lang="en-US" sz="4300" i="1" dirty="0" err="1"/>
              <a:t>Amihud</a:t>
            </a:r>
            <a:r>
              <a:rPr lang="en-US" sz="4300" i="1" dirty="0"/>
              <a:t> illiquidity measure by −1 </a:t>
            </a:r>
            <a:r>
              <a:rPr lang="en-US" sz="4300" b="1" i="1" dirty="0"/>
              <a:t>so that </a:t>
            </a:r>
            <a:r>
              <a:rPr lang="en-US" sz="4300" i="1" dirty="0"/>
              <a:t>the timing coefficient based on this measure has the same interpretation as that from the </a:t>
            </a:r>
            <a:r>
              <a:rPr lang="en-US" sz="4300" i="1" dirty="0" err="1"/>
              <a:t>Pástor-Stambaugh</a:t>
            </a:r>
            <a:r>
              <a:rPr lang="en-US" sz="4300" i="1" dirty="0"/>
              <a:t> liquidity measure </a:t>
            </a:r>
            <a:r>
              <a:rPr lang="en-US" sz="4300" dirty="0"/>
              <a:t>(JFE-2013-1).</a:t>
            </a:r>
            <a:endParaRPr lang="ru-RU" sz="43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Findings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3) </a:t>
            </a:r>
            <a:r>
              <a:rPr lang="en-US" dirty="0"/>
              <a:t>the economics students </a:t>
            </a:r>
            <a:r>
              <a:rPr lang="en-US" dirty="0" smtClean="0"/>
              <a:t>show </a:t>
            </a:r>
            <a:r>
              <a:rPr lang="en-US" dirty="0"/>
              <a:t>more signs of syntactic complexity in their works than managers do with a more extensive use of almost all syntactic constructions under </a:t>
            </a:r>
            <a:r>
              <a:rPr lang="en-US" dirty="0" smtClean="0"/>
              <a:t>study</a:t>
            </a:r>
          </a:p>
          <a:p>
            <a:pPr>
              <a:buNone/>
            </a:pPr>
            <a:r>
              <a:rPr lang="en-US" dirty="0" smtClean="0"/>
              <a:t>4) </a:t>
            </a:r>
            <a:r>
              <a:rPr lang="en-US" dirty="0"/>
              <a:t>both the management and economics students tend to underuse adverbial clauses of almost all types in comparison with professional </a:t>
            </a:r>
            <a:r>
              <a:rPr lang="en-US" dirty="0" smtClean="0"/>
              <a:t>writers, </a:t>
            </a:r>
            <a:r>
              <a:rPr lang="en-US" dirty="0"/>
              <a:t>preferring to use more simple sentences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(4) </a:t>
            </a:r>
            <a:r>
              <a:rPr lang="en-US" dirty="0"/>
              <a:t>(a)</a:t>
            </a:r>
            <a:r>
              <a:rPr lang="en-US" i="1" dirty="0"/>
              <a:t> Some of enterprises try to make and implement their own business processes models. Others try to use existing analysis and improvements models</a:t>
            </a:r>
            <a:r>
              <a:rPr lang="en-US" dirty="0"/>
              <a:t> (M-2015-21).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en-US" i="1" dirty="0"/>
              <a:t>   </a:t>
            </a:r>
            <a:r>
              <a:rPr lang="en-US" dirty="0"/>
              <a:t> </a:t>
            </a:r>
            <a:r>
              <a:rPr lang="en-US" dirty="0" smtClean="0"/>
              <a:t>(b)</a:t>
            </a:r>
            <a:r>
              <a:rPr lang="en-US" i="1" dirty="0" smtClean="0"/>
              <a:t> </a:t>
            </a:r>
            <a:r>
              <a:rPr lang="en-US" i="1" dirty="0"/>
              <a:t>Logistics appeared in the Roman Empire. Its main task was the distribution of food </a:t>
            </a:r>
            <a:r>
              <a:rPr lang="en-US" dirty="0"/>
              <a:t>(M-2015-44).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Findings (3)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5) relative </a:t>
            </a:r>
            <a:r>
              <a:rPr lang="en-US" dirty="0"/>
              <a:t>clauses marked with </a:t>
            </a:r>
            <a:r>
              <a:rPr lang="en-US" i="1" dirty="0"/>
              <a:t>which</a:t>
            </a:r>
            <a:r>
              <a:rPr lang="en-US" dirty="0"/>
              <a:t>, </a:t>
            </a:r>
            <a:r>
              <a:rPr lang="en-US" i="1" dirty="0"/>
              <a:t>who</a:t>
            </a:r>
            <a:r>
              <a:rPr lang="en-US" dirty="0"/>
              <a:t> and </a:t>
            </a:r>
            <a:r>
              <a:rPr lang="en-US" i="1" dirty="0"/>
              <a:t>whose</a:t>
            </a:r>
            <a:r>
              <a:rPr lang="en-US" dirty="0"/>
              <a:t> are overused by the management students both in comparison with professional </a:t>
            </a:r>
            <a:r>
              <a:rPr lang="en-US" dirty="0" smtClean="0"/>
              <a:t>writers </a:t>
            </a:r>
            <a:r>
              <a:rPr lang="en-US" dirty="0"/>
              <a:t>and the economics </a:t>
            </a:r>
            <a:r>
              <a:rPr lang="en-US" dirty="0" smtClean="0"/>
              <a:t>students, e.g.: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/>
              <a:t>During the conducted research there can be problems </a:t>
            </a:r>
            <a:r>
              <a:rPr lang="en-US" b="1" i="1" dirty="0"/>
              <a:t>which</a:t>
            </a:r>
            <a:r>
              <a:rPr lang="en-US" i="1" dirty="0"/>
              <a:t> are connected with the lack of certain information </a:t>
            </a:r>
            <a:r>
              <a:rPr lang="en-US" b="1" i="1" dirty="0"/>
              <a:t>which</a:t>
            </a:r>
            <a:r>
              <a:rPr lang="en-US" i="1" dirty="0"/>
              <a:t> the company considers a corporate secret and has no right to disclose it </a:t>
            </a:r>
            <a:r>
              <a:rPr lang="en-US" dirty="0"/>
              <a:t>(M-2015-48)</a:t>
            </a:r>
            <a:r>
              <a:rPr lang="en-US" i="1" dirty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AF3-2462-43E5-8E8A-E3154986F56F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446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Синтаксические маркеры научного текста в «софт» и «хард» дисциплинах</vt:lpstr>
      <vt:lpstr>Слайд 2</vt:lpstr>
      <vt:lpstr>Corpora  (size and comparison)</vt:lpstr>
      <vt:lpstr>Syntactic constructions</vt:lpstr>
      <vt:lpstr>Research Findings (1)</vt:lpstr>
      <vt:lpstr>Examples</vt:lpstr>
      <vt:lpstr>Research Findings (2)</vt:lpstr>
      <vt:lpstr>Examples</vt:lpstr>
      <vt:lpstr>Research Findings (3)</vt:lpstr>
      <vt:lpstr>Research Findings (4)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Синтаксические маркеры научного текста в «софт» и «хард» дисциплинах</dc:title>
  <dc:creator>SmirnovaEA</dc:creator>
  <cp:lastModifiedBy>SmirnovaEA</cp:lastModifiedBy>
  <cp:revision>2</cp:revision>
  <dcterms:created xsi:type="dcterms:W3CDTF">2018-10-22T15:04:00Z</dcterms:created>
  <dcterms:modified xsi:type="dcterms:W3CDTF">2018-10-23T16:30:17Z</dcterms:modified>
</cp:coreProperties>
</file>