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8" r:id="rId4"/>
    <p:sldId id="259" r:id="rId5"/>
    <p:sldId id="270" r:id="rId6"/>
    <p:sldId id="268" r:id="rId7"/>
    <p:sldId id="260" r:id="rId8"/>
    <p:sldId id="261" r:id="rId9"/>
    <p:sldId id="262" r:id="rId10"/>
    <p:sldId id="275" r:id="rId11"/>
    <p:sldId id="263" r:id="rId12"/>
    <p:sldId id="271" r:id="rId13"/>
    <p:sldId id="264" r:id="rId14"/>
    <p:sldId id="272" r:id="rId15"/>
    <p:sldId id="267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A23805-2822-4F32-9F03-D63565D00464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5FBA9F-5B80-4592-BF26-719B154281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076" y="1052736"/>
            <a:ext cx="8352928" cy="173198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mtClean="0"/>
              <a:t/>
            </a:r>
            <a:br>
              <a:rPr lang="ru-RU" smtClean="0"/>
            </a:br>
            <a:r>
              <a:rPr lang="en-US" sz="4000" smtClean="0"/>
              <a:t>8 </a:t>
            </a:r>
            <a:r>
              <a:rPr lang="ru-RU" sz="4000" dirty="0" smtClean="0"/>
              <a:t>класс</a:t>
            </a:r>
            <a:br>
              <a:rPr lang="ru-RU" sz="4000" dirty="0" smtClean="0"/>
            </a:br>
            <a:r>
              <a:rPr lang="ru-RU" sz="4000" dirty="0" smtClean="0"/>
              <a:t>Тема урока: </a:t>
            </a:r>
            <a:br>
              <a:rPr lang="ru-RU" sz="4000" dirty="0" smtClean="0"/>
            </a:br>
            <a:r>
              <a:rPr lang="ru-RU" sz="4000" dirty="0" smtClean="0"/>
              <a:t>«Польза и риски банковских карт»</a:t>
            </a:r>
            <a:endParaRPr lang="ru-RU" dirty="0"/>
          </a:p>
        </p:txBody>
      </p:sp>
      <p:pic>
        <p:nvPicPr>
          <p:cNvPr id="1026" name="Picture 2" descr="http://24segodnya.ru/images/lenta/img-405-14897527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8" y="3573016"/>
            <a:ext cx="4988179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5353787" y="4797152"/>
            <a:ext cx="3908181" cy="1414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400" dirty="0" smtClean="0"/>
              <a:t>Работу подготовили: </a:t>
            </a:r>
            <a:r>
              <a:rPr lang="ru-RU" sz="2400" dirty="0" err="1" smtClean="0"/>
              <a:t>Трушникова</a:t>
            </a:r>
            <a:r>
              <a:rPr lang="ru-RU" sz="2400" dirty="0" smtClean="0"/>
              <a:t> Л.А., </a:t>
            </a:r>
          </a:p>
          <a:p>
            <a:pPr algn="l"/>
            <a:r>
              <a:rPr lang="ru-RU" sz="2400" dirty="0" err="1" smtClean="0"/>
              <a:t>Бузмакова</a:t>
            </a:r>
            <a:r>
              <a:rPr lang="ru-RU" sz="2400" dirty="0" smtClean="0"/>
              <a:t> О.А.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44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Видео с сайта «Ваши финансы»</a:t>
            </a:r>
          </a:p>
          <a:p>
            <a:pPr marL="0" indent="0" algn="ctr">
              <a:buNone/>
            </a:pPr>
            <a:r>
              <a:rPr lang="ru-RU" sz="2800" dirty="0" smtClean="0"/>
              <a:t>«Что такое детская банковская карта?»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Что такое детская банковская карта?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234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1024"/>
            <a:ext cx="5832648" cy="52077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Как устроена банковская карта?</a:t>
            </a:r>
            <a:endParaRPr lang="ru-RU" sz="4000" dirty="0"/>
          </a:p>
        </p:txBody>
      </p:sp>
      <p:sp>
        <p:nvSpPr>
          <p:cNvPr id="4" name="AutoShape 2" descr="https://bankstoday.net/wp-content/uploads/2016/12/opisanie_plasikovoi_kart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bankstoday.net/wp-content/uploads/2016/12/opisanie_plasikovoi_karti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bankstoday.net/wp-content/uploads/2016/12/opisanie_plasikovoi_kart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94616/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1220"/>
            <a:ext cx="9148400" cy="686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0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297486"/>
              </p:ext>
            </p:extLst>
          </p:nvPr>
        </p:nvGraphicFramePr>
        <p:xfrm>
          <a:off x="698500" y="2247900"/>
          <a:ext cx="7747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Польза (группа 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Риски (группа 2)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</a:t>
                      </a:r>
                      <a:r>
                        <a:rPr lang="ru-RU" baseline="0" dirty="0" smtClean="0"/>
                        <a:t> предложение:</a:t>
                      </a:r>
                    </a:p>
                    <a:p>
                      <a:r>
                        <a:rPr lang="ru-RU" baseline="0" dirty="0" smtClean="0"/>
                        <a:t>Банковская карта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Позволяет</a:t>
                      </a:r>
                      <a:r>
                        <a:rPr lang="ru-RU" sz="18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______________________________</a:t>
                      </a:r>
                      <a:endParaRPr lang="ru-RU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Получать</a:t>
                      </a:r>
                      <a:r>
                        <a:rPr lang="ru-RU" sz="18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_______________________________</a:t>
                      </a:r>
                      <a:endParaRPr lang="ru-RU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Снимать</a:t>
                      </a:r>
                      <a:r>
                        <a:rPr lang="ru-RU" sz="18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________________________________</a:t>
                      </a:r>
                      <a:endParaRPr lang="ru-RU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Оплачивать</a:t>
                      </a:r>
                      <a:r>
                        <a:rPr lang="ru-RU" sz="1800" u="sng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_____________________________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Прочитав ситуации, связанные с риском использования банковских карт, сформулируйте советы главным героям.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56263" cy="1054250"/>
          </a:xfrm>
        </p:spPr>
        <p:txBody>
          <a:bodyPr/>
          <a:lstStyle/>
          <a:p>
            <a:r>
              <a:rPr lang="ru-RU" sz="3600" dirty="0" smtClean="0"/>
              <a:t>Польза и риски банковских карт (задание 2)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051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97803"/>
              </p:ext>
            </p:extLst>
          </p:nvPr>
        </p:nvGraphicFramePr>
        <p:xfrm>
          <a:off x="698500" y="2247900"/>
          <a:ext cx="7747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Польза (группа 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Риски (группа 2)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</a:t>
                      </a:r>
                      <a:r>
                        <a:rPr lang="ru-RU" baseline="0" dirty="0" smtClean="0"/>
                        <a:t> предложение:</a:t>
                      </a:r>
                    </a:p>
                    <a:p>
                      <a:r>
                        <a:rPr lang="ru-RU" baseline="0" dirty="0" smtClean="0"/>
                        <a:t>Банковская карта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Позволяет пополнять счёт;</a:t>
                      </a:r>
                      <a:endParaRPr lang="ru-RU" sz="1800" u="sng" kern="1200" baseline="-250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Получать денежные переводы, зарплату, стипендию;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Снимать наличные;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Оплачивать покупки.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давать карту посторонним лицам;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Хранить отдельно карту и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пин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код;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Обращать внимание на посторонние объекты вблизи или на банкомате (дополнительные видеокамеры, накладки на панели и др.);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Проверяем!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242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132857"/>
            <a:ext cx="8496944" cy="2304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Банковская карта: </a:t>
            </a:r>
          </a:p>
          <a:p>
            <a:pPr marL="0" indent="0" algn="ctr">
              <a:buNone/>
            </a:pPr>
            <a:r>
              <a:rPr lang="ru-RU" sz="3200" b="1" dirty="0" smtClean="0"/>
              <a:t>игрушка для детей или способ формирования чувства ответственности?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Ваше мнение</a:t>
            </a:r>
            <a:endParaRPr lang="ru-RU" sz="4400" dirty="0"/>
          </a:p>
        </p:txBody>
      </p:sp>
      <p:pic>
        <p:nvPicPr>
          <p:cNvPr id="2050" name="Picture 2" descr="http://finansytut.ru/wp-content/uploads/2016/12/Debetovaya-karta-dlya-rebenka-14-let-yavlyaetsya-individualnyim-bankovskim-produktom-i-vyidaetsya-pri-otkryitii-sche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4206398" cy="2484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Подготовить памятку- буклет «Польза и риски банковских карт»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Домашнее задание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43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Спасибо за урок!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323" y="2247900"/>
            <a:ext cx="5061354" cy="3878263"/>
          </a:xfrm>
        </p:spPr>
      </p:pic>
    </p:spTree>
    <p:extLst>
      <p:ext uri="{BB962C8B-B14F-4D97-AF65-F5344CB8AC3E}">
        <p14:creationId xmlns:p14="http://schemas.microsoft.com/office/powerpoint/2010/main" val="14936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Цели занятия: </a:t>
            </a:r>
            <a:r>
              <a:rPr lang="ru-RU" sz="2800" dirty="0"/>
              <a:t>рассмотреть преимущества и недостатки банковских карт различных видов, оценить пользу и минимизировать риски при их использовании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9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Чем удобнее расплачиваться- бумажными деньгами или банковской картой?</a:t>
            </a:r>
          </a:p>
          <a:p>
            <a:r>
              <a:rPr lang="ru-RU" sz="4000" dirty="0" smtClean="0"/>
              <a:t>Слышали ли Вы про детские банковские карты? Ваше отношение к ним?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132857"/>
            <a:ext cx="8496944" cy="2304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Банковская карта: </a:t>
            </a:r>
          </a:p>
          <a:p>
            <a:pPr marL="0" indent="0" algn="ctr">
              <a:buNone/>
            </a:pPr>
            <a:r>
              <a:rPr lang="ru-RU" sz="3200" b="1" dirty="0" smtClean="0"/>
              <a:t>игрушка для детей или способ формирования чувства ответственности?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вопрос:</a:t>
            </a:r>
            <a:endParaRPr lang="ru-RU" dirty="0"/>
          </a:p>
        </p:txBody>
      </p:sp>
      <p:pic>
        <p:nvPicPr>
          <p:cNvPr id="2050" name="Picture 2" descr="http://finansytut.ru/wp-content/uploads/2016/12/Debetovaya-karta-dlya-rebenka-14-let-yavlyaetsya-individualnyim-bankovskim-produktom-i-vyidaetsya-pri-otkryitii-sche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6"/>
            <a:ext cx="4206398" cy="2484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6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 История возникновения банковских карт</a:t>
            </a:r>
          </a:p>
          <a:p>
            <a:r>
              <a:rPr lang="ru-RU" sz="2800" dirty="0" smtClean="0"/>
              <a:t>2. Виды банковских карт</a:t>
            </a:r>
          </a:p>
          <a:p>
            <a:r>
              <a:rPr lang="ru-RU" sz="2800" dirty="0" smtClean="0"/>
              <a:t>3. Структура банковской карты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5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ривязана, её владельца, банковские операции, которая, пластиковая карта, к одному, позволяет осуществлять,  нескольким счетам, и, различные, или.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u="sng" dirty="0" smtClean="0"/>
              <a:t>Банковская карта- </a:t>
            </a:r>
            <a:r>
              <a:rPr lang="ru-RU" u="sng" dirty="0" smtClean="0"/>
              <a:t>это пластиковая карта, которая привязана к одному или нескольким счетам её владельца и позволяет осуществлять различные банковские операции.</a:t>
            </a:r>
            <a:endParaRPr lang="ru-RU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15958" cy="1054250"/>
          </a:xfrm>
        </p:spPr>
        <p:txBody>
          <a:bodyPr/>
          <a:lstStyle/>
          <a:p>
            <a:r>
              <a:rPr lang="ru-RU" sz="3200" dirty="0" smtClean="0"/>
              <a:t>Составьте из предложенных слов определение «банковская карта» (задание 1)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65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054250"/>
          </a:xfrm>
        </p:spPr>
        <p:txBody>
          <a:bodyPr/>
          <a:lstStyle/>
          <a:p>
            <a:r>
              <a:rPr lang="ru-RU" sz="3600" dirty="0" smtClean="0"/>
              <a:t>История возникновения банковских карт</a:t>
            </a:r>
            <a:endParaRPr lang="ru-RU" sz="3600" dirty="0"/>
          </a:p>
        </p:txBody>
      </p:sp>
      <p:pic>
        <p:nvPicPr>
          <p:cNvPr id="3074" name="Picture 2" descr="http://privetstudent.com/uploads/posts/2015-01/1422099286_slayd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5"/>
          <a:stretch/>
        </p:blipFill>
        <p:spPr bwMode="auto">
          <a:xfrm>
            <a:off x="145757" y="1124744"/>
            <a:ext cx="8863735" cy="56166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1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http://</a:t>
            </a:r>
            <a:r>
              <a:rPr lang="ru-RU" sz="4000" b="1" dirty="0" err="1">
                <a:solidFill>
                  <a:srgbClr val="0070C0"/>
                </a:solidFill>
              </a:rPr>
              <a:t>вашифинансы.рф</a:t>
            </a:r>
            <a:r>
              <a:rPr lang="ru-RU" sz="4000" b="1" dirty="0">
                <a:solidFill>
                  <a:srgbClr val="0070C0"/>
                </a:solidFill>
              </a:rPr>
              <a:t>/</a:t>
            </a:r>
            <a:r>
              <a:rPr lang="en-US" sz="4000" b="1" dirty="0">
                <a:solidFill>
                  <a:srgbClr val="0070C0"/>
                </a:solidFill>
              </a:rPr>
              <a:t>child/articles/</a:t>
            </a:r>
            <a:r>
              <a:rPr lang="en-US" sz="4000" b="1" dirty="0" err="1">
                <a:solidFill>
                  <a:srgbClr val="0070C0"/>
                </a:solidFill>
              </a:rPr>
              <a:t>banki</a:t>
            </a:r>
            <a:r>
              <a:rPr lang="en-US" sz="4000" b="1" dirty="0">
                <a:solidFill>
                  <a:srgbClr val="0070C0"/>
                </a:solidFill>
              </a:rPr>
              <a:t>-i-</a:t>
            </a:r>
            <a:r>
              <a:rPr lang="en-US" sz="4000" b="1" dirty="0" err="1">
                <a:solidFill>
                  <a:srgbClr val="0070C0"/>
                </a:solidFill>
              </a:rPr>
              <a:t>birzhi</a:t>
            </a:r>
            <a:r>
              <a:rPr lang="en-US" sz="4000" b="1" dirty="0">
                <a:solidFill>
                  <a:srgbClr val="0070C0"/>
                </a:solidFill>
              </a:rPr>
              <a:t>/</a:t>
            </a:r>
            <a:r>
              <a:rPr lang="en-US" sz="4000" b="1" dirty="0" err="1">
                <a:solidFill>
                  <a:srgbClr val="0070C0"/>
                </a:solidFill>
              </a:rPr>
              <a:t>kak-vybrat-bankovskuyu-kartu</a:t>
            </a:r>
            <a:r>
              <a:rPr lang="en-US" sz="4000" b="1" dirty="0">
                <a:solidFill>
                  <a:srgbClr val="0070C0"/>
                </a:solidFill>
              </a:rPr>
              <a:t>/</a:t>
            </a:r>
            <a:endParaRPr lang="ru-RU" sz="4000" b="1" dirty="0">
              <a:solidFill>
                <a:srgbClr val="0070C0"/>
              </a:solidFill>
            </a:endParaRPr>
          </a:p>
          <a:p>
            <a:r>
              <a:rPr lang="ru-RU" sz="4000" dirty="0" smtClean="0"/>
              <a:t>Сайт «Ваши финансы»</a:t>
            </a:r>
          </a:p>
          <a:p>
            <a:r>
              <a:rPr lang="ru-RU" sz="4000" dirty="0" smtClean="0"/>
              <a:t>Раздел «Детям и молодежи о финансах»</a:t>
            </a:r>
          </a:p>
          <a:p>
            <a:r>
              <a:rPr lang="ru-RU" sz="4000" dirty="0"/>
              <a:t> </a:t>
            </a:r>
            <a:r>
              <a:rPr lang="ru-RU" sz="4000" u="sng" dirty="0" smtClean="0"/>
              <a:t>Статья «Как выбрать банковскую карту?»</a:t>
            </a:r>
            <a:endParaRPr lang="ru-RU" sz="40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Виды банковских карт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972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8000" dirty="0" smtClean="0"/>
              <a:t>1. Дебетовая</a:t>
            </a:r>
          </a:p>
          <a:p>
            <a:r>
              <a:rPr lang="ru-RU" sz="8000" dirty="0" smtClean="0"/>
              <a:t>2. Кредитная</a:t>
            </a:r>
          </a:p>
          <a:p>
            <a:pPr marL="0" indent="0">
              <a:buNone/>
            </a:pPr>
            <a:r>
              <a:rPr lang="ru-RU" sz="8000" dirty="0" smtClean="0"/>
              <a:t>В чём их различие?</a:t>
            </a:r>
          </a:p>
          <a:p>
            <a:pPr marL="0" indent="0">
              <a:buNone/>
            </a:pPr>
            <a:endParaRPr lang="ru-RU" sz="8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Виды банковских карт: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289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322</TotalTime>
  <Words>355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Твердый переплет</vt:lpstr>
      <vt:lpstr>   8 класс Тема урока:  «Польза и риски банковских карт»</vt:lpstr>
      <vt:lpstr>Цели урока:</vt:lpstr>
      <vt:lpstr>Опрос</vt:lpstr>
      <vt:lpstr>Проблемный вопрос:</vt:lpstr>
      <vt:lpstr>План урока:</vt:lpstr>
      <vt:lpstr>Составьте из предложенных слов определение «банковская карта» (задание 1)</vt:lpstr>
      <vt:lpstr>История возникновения банковских карт</vt:lpstr>
      <vt:lpstr>Виды банковских карт</vt:lpstr>
      <vt:lpstr>Виды банковских карт:</vt:lpstr>
      <vt:lpstr>Что такое детская банковская карта?</vt:lpstr>
      <vt:lpstr>Как устроена банковская карта?</vt:lpstr>
      <vt:lpstr>Презентация PowerPoint</vt:lpstr>
      <vt:lpstr>Польза и риски банковских карт (задание 2)</vt:lpstr>
      <vt:lpstr>Проверяем!</vt:lpstr>
      <vt:lpstr>Ваше мнение</vt:lpstr>
      <vt:lpstr>Домашнее задание</vt:lpstr>
      <vt:lpstr>Спасибо за урок!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</dc:creator>
  <cp:lastModifiedBy>L</cp:lastModifiedBy>
  <cp:revision>22</cp:revision>
  <dcterms:created xsi:type="dcterms:W3CDTF">2018-10-23T15:14:21Z</dcterms:created>
  <dcterms:modified xsi:type="dcterms:W3CDTF">2018-10-25T18:14:19Z</dcterms:modified>
</cp:coreProperties>
</file>