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9" r:id="rId9"/>
    <p:sldId id="267" r:id="rId10"/>
    <p:sldId id="270" r:id="rId11"/>
    <p:sldId id="266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00" autoAdjust="0"/>
    <p:restoredTop sz="94374" autoAdjust="0"/>
  </p:normalViewPr>
  <p:slideViewPr>
    <p:cSldViewPr snapToGrid="0">
      <p:cViewPr varScale="1">
        <p:scale>
          <a:sx n="70" d="100"/>
          <a:sy n="70" d="100"/>
        </p:scale>
        <p:origin x="-114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7025" y="3404312"/>
            <a:ext cx="8602848" cy="1646302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Проект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«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Разработка занятий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по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финансовой грамотности»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dirty="0">
                <a:latin typeface="Bookman Old Style" panose="02050604050505020204" pitchFamily="18" charset="0"/>
              </a:rPr>
              <a:t/>
            </a:r>
            <a:br>
              <a:rPr lang="ru-RU" dirty="0">
                <a:latin typeface="Bookman Old Style" panose="02050604050505020204" pitchFamily="18" charset="0"/>
              </a:rPr>
            </a:b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Разработка урока в 5 – 6 классах </a:t>
            </a: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по </a:t>
            </a: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теме 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3200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«Банки и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для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чего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они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нужны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»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8945" y="4395537"/>
            <a:ext cx="7766936" cy="2133600"/>
          </a:xfrm>
        </p:spPr>
        <p:txBody>
          <a:bodyPr>
            <a:normAutofit fontScale="92500"/>
          </a:bodyPr>
          <a:lstStyle/>
          <a:p>
            <a:pPr lvl="8" algn="l">
              <a:lnSpc>
                <a:spcPct val="11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Авторы - педагоги Кировской области:</a:t>
            </a:r>
          </a:p>
          <a:p>
            <a:pPr lvl="8" algn="l">
              <a:lnSpc>
                <a:spcPct val="11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Тарасова Татьяна Николаевна,</a:t>
            </a:r>
          </a:p>
          <a:p>
            <a:pPr lvl="8" algn="l">
              <a:lnSpc>
                <a:spcPct val="110000"/>
              </a:lnSpc>
              <a:spcBef>
                <a:spcPts val="0"/>
              </a:spcBef>
            </a:pP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Варанкина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 Екатерина Николаевна,</a:t>
            </a:r>
          </a:p>
          <a:p>
            <a:pPr lvl="8" algn="l">
              <a:lnSpc>
                <a:spcPct val="11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Головина Анастасия Афанасьевна,</a:t>
            </a:r>
          </a:p>
          <a:p>
            <a:pPr lvl="8" algn="l">
              <a:lnSpc>
                <a:spcPct val="11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Коршунова Ирина Юрьевна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Bookman Old Style" panose="02050604050505020204" pitchFamily="18" charset="0"/>
              </a:rPr>
              <a:t>.</a:t>
            </a:r>
          </a:p>
          <a:p>
            <a:pPr lvl="8" algn="l">
              <a:lnSpc>
                <a:spcPct val="110000"/>
              </a:lnSpc>
              <a:spcBef>
                <a:spcPts val="0"/>
              </a:spcBef>
            </a:pPr>
            <a:endParaRPr lang="ru-RU" sz="1600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9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2018</a:t>
            </a:r>
            <a:endParaRPr lang="ru-RU" sz="19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49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402" y="609600"/>
            <a:ext cx="7848600" cy="18383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8995" y="2752725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>
                <a:latin typeface="Bookman Old Style" panose="02050604050505020204" pitchFamily="18" charset="0"/>
              </a:rPr>
              <a:t>узнать, какие услуги предоставляют банки в вашем населенном пункте</a:t>
            </a:r>
            <a:r>
              <a:rPr lang="ru-RU" sz="2800" b="1" dirty="0" smtClean="0">
                <a:latin typeface="Bookman Old Style" panose="02050604050505020204" pitchFamily="18" charset="0"/>
              </a:rPr>
              <a:t>;</a:t>
            </a:r>
          </a:p>
          <a:p>
            <a:pPr marL="0" indent="0">
              <a:buNone/>
            </a:pPr>
            <a:endParaRPr lang="ru-RU" sz="2800" b="1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sz="2800" b="1" dirty="0">
                <a:latin typeface="Bookman Old Style" panose="02050604050505020204" pitchFamily="18" charset="0"/>
              </a:rPr>
              <a:t>какими банковскими услугами пользуется ваша семья.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11954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1276" y="609600"/>
            <a:ext cx="5532849" cy="55328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93448" y="805655"/>
            <a:ext cx="3304065" cy="2340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r="8370" b="30889"/>
          <a:stretch/>
        </p:blipFill>
        <p:spPr>
          <a:xfrm>
            <a:off x="793448" y="3146034"/>
            <a:ext cx="3751987" cy="22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1965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7966" y="839788"/>
            <a:ext cx="8596668" cy="1320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Будьте финансово грамотными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8394" y="1903914"/>
            <a:ext cx="517524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6494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4907" y="506724"/>
            <a:ext cx="9236687" cy="566795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b="1" dirty="0">
                <a:latin typeface="Bookman Old Style" panose="02050604050505020204" pitchFamily="18" charset="0"/>
              </a:rPr>
              <a:t>Тип урока</a:t>
            </a:r>
            <a:r>
              <a:rPr lang="ru-RU" sz="2800" dirty="0">
                <a:latin typeface="Bookman Old Style" panose="02050604050505020204" pitchFamily="18" charset="0"/>
              </a:rPr>
              <a:t>: комбинированный, сочетающий изложение нового материала с элементами беседы, работой с </a:t>
            </a:r>
            <a:r>
              <a:rPr lang="ru-RU" sz="2800" dirty="0" smtClean="0">
                <a:latin typeface="Bookman Old Style" panose="02050604050505020204" pitchFamily="18" charset="0"/>
              </a:rPr>
              <a:t>учебно-познавательными </a:t>
            </a:r>
            <a:r>
              <a:rPr lang="ru-RU" sz="2800" dirty="0">
                <a:latin typeface="Bookman Old Style" panose="02050604050505020204" pitchFamily="18" charset="0"/>
              </a:rPr>
              <a:t>и творческими </a:t>
            </a:r>
            <a:r>
              <a:rPr lang="ru-RU" sz="2800" dirty="0" smtClean="0">
                <a:latin typeface="Bookman Old Style" panose="02050604050505020204" pitchFamily="18" charset="0"/>
              </a:rPr>
              <a:t>заданиями</a:t>
            </a:r>
          </a:p>
          <a:p>
            <a:endParaRPr lang="ru-RU" sz="12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sz="2800" b="1" dirty="0">
                <a:latin typeface="Bookman Old Style" panose="02050604050505020204" pitchFamily="18" charset="0"/>
              </a:rPr>
              <a:t>Форма урока</a:t>
            </a:r>
            <a:r>
              <a:rPr lang="ru-RU" sz="2800" dirty="0">
                <a:latin typeface="Bookman Old Style" panose="02050604050505020204" pitchFamily="18" charset="0"/>
              </a:rPr>
              <a:t>: </a:t>
            </a:r>
            <a:r>
              <a:rPr lang="ru-RU" sz="2800" dirty="0" smtClean="0">
                <a:latin typeface="Bookman Old Style" panose="02050604050505020204" pitchFamily="18" charset="0"/>
              </a:rPr>
              <a:t>групповая</a:t>
            </a:r>
          </a:p>
          <a:p>
            <a:endParaRPr lang="ru-RU" sz="16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sz="2800" b="1" dirty="0">
                <a:latin typeface="Bookman Old Style" panose="02050604050505020204" pitchFamily="18" charset="0"/>
              </a:rPr>
              <a:t>Методы обучения</a:t>
            </a:r>
            <a:r>
              <a:rPr lang="ru-RU" sz="2800" dirty="0">
                <a:latin typeface="Bookman Old Style" panose="02050604050505020204" pitchFamily="18" charset="0"/>
              </a:rPr>
              <a:t>: игровой</a:t>
            </a:r>
            <a:r>
              <a:rPr lang="ru-RU" sz="2800" dirty="0" smtClean="0">
                <a:latin typeface="Bookman Old Style" panose="02050604050505020204" pitchFamily="18" charset="0"/>
              </a:rPr>
              <a:t>,</a:t>
            </a:r>
          </a:p>
          <a:p>
            <a:pPr marL="0" indent="0">
              <a:buNone/>
            </a:pPr>
            <a:r>
              <a:rPr lang="ru-RU" sz="2800" dirty="0" smtClean="0">
                <a:latin typeface="Bookman Old Style" panose="02050604050505020204" pitchFamily="18" charset="0"/>
              </a:rPr>
              <a:t> проблемно-поисковый.</a:t>
            </a:r>
          </a:p>
          <a:p>
            <a:pPr marL="0" indent="0">
              <a:buNone/>
            </a:pPr>
            <a:endParaRPr lang="ru-RU" sz="28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ru-RU" sz="2800" b="1" dirty="0">
                <a:latin typeface="Bookman Old Style" panose="02050604050505020204" pitchFamily="18" charset="0"/>
              </a:rPr>
              <a:t>Цель</a:t>
            </a:r>
            <a:r>
              <a:rPr lang="ru-RU" sz="2800" dirty="0">
                <a:latin typeface="Bookman Old Style" panose="02050604050505020204" pitchFamily="18" charset="0"/>
              </a:rPr>
              <a:t> – формирование представлений учащихся о банках и их функциях для </a:t>
            </a:r>
            <a:r>
              <a:rPr lang="ru-RU" sz="2800" dirty="0" smtClean="0">
                <a:latin typeface="Bookman Old Style" panose="02050604050505020204" pitchFamily="18" charset="0"/>
              </a:rPr>
              <a:t>грамотного </a:t>
            </a:r>
            <a:r>
              <a:rPr lang="ru-RU" sz="2800" dirty="0">
                <a:latin typeface="Bookman Old Style" panose="02050604050505020204" pitchFamily="18" charset="0"/>
              </a:rPr>
              <a:t>управления </a:t>
            </a:r>
            <a:r>
              <a:rPr lang="ru-RU" sz="2800" dirty="0" smtClean="0">
                <a:latin typeface="Bookman Old Style" panose="02050604050505020204" pitchFamily="18" charset="0"/>
              </a:rPr>
              <a:t>своими финансами в будущем.</a:t>
            </a:r>
            <a:endParaRPr lang="ru-RU" sz="2800" dirty="0"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9119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9145" y="682171"/>
            <a:ext cx="8726906" cy="565253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3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План </a:t>
            </a:r>
            <a:r>
              <a:rPr lang="ru-RU" sz="30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урока</a:t>
            </a:r>
            <a:endParaRPr lang="ru-RU" sz="3000" b="1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Организационный </a:t>
            </a:r>
            <a:r>
              <a:rPr lang="ru-RU" sz="26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момент.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6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Актуализация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6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Мотивация. Целеполагание.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6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Изучение нового материала: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+mj-lt"/>
              <a:buAutoNum type="alphaLcPeriod"/>
            </a:pPr>
            <a:r>
              <a:rPr lang="ru-RU" sz="26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Сообщение учителя.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+mj-lt"/>
              <a:buAutoNum type="alphaLcPeriod"/>
            </a:pPr>
            <a:r>
              <a:rPr lang="ru-RU" sz="26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по группам.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6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Физкультминутка.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6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Закрепление и обобщение.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6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Подведение итогов.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6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Домашнее задание. 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6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Рефлексия.</a:t>
            </a:r>
            <a:endParaRPr lang="ru-RU" sz="26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537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656980">
            <a:off x="7176291" y="961704"/>
            <a:ext cx="3948197" cy="20728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6198" t="-106" r="13505"/>
          <a:stretch/>
        </p:blipFill>
        <p:spPr>
          <a:xfrm>
            <a:off x="481264" y="2149036"/>
            <a:ext cx="3080084" cy="44719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858" y="937709"/>
            <a:ext cx="3813691" cy="28245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77081">
            <a:off x="3460239" y="3009307"/>
            <a:ext cx="5169235" cy="34478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27073" t="37525" r="19779" b="44167"/>
          <a:stretch/>
        </p:blipFill>
        <p:spPr>
          <a:xfrm>
            <a:off x="1296393" y="4316130"/>
            <a:ext cx="1668380" cy="8341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3464" y="3632065"/>
            <a:ext cx="3315613" cy="2573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697259" y="173036"/>
            <a:ext cx="3610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Что объединяет?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26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Ситуация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4572" y="1940351"/>
            <a:ext cx="6546708" cy="4091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2076" t="4051" r="1441" b="34924"/>
          <a:stretch/>
        </p:blipFill>
        <p:spPr>
          <a:xfrm rot="866968">
            <a:off x="6915952" y="1052930"/>
            <a:ext cx="3904209" cy="2138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7610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435" y="624114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Банки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и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для чего они нужны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864" t="50967" r="31149" b="1090"/>
          <a:stretch/>
        </p:blipFill>
        <p:spPr>
          <a:xfrm>
            <a:off x="2740909" y="1509487"/>
            <a:ext cx="5362174" cy="482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694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9" y="504253"/>
            <a:ext cx="4544839" cy="222826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49082" y="2837934"/>
            <a:ext cx="1090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 группа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7502">
            <a:off x="7659580" y="390926"/>
            <a:ext cx="3379195" cy="42906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26246" y="4569731"/>
            <a:ext cx="1090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2 группа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9082" y="3520265"/>
            <a:ext cx="5703338" cy="320568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022701" y="1659058"/>
            <a:ext cx="2729719" cy="2146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566106" y="6295709"/>
            <a:ext cx="1090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3 группа</a:t>
            </a:r>
          </a:p>
        </p:txBody>
      </p:sp>
    </p:spTree>
    <p:extLst>
      <p:ext uri="{BB962C8B-B14F-4D97-AF65-F5344CB8AC3E}">
        <p14:creationId xmlns:p14="http://schemas.microsoft.com/office/powerpoint/2010/main" xmlns="" val="3143310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590" y="77694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Физкультминутка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8675" y="1736186"/>
            <a:ext cx="8596668" cy="45173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Bookman Old Style" panose="02050604050505020204" pitchFamily="18" charset="0"/>
              </a:rPr>
              <a:t>Раз, два, три, четыре, пять, </a:t>
            </a:r>
          </a:p>
          <a:p>
            <a:pPr marL="0" indent="0">
              <a:buNone/>
            </a:pPr>
            <a:r>
              <a:rPr lang="ru-RU" sz="2800" b="1" dirty="0" smtClean="0">
                <a:latin typeface="Bookman Old Style" panose="02050604050505020204" pitchFamily="18" charset="0"/>
              </a:rPr>
              <a:t>В банк пошли мы погулять.</a:t>
            </a:r>
          </a:p>
          <a:p>
            <a:pPr marL="0" indent="0">
              <a:buNone/>
            </a:pPr>
            <a:r>
              <a:rPr lang="ru-RU" sz="2800" b="1" dirty="0" smtClean="0">
                <a:latin typeface="Bookman Old Style" panose="02050604050505020204" pitchFamily="18" charset="0"/>
              </a:rPr>
              <a:t>Посмотрели. Посчитали. </a:t>
            </a:r>
          </a:p>
          <a:p>
            <a:pPr marL="0" indent="0">
              <a:buNone/>
            </a:pPr>
            <a:r>
              <a:rPr lang="ru-RU" sz="2800" b="1" dirty="0" smtClean="0">
                <a:latin typeface="Bookman Old Style" panose="02050604050505020204" pitchFamily="18" charset="0"/>
              </a:rPr>
              <a:t>Очень грамотными стали…</a:t>
            </a:r>
          </a:p>
          <a:p>
            <a:pPr marL="0" indent="0">
              <a:buNone/>
            </a:pPr>
            <a:r>
              <a:rPr lang="ru-RU" sz="2800" b="1" dirty="0" smtClean="0">
                <a:latin typeface="Bookman Old Style" panose="02050604050505020204" pitchFamily="18" charset="0"/>
              </a:rPr>
              <a:t>Скоро будет Новый год, </a:t>
            </a:r>
          </a:p>
          <a:p>
            <a:pPr marL="0" indent="0">
              <a:buNone/>
            </a:pPr>
            <a:r>
              <a:rPr lang="ru-RU" sz="2800" b="1" dirty="0">
                <a:latin typeface="Bookman Old Style" panose="02050604050505020204" pitchFamily="18" charset="0"/>
              </a:rPr>
              <a:t>П</a:t>
            </a:r>
            <a:r>
              <a:rPr lang="ru-RU" sz="2800" b="1" dirty="0" smtClean="0">
                <a:latin typeface="Bookman Old Style" panose="02050604050505020204" pitchFamily="18" charset="0"/>
              </a:rPr>
              <a:t>одсчитаем свой доход.</a:t>
            </a:r>
          </a:p>
          <a:p>
            <a:pPr marL="0" indent="0">
              <a:buNone/>
            </a:pPr>
            <a:r>
              <a:rPr lang="ru-RU" sz="2800" b="1" dirty="0" smtClean="0">
                <a:latin typeface="Bookman Old Style" panose="02050604050505020204" pitchFamily="18" charset="0"/>
              </a:rPr>
              <a:t>Раз присели, два привстали</a:t>
            </a:r>
          </a:p>
          <a:p>
            <a:pPr marL="0" indent="0">
              <a:buNone/>
            </a:pPr>
            <a:r>
              <a:rPr lang="ru-RU" sz="2800" b="1" dirty="0" smtClean="0">
                <a:latin typeface="Bookman Old Style" panose="02050604050505020204" pitchFamily="18" charset="0"/>
              </a:rPr>
              <a:t>И – Банкирами все стали!!!</a:t>
            </a:r>
            <a:endParaRPr lang="ru-RU" sz="2800" b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5278" b="82778" l="68125" r="97604"/>
                    </a14:imgEffect>
                  </a14:imgLayer>
                </a14:imgProps>
              </a:ext>
            </a:extLst>
          </a:blip>
          <a:srcRect l="67751" t="25820" r="3043" b="18942"/>
          <a:stretch/>
        </p:blipFill>
        <p:spPr>
          <a:xfrm>
            <a:off x="7786287" y="989102"/>
            <a:ext cx="3497943" cy="49617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100000" l="0" r="899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7969" y="1810888"/>
            <a:ext cx="2881184" cy="307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0373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9839" y="513347"/>
            <a:ext cx="8596668" cy="13208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Экскурсия в банк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085" y="1348373"/>
            <a:ext cx="7317132" cy="48637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658" y="1483479"/>
            <a:ext cx="3935913" cy="237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489634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201</TotalTime>
  <Words>193</Words>
  <Application>Microsoft Office PowerPoint</Application>
  <PresentationFormat>Произвольный</PresentationFormat>
  <Paragraphs>48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Аспект</vt:lpstr>
      <vt:lpstr>Проект  «Разработка занятий  по финансовой грамотности»   Разработка урока в 5 – 6 классах  по теме  «Банки и для чего  они нужны» </vt:lpstr>
      <vt:lpstr>Слайд 2</vt:lpstr>
      <vt:lpstr>Слайд 3</vt:lpstr>
      <vt:lpstr>Слайд 4</vt:lpstr>
      <vt:lpstr>Ситуация</vt:lpstr>
      <vt:lpstr>Банки и для чего они нужны</vt:lpstr>
      <vt:lpstr>Слайд 7</vt:lpstr>
      <vt:lpstr>Физкультминутка</vt:lpstr>
      <vt:lpstr>Экскурсия в банк</vt:lpstr>
      <vt:lpstr>Слайд 10</vt:lpstr>
      <vt:lpstr>Слайд 11</vt:lpstr>
      <vt:lpstr>Будьте финансово грамотными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</dc:creator>
  <cp:lastModifiedBy>engineer</cp:lastModifiedBy>
  <cp:revision>24</cp:revision>
  <dcterms:created xsi:type="dcterms:W3CDTF">2018-10-24T18:29:26Z</dcterms:created>
  <dcterms:modified xsi:type="dcterms:W3CDTF">2018-10-26T05:54:07Z</dcterms:modified>
</cp:coreProperties>
</file>