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  <p:sldMasterId id="2147483679" r:id="rId2"/>
  </p:sldMasterIdLst>
  <p:notesMasterIdLst>
    <p:notesMasterId r:id="rId47"/>
  </p:notesMasterIdLst>
  <p:sldIdLst>
    <p:sldId id="349" r:id="rId3"/>
    <p:sldId id="351" r:id="rId4"/>
    <p:sldId id="352" r:id="rId5"/>
    <p:sldId id="322" r:id="rId6"/>
    <p:sldId id="350" r:id="rId7"/>
    <p:sldId id="353" r:id="rId8"/>
    <p:sldId id="360" r:id="rId9"/>
    <p:sldId id="365" r:id="rId10"/>
    <p:sldId id="367" r:id="rId11"/>
    <p:sldId id="366" r:id="rId12"/>
    <p:sldId id="295" r:id="rId13"/>
    <p:sldId id="354" r:id="rId14"/>
    <p:sldId id="290" r:id="rId15"/>
    <p:sldId id="297" r:id="rId16"/>
    <p:sldId id="323" r:id="rId17"/>
    <p:sldId id="325" r:id="rId18"/>
    <p:sldId id="328" r:id="rId19"/>
    <p:sldId id="355" r:id="rId20"/>
    <p:sldId id="313" r:id="rId21"/>
    <p:sldId id="314" r:id="rId22"/>
    <p:sldId id="329" r:id="rId23"/>
    <p:sldId id="330" r:id="rId24"/>
    <p:sldId id="332" r:id="rId25"/>
    <p:sldId id="333" r:id="rId26"/>
    <p:sldId id="334" r:id="rId27"/>
    <p:sldId id="335" r:id="rId28"/>
    <p:sldId id="336" r:id="rId29"/>
    <p:sldId id="337" r:id="rId30"/>
    <p:sldId id="356" r:id="rId31"/>
    <p:sldId id="338" r:id="rId32"/>
    <p:sldId id="339" r:id="rId33"/>
    <p:sldId id="357" r:id="rId34"/>
    <p:sldId id="368" r:id="rId35"/>
    <p:sldId id="369" r:id="rId36"/>
    <p:sldId id="341" r:id="rId37"/>
    <p:sldId id="348" r:id="rId38"/>
    <p:sldId id="358" r:id="rId39"/>
    <p:sldId id="362" r:id="rId40"/>
    <p:sldId id="363" r:id="rId41"/>
    <p:sldId id="364" r:id="rId42"/>
    <p:sldId id="347" r:id="rId43"/>
    <p:sldId id="345" r:id="rId44"/>
    <p:sldId id="343" r:id="rId45"/>
    <p:sldId id="359" r:id="rId4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202020"/>
    <a:srgbClr val="CC6600"/>
    <a:srgbClr val="CC3300"/>
    <a:srgbClr val="006600"/>
    <a:srgbClr val="FE0067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268" autoAdjust="0"/>
  </p:normalViewPr>
  <p:slideViewPr>
    <p:cSldViewPr>
      <p:cViewPr>
        <p:scale>
          <a:sx n="107" d="100"/>
          <a:sy n="107" d="100"/>
        </p:scale>
        <p:origin x="-78" y="6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1" d="100"/>
          <a:sy n="81" d="100"/>
        </p:scale>
        <p:origin x="-2088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45665B-D7E9-4DEF-8FC5-CF97FB764938}" type="datetimeFigureOut">
              <a:rPr lang="zh-CN" altLang="en-US" smtClean="0"/>
              <a:pPr/>
              <a:t>2018-10-18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10D62A-0EDC-4DC8-9C32-FB765812F04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744472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0D62A-0EDC-4DC8-9C32-FB765812F04D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77000" y="1676400"/>
            <a:ext cx="1828800" cy="5029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90600" y="1676400"/>
            <a:ext cx="5334000" cy="5029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90600" y="2438400"/>
            <a:ext cx="35814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24400" y="2438400"/>
            <a:ext cx="35814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77000" y="1676400"/>
            <a:ext cx="1828800" cy="5029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90600" y="1676400"/>
            <a:ext cx="5334000" cy="5029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表占位符 2"/>
          <p:cNvSpPr>
            <a:spLocks noGrp="1"/>
          </p:cNvSpPr>
          <p:nvPr>
            <p:ph type="chart" sz="quarter" idx="10"/>
          </p:nvPr>
        </p:nvSpPr>
        <p:spPr>
          <a:xfrm>
            <a:off x="1785918" y="714356"/>
            <a:ext cx="5572125" cy="4143375"/>
          </a:xfrm>
          <a:prstGeom prst="rect">
            <a:avLst/>
          </a:prstGeom>
        </p:spPr>
        <p:txBody>
          <a:bodyPr/>
          <a:lstStyle/>
          <a:p>
            <a:r>
              <a:rPr lang="ru-RU" altLang="zh-CN" dirty="0" smtClean="0"/>
              <a:t>Вставка диаграммы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1"/>
          </p:nvPr>
        </p:nvSpPr>
        <p:spPr>
          <a:xfrm>
            <a:off x="4500563" y="5000625"/>
            <a:ext cx="2857500" cy="857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90600" y="2438400"/>
            <a:ext cx="35814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24400" y="2438400"/>
            <a:ext cx="35814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1676400"/>
            <a:ext cx="731520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2438400"/>
            <a:ext cx="73152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49140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491403"/>
          </a:solidFill>
          <a:latin typeface="Microsoft Sans Serif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491403"/>
          </a:solidFill>
          <a:latin typeface="Microsoft Sans Serif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491403"/>
          </a:solidFill>
          <a:latin typeface="Microsoft Sans Serif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491403"/>
          </a:solidFill>
          <a:latin typeface="Microsoft Sans Serif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491403"/>
          </a:solidFill>
          <a:latin typeface="Microsoft Sans Serif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491403"/>
          </a:solidFill>
          <a:latin typeface="Microsoft Sans Serif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491403"/>
          </a:solidFill>
          <a:latin typeface="Microsoft Sans Serif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491403"/>
          </a:solidFill>
          <a:latin typeface="Microsoft Sans Serif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49140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491403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491403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491403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491403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491403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491403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491403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491403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4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1676400"/>
            <a:ext cx="731520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2438400"/>
            <a:ext cx="73152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49140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491403"/>
          </a:solidFill>
          <a:latin typeface="Microsoft Sans Serif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491403"/>
          </a:solidFill>
          <a:latin typeface="Microsoft Sans Serif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491403"/>
          </a:solidFill>
          <a:latin typeface="Microsoft Sans Serif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491403"/>
          </a:solidFill>
          <a:latin typeface="Microsoft Sans Serif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491403"/>
          </a:solidFill>
          <a:latin typeface="Microsoft Sans Serif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491403"/>
          </a:solidFill>
          <a:latin typeface="Microsoft Sans Serif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491403"/>
          </a:solidFill>
          <a:latin typeface="Microsoft Sans Serif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491403"/>
          </a:solidFill>
          <a:latin typeface="Microsoft Sans Serif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49140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491403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491403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491403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491403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491403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491403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491403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491403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13" Type="http://schemas.openxmlformats.org/officeDocument/2006/relationships/image" Target="../media/image10.jpeg"/><Relationship Id="rId18" Type="http://schemas.openxmlformats.org/officeDocument/2006/relationships/slide" Target="slide28.xml"/><Relationship Id="rId3" Type="http://schemas.openxmlformats.org/officeDocument/2006/relationships/image" Target="../media/image5.jpeg"/><Relationship Id="rId7" Type="http://schemas.openxmlformats.org/officeDocument/2006/relationships/image" Target="../media/image7.jpeg"/><Relationship Id="rId12" Type="http://schemas.openxmlformats.org/officeDocument/2006/relationships/slide" Target="slide25.xml"/><Relationship Id="rId17" Type="http://schemas.openxmlformats.org/officeDocument/2006/relationships/image" Target="../media/image12.jpeg"/><Relationship Id="rId2" Type="http://schemas.openxmlformats.org/officeDocument/2006/relationships/slide" Target="slide20.xml"/><Relationship Id="rId16" Type="http://schemas.openxmlformats.org/officeDocument/2006/relationships/slide" Target="slide27.xml"/><Relationship Id="rId1" Type="http://schemas.openxmlformats.org/officeDocument/2006/relationships/slideLayout" Target="../slideLayouts/slideLayout18.xml"/><Relationship Id="rId6" Type="http://schemas.openxmlformats.org/officeDocument/2006/relationships/slide" Target="slide22.xml"/><Relationship Id="rId11" Type="http://schemas.openxmlformats.org/officeDocument/2006/relationships/image" Target="../media/image9.jpeg"/><Relationship Id="rId5" Type="http://schemas.openxmlformats.org/officeDocument/2006/relationships/image" Target="../media/image6.jpeg"/><Relationship Id="rId15" Type="http://schemas.openxmlformats.org/officeDocument/2006/relationships/image" Target="../media/image11.jpeg"/><Relationship Id="rId10" Type="http://schemas.openxmlformats.org/officeDocument/2006/relationships/slide" Target="slide24.xml"/><Relationship Id="rId4" Type="http://schemas.openxmlformats.org/officeDocument/2006/relationships/slide" Target="slide21.xml"/><Relationship Id="rId9" Type="http://schemas.openxmlformats.org/officeDocument/2006/relationships/image" Target="../media/image8.jpeg"/><Relationship Id="rId14" Type="http://schemas.openxmlformats.org/officeDocument/2006/relationships/slide" Target="slide2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1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19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19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" Target="slide19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" Target="slide19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" Target="slide1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" Target="slide19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" Target="slide19.xm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95536" y="1476360"/>
            <a:ext cx="8429684" cy="5201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етодическая разработка деловой игры         по «Финансовой грамотности» </a:t>
            </a:r>
            <a:endParaRPr lang="ru-RU" sz="3200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   класс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Экономический аукцион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4304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4304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4304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Авторы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indent="2238375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Кирякова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Н.В., учитель начальных классов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indent="2238375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Пащенко 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.В., учитель  информатики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indent="22383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Шипунова 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Е.А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учитель  начальных классов</a:t>
            </a:r>
            <a:endParaRPr lang="ru-RU" sz="2400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R="0" lvl="0" indent="2238375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Шистерова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М.Е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учитель  начальных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классов</a:t>
            </a:r>
            <a:endParaRPr lang="ru-RU" sz="2400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R="0" lvl="0" indent="2238375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767146337"/>
              </p:ext>
            </p:extLst>
          </p:nvPr>
        </p:nvGraphicFramePr>
        <p:xfrm>
          <a:off x="1571604" y="1571612"/>
          <a:ext cx="6357981" cy="5468112"/>
        </p:xfrm>
        <a:graphic>
          <a:graphicData uri="http://schemas.openxmlformats.org/drawingml/2006/table">
            <a:tbl>
              <a:tblPr/>
              <a:tblGrid>
                <a:gridCol w="2119327"/>
                <a:gridCol w="2119327"/>
                <a:gridCol w="2119327"/>
              </a:tblGrid>
              <a:tr h="2659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ДОХОД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>
                          <a:latin typeface="Times New Roman"/>
                          <a:ea typeface="Times New Roman"/>
                          <a:cs typeface="Times New Roman"/>
                        </a:rPr>
                        <a:t>РАСХОД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>
                          <a:latin typeface="Times New Roman"/>
                          <a:ea typeface="Times New Roman"/>
                          <a:cs typeface="Times New Roman"/>
                        </a:rPr>
                        <a:t>ОСТАТОК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9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1000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9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    </a:t>
                      </a:r>
                      <a:r>
                        <a:rPr lang="ru-RU" sz="2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     </a:t>
                      </a:r>
                      <a:r>
                        <a:rPr lang="ru-RU" sz="2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900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9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</a:t>
                      </a:r>
                      <a:r>
                        <a:rPr lang="ru-RU" sz="2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300</a:t>
                      </a: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   </a:t>
                      </a:r>
                      <a:r>
                        <a:rPr lang="ru-RU" sz="2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1200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9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9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9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9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9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9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9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9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9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9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9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9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3489" name="Rectangle 1"/>
          <p:cNvSpPr>
            <a:spLocks noChangeArrowheads="1"/>
          </p:cNvSpPr>
          <p:nvPr/>
        </p:nvSpPr>
        <p:spPr bwMode="auto">
          <a:xfrm>
            <a:off x="1928794" y="428604"/>
            <a:ext cx="5527603" cy="95410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ЛИЦЕВОЙ СЧЕТ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Фирма  « ____________________»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Развернутая стрелка 4"/>
          <p:cNvSpPr/>
          <p:nvPr/>
        </p:nvSpPr>
        <p:spPr bwMode="auto">
          <a:xfrm>
            <a:off x="2627784" y="2852936"/>
            <a:ext cx="3888432" cy="360040"/>
          </a:xfrm>
          <a:prstGeom prst="uturn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7288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6"/>
          <p:cNvSpPr>
            <a:spLocks noGrp="1"/>
          </p:cNvSpPr>
          <p:nvPr>
            <p:ph type="body" sz="quarter" idx="4294967295"/>
          </p:nvPr>
        </p:nvSpPr>
        <p:spPr>
          <a:xfrm>
            <a:off x="395536" y="1700808"/>
            <a:ext cx="8353425" cy="4945063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sz="3600" b="1" dirty="0" smtClean="0">
                <a:solidFill>
                  <a:srgbClr val="C00000"/>
                </a:solidFill>
              </a:rPr>
              <a:t>Этапы  игры</a:t>
            </a:r>
          </a:p>
          <a:p>
            <a:pPr algn="ctr">
              <a:buNone/>
            </a:pPr>
            <a:endParaRPr lang="ru-RU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</a:rPr>
              <a:t>1 этап –  </a:t>
            </a:r>
            <a:r>
              <a:rPr lang="ru-RU" sz="2800" dirty="0" smtClean="0"/>
              <a:t> </a:t>
            </a:r>
            <a:r>
              <a:rPr lang="ru-RU" sz="2800" b="1" dirty="0" smtClean="0"/>
              <a:t>«ОТКРЫТЫЙ ЛОТ» - </a:t>
            </a:r>
            <a:r>
              <a:rPr lang="ru-RU" sz="2800" b="1" i="1" dirty="0" smtClean="0"/>
              <a:t>«Конкретный вопрос»</a:t>
            </a:r>
            <a:r>
              <a:rPr lang="ru-RU" sz="2800" i="1" dirty="0" smtClean="0"/>
              <a:t> 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2 этап –  </a:t>
            </a:r>
            <a:r>
              <a:rPr lang="ru-RU" sz="2800" b="1" dirty="0" smtClean="0"/>
              <a:t>«ПОЛУЗАКРЫТЫЙ ЛОТ» </a:t>
            </a:r>
            <a:r>
              <a:rPr lang="ru-RU" sz="2800" b="1" i="1" dirty="0" smtClean="0"/>
              <a:t>- «Область экономических знаний »  </a:t>
            </a:r>
            <a:endParaRPr lang="ru-RU" sz="2800" i="1" dirty="0" smtClean="0"/>
          </a:p>
          <a:p>
            <a:pPr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3 этап – </a:t>
            </a:r>
            <a:r>
              <a:rPr lang="ru-RU" sz="2800" b="1" dirty="0" smtClean="0"/>
              <a:t>«ЗАКРЫТЫЙ ЛОТ» – </a:t>
            </a:r>
            <a:r>
              <a:rPr lang="ru-RU" sz="2800" b="1" i="1" dirty="0" smtClean="0"/>
              <a:t>«Кот в мешке»</a:t>
            </a:r>
            <a:r>
              <a:rPr lang="ru-RU" sz="2800" i="1" dirty="0" smtClean="0"/>
              <a:t> </a:t>
            </a:r>
            <a:r>
              <a:rPr lang="ru-RU" sz="2800" dirty="0" smtClean="0"/>
              <a:t> </a:t>
            </a:r>
          </a:p>
          <a:p>
            <a:pPr lvl="0">
              <a:buFont typeface="Wingdings" pitchFamily="2" charset="2"/>
              <a:buChar char="§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51520" y="1628800"/>
            <a:ext cx="8568952" cy="4896544"/>
          </a:xfrm>
          <a:prstGeom prst="rect">
            <a:avLst/>
          </a:prstGeom>
          <a:noFill/>
          <a:ln w="57150" cap="flat" cmpd="sng" algn="ctr">
            <a:solidFill>
              <a:srgbClr val="CC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6658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1"/>
          <p:cNvSpPr>
            <a:spLocks noChangeArrowheads="1"/>
          </p:cNvSpPr>
          <p:nvPr/>
        </p:nvSpPr>
        <p:spPr bwMode="auto">
          <a:xfrm>
            <a:off x="285720" y="2000240"/>
            <a:ext cx="8643998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9048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Правила игры 1 этапа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904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69875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Право ответа на вопрос может купить любая из команд, заплатив наибольшую сумму в ходе открытых торгов.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904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69875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Первоначальная цена лота – 100  рублей. Торговый (аукционный) шаг - 50 рублей.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904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69875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Количество  торговых шагов не более трех.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904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69875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правильный ответ  команда  получает денежное вознаграждение в размере 300 р.  и пополняет свой лицевой счет. 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1988840"/>
            <a:ext cx="93245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400" b="1" dirty="0" smtClean="0">
              <a:solidFill>
                <a:srgbClr val="002060"/>
              </a:solidFill>
            </a:endParaRPr>
          </a:p>
          <a:p>
            <a:endParaRPr lang="ru-RU" sz="4400" b="1" dirty="0">
              <a:solidFill>
                <a:srgbClr val="002060"/>
              </a:solidFill>
            </a:endParaRPr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2627784" y="1988840"/>
            <a:ext cx="5544616" cy="190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 этап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ОТКРЫТЫЙ ЛОТ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32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Конкретный вопрос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4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71600" y="1772816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" name="WordArt 5"/>
          <p:cNvSpPr>
            <a:spLocks noChangeArrowheads="1" noChangeShapeType="1" noTextEdit="1"/>
          </p:cNvSpPr>
          <p:nvPr/>
        </p:nvSpPr>
        <p:spPr bwMode="auto">
          <a:xfrm>
            <a:off x="1835696" y="5589240"/>
            <a:ext cx="4248472" cy="46139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00"/>
                    </a:gs>
                    <a:gs pos="20000">
                      <a:srgbClr val="0A128C"/>
                    </a:gs>
                    <a:gs pos="35001">
                      <a:srgbClr val="181CC7"/>
                    </a:gs>
                    <a:gs pos="44000">
                      <a:srgbClr val="7005D4"/>
                    </a:gs>
                    <a:gs pos="50000">
                      <a:srgbClr val="8C3D91"/>
                    </a:gs>
                    <a:gs pos="56000">
                      <a:srgbClr val="7005D4"/>
                    </a:gs>
                    <a:gs pos="64999">
                      <a:srgbClr val="181CC7"/>
                    </a:gs>
                    <a:gs pos="80000">
                      <a:srgbClr val="0A128C"/>
                    </a:gs>
                    <a:gs pos="100000">
                      <a:srgbClr val="000000"/>
                    </a:gs>
                  </a:gsLst>
                  <a:lin ang="5400000" scaled="1"/>
                </a:gradFill>
                <a:cs typeface="Arial"/>
              </a:rPr>
              <a:t>стартовая цена – 100 р.</a:t>
            </a:r>
          </a:p>
        </p:txBody>
      </p:sp>
      <p:sp>
        <p:nvSpPr>
          <p:cNvPr id="12" name="WordArt 5"/>
          <p:cNvSpPr>
            <a:spLocks noChangeArrowheads="1" noChangeShapeType="1" noTextEdit="1"/>
          </p:cNvSpPr>
          <p:nvPr/>
        </p:nvSpPr>
        <p:spPr bwMode="auto">
          <a:xfrm>
            <a:off x="1835696" y="6021288"/>
            <a:ext cx="2736304" cy="46139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00"/>
                    </a:gs>
                    <a:gs pos="20000">
                      <a:srgbClr val="0A128C"/>
                    </a:gs>
                    <a:gs pos="35001">
                      <a:srgbClr val="181CC7"/>
                    </a:gs>
                    <a:gs pos="44000">
                      <a:srgbClr val="7005D4"/>
                    </a:gs>
                    <a:gs pos="50000">
                      <a:srgbClr val="8C3D91"/>
                    </a:gs>
                    <a:gs pos="56000">
                      <a:srgbClr val="7005D4"/>
                    </a:gs>
                    <a:gs pos="64999">
                      <a:srgbClr val="181CC7"/>
                    </a:gs>
                    <a:gs pos="80000">
                      <a:srgbClr val="0A128C"/>
                    </a:gs>
                    <a:gs pos="100000">
                      <a:srgbClr val="000000"/>
                    </a:gs>
                  </a:gsLst>
                  <a:lin ang="5400000" scaled="1"/>
                </a:gradFill>
                <a:cs typeface="Arial"/>
              </a:rPr>
              <a:t>бонус – 300 р.</a:t>
            </a: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251520" y="1628800"/>
            <a:ext cx="8568952" cy="5040560"/>
          </a:xfrm>
          <a:prstGeom prst="rect">
            <a:avLst/>
          </a:prstGeom>
          <a:noFill/>
          <a:ln w="57150" cap="flat" cmpd="sng" algn="ctr">
            <a:solidFill>
              <a:srgbClr val="CC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6082" name="Picture 2" descr="Картинки по запросу ВОПРОС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7544" y="2204864"/>
            <a:ext cx="2016224" cy="21984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47994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1988840"/>
            <a:ext cx="93245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400" b="1" dirty="0" smtClean="0">
              <a:solidFill>
                <a:srgbClr val="002060"/>
              </a:solidFill>
            </a:endParaRPr>
          </a:p>
          <a:p>
            <a:endParaRPr lang="ru-RU" sz="4400" b="1" dirty="0">
              <a:solidFill>
                <a:srgbClr val="002060"/>
              </a:solidFill>
            </a:endParaRPr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251520" y="548680"/>
            <a:ext cx="320401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Лот  № 1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WordArt 5"/>
          <p:cNvSpPr>
            <a:spLocks noChangeArrowheads="1" noChangeShapeType="1" noTextEdit="1"/>
          </p:cNvSpPr>
          <p:nvPr/>
        </p:nvSpPr>
        <p:spPr bwMode="auto">
          <a:xfrm>
            <a:off x="2339752" y="5589240"/>
            <a:ext cx="4248472" cy="46139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00"/>
                    </a:gs>
                    <a:gs pos="20000">
                      <a:srgbClr val="0A128C"/>
                    </a:gs>
                    <a:gs pos="35001">
                      <a:srgbClr val="181CC7"/>
                    </a:gs>
                    <a:gs pos="44000">
                      <a:srgbClr val="7005D4"/>
                    </a:gs>
                    <a:gs pos="50000">
                      <a:srgbClr val="8C3D91"/>
                    </a:gs>
                    <a:gs pos="56000">
                      <a:srgbClr val="7005D4"/>
                    </a:gs>
                    <a:gs pos="64999">
                      <a:srgbClr val="181CC7"/>
                    </a:gs>
                    <a:gs pos="80000">
                      <a:srgbClr val="0A128C"/>
                    </a:gs>
                    <a:gs pos="100000">
                      <a:srgbClr val="000000"/>
                    </a:gs>
                  </a:gsLst>
                  <a:lin ang="5400000" scaled="1"/>
                </a:gradFill>
                <a:cs typeface="Arial"/>
              </a:rPr>
              <a:t>стартовая цена – 100 р.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9552" y="2420888"/>
            <a:ext cx="79928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/>
                <a:ea typeface="Calibri"/>
              </a:rPr>
              <a:t>Информация о товарах и видах услуг с целью привлечения к ним внимания.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95736" y="4725144"/>
            <a:ext cx="5112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ОТВЕТ: РЕКЛАМА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WordArt 5"/>
          <p:cNvSpPr>
            <a:spLocks noChangeArrowheads="1" noChangeShapeType="1" noTextEdit="1"/>
          </p:cNvSpPr>
          <p:nvPr/>
        </p:nvSpPr>
        <p:spPr bwMode="auto">
          <a:xfrm>
            <a:off x="2339752" y="6021288"/>
            <a:ext cx="2592288" cy="46139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00"/>
                    </a:gs>
                    <a:gs pos="20000">
                      <a:srgbClr val="0A128C"/>
                    </a:gs>
                    <a:gs pos="35001">
                      <a:srgbClr val="181CC7"/>
                    </a:gs>
                    <a:gs pos="44000">
                      <a:srgbClr val="7005D4"/>
                    </a:gs>
                    <a:gs pos="50000">
                      <a:srgbClr val="8C3D91"/>
                    </a:gs>
                    <a:gs pos="56000">
                      <a:srgbClr val="7005D4"/>
                    </a:gs>
                    <a:gs pos="64999">
                      <a:srgbClr val="181CC7"/>
                    </a:gs>
                    <a:gs pos="80000">
                      <a:srgbClr val="0A128C"/>
                    </a:gs>
                    <a:gs pos="100000">
                      <a:srgbClr val="000000"/>
                    </a:gs>
                  </a:gsLst>
                  <a:lin ang="5400000" scaled="1"/>
                </a:gradFill>
                <a:cs typeface="Arial"/>
              </a:rPr>
              <a:t>бонус – 300 р.</a:t>
            </a: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251520" y="1628800"/>
            <a:ext cx="8568952" cy="5040560"/>
          </a:xfrm>
          <a:prstGeom prst="rect">
            <a:avLst/>
          </a:prstGeom>
          <a:noFill/>
          <a:ln w="57150" cap="flat" cmpd="sng" algn="ctr">
            <a:solidFill>
              <a:srgbClr val="CC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79946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1988840"/>
            <a:ext cx="93245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400" b="1" dirty="0" smtClean="0">
              <a:solidFill>
                <a:srgbClr val="002060"/>
              </a:solidFill>
            </a:endParaRPr>
          </a:p>
          <a:p>
            <a:endParaRPr lang="ru-RU" sz="4400" b="1" dirty="0">
              <a:solidFill>
                <a:srgbClr val="002060"/>
              </a:solidFill>
            </a:endParaRPr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251520" y="548680"/>
            <a:ext cx="320401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Лот  № 2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WordArt 5"/>
          <p:cNvSpPr>
            <a:spLocks noChangeArrowheads="1" noChangeShapeType="1" noTextEdit="1"/>
          </p:cNvSpPr>
          <p:nvPr/>
        </p:nvSpPr>
        <p:spPr bwMode="auto">
          <a:xfrm>
            <a:off x="2339752" y="5589240"/>
            <a:ext cx="4248472" cy="46139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00"/>
                    </a:gs>
                    <a:gs pos="20000">
                      <a:srgbClr val="0A128C"/>
                    </a:gs>
                    <a:gs pos="35001">
                      <a:srgbClr val="181CC7"/>
                    </a:gs>
                    <a:gs pos="44000">
                      <a:srgbClr val="7005D4"/>
                    </a:gs>
                    <a:gs pos="50000">
                      <a:srgbClr val="8C3D91"/>
                    </a:gs>
                    <a:gs pos="56000">
                      <a:srgbClr val="7005D4"/>
                    </a:gs>
                    <a:gs pos="64999">
                      <a:srgbClr val="181CC7"/>
                    </a:gs>
                    <a:gs pos="80000">
                      <a:srgbClr val="0A128C"/>
                    </a:gs>
                    <a:gs pos="100000">
                      <a:srgbClr val="000000"/>
                    </a:gs>
                  </a:gsLst>
                  <a:lin ang="5400000" scaled="1"/>
                </a:gradFill>
                <a:cs typeface="Arial"/>
              </a:rPr>
              <a:t>стартовая цена – 100 р.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7544" y="2852936"/>
            <a:ext cx="7992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/>
                <a:ea typeface="Calibri"/>
              </a:rPr>
              <a:t>План доходов и расходов.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95736" y="4725144"/>
            <a:ext cx="5112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ОТВЕТ: БЮДЖЕТ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WordArt 5"/>
          <p:cNvSpPr>
            <a:spLocks noChangeArrowheads="1" noChangeShapeType="1" noTextEdit="1"/>
          </p:cNvSpPr>
          <p:nvPr/>
        </p:nvSpPr>
        <p:spPr bwMode="auto">
          <a:xfrm>
            <a:off x="2339752" y="6021288"/>
            <a:ext cx="2592288" cy="46139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00"/>
                    </a:gs>
                    <a:gs pos="20000">
                      <a:srgbClr val="0A128C"/>
                    </a:gs>
                    <a:gs pos="35001">
                      <a:srgbClr val="181CC7"/>
                    </a:gs>
                    <a:gs pos="44000">
                      <a:srgbClr val="7005D4"/>
                    </a:gs>
                    <a:gs pos="50000">
                      <a:srgbClr val="8C3D91"/>
                    </a:gs>
                    <a:gs pos="56000">
                      <a:srgbClr val="7005D4"/>
                    </a:gs>
                    <a:gs pos="64999">
                      <a:srgbClr val="181CC7"/>
                    </a:gs>
                    <a:gs pos="80000">
                      <a:srgbClr val="0A128C"/>
                    </a:gs>
                    <a:gs pos="100000">
                      <a:srgbClr val="000000"/>
                    </a:gs>
                  </a:gsLst>
                  <a:lin ang="5400000" scaled="1"/>
                </a:gradFill>
                <a:cs typeface="Arial"/>
              </a:rPr>
              <a:t>бонус – 300 р.</a:t>
            </a: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251520" y="1628800"/>
            <a:ext cx="8568952" cy="5040560"/>
          </a:xfrm>
          <a:prstGeom prst="rect">
            <a:avLst/>
          </a:prstGeom>
          <a:noFill/>
          <a:ln w="57150" cap="flat" cmpd="sng" algn="ctr">
            <a:solidFill>
              <a:srgbClr val="CC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79946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1988840"/>
            <a:ext cx="93245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400" b="1" dirty="0" smtClean="0">
              <a:solidFill>
                <a:srgbClr val="002060"/>
              </a:solidFill>
            </a:endParaRPr>
          </a:p>
          <a:p>
            <a:endParaRPr lang="ru-RU" sz="4400" b="1" dirty="0">
              <a:solidFill>
                <a:srgbClr val="002060"/>
              </a:solidFill>
            </a:endParaRPr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251520" y="548680"/>
            <a:ext cx="320401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Лот  № 4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WordArt 5"/>
          <p:cNvSpPr>
            <a:spLocks noChangeArrowheads="1" noChangeShapeType="1" noTextEdit="1"/>
          </p:cNvSpPr>
          <p:nvPr/>
        </p:nvSpPr>
        <p:spPr bwMode="auto">
          <a:xfrm>
            <a:off x="2339752" y="5589240"/>
            <a:ext cx="4248472" cy="46139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00"/>
                    </a:gs>
                    <a:gs pos="20000">
                      <a:srgbClr val="0A128C"/>
                    </a:gs>
                    <a:gs pos="35001">
                      <a:srgbClr val="181CC7"/>
                    </a:gs>
                    <a:gs pos="44000">
                      <a:srgbClr val="7005D4"/>
                    </a:gs>
                    <a:gs pos="50000">
                      <a:srgbClr val="8C3D91"/>
                    </a:gs>
                    <a:gs pos="56000">
                      <a:srgbClr val="7005D4"/>
                    </a:gs>
                    <a:gs pos="64999">
                      <a:srgbClr val="181CC7"/>
                    </a:gs>
                    <a:gs pos="80000">
                      <a:srgbClr val="0A128C"/>
                    </a:gs>
                    <a:gs pos="100000">
                      <a:srgbClr val="000000"/>
                    </a:gs>
                  </a:gsLst>
                  <a:lin ang="5400000" scaled="1"/>
                </a:gradFill>
                <a:cs typeface="Arial"/>
              </a:rPr>
              <a:t>стартовая цена – 100 р.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9552" y="2348880"/>
            <a:ext cx="79928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/>
                <a:ea typeface="Calibri"/>
              </a:rPr>
              <a:t>Как  называется продукт труда, созданный для продажи или обмена?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95736" y="4725144"/>
            <a:ext cx="5112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ОТВЕТ: ТОВАР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WordArt 5"/>
          <p:cNvSpPr>
            <a:spLocks noChangeArrowheads="1" noChangeShapeType="1" noTextEdit="1"/>
          </p:cNvSpPr>
          <p:nvPr/>
        </p:nvSpPr>
        <p:spPr bwMode="auto">
          <a:xfrm>
            <a:off x="2339752" y="6021288"/>
            <a:ext cx="2592288" cy="46139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00"/>
                    </a:gs>
                    <a:gs pos="20000">
                      <a:srgbClr val="0A128C"/>
                    </a:gs>
                    <a:gs pos="35001">
                      <a:srgbClr val="181CC7"/>
                    </a:gs>
                    <a:gs pos="44000">
                      <a:srgbClr val="7005D4"/>
                    </a:gs>
                    <a:gs pos="50000">
                      <a:srgbClr val="8C3D91"/>
                    </a:gs>
                    <a:gs pos="56000">
                      <a:srgbClr val="7005D4"/>
                    </a:gs>
                    <a:gs pos="64999">
                      <a:srgbClr val="181CC7"/>
                    </a:gs>
                    <a:gs pos="80000">
                      <a:srgbClr val="0A128C"/>
                    </a:gs>
                    <a:gs pos="100000">
                      <a:srgbClr val="000000"/>
                    </a:gs>
                  </a:gsLst>
                  <a:lin ang="5400000" scaled="1"/>
                </a:gradFill>
                <a:cs typeface="Arial"/>
              </a:rPr>
              <a:t>бонус – 300 р.</a:t>
            </a: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251520" y="1628800"/>
            <a:ext cx="8568952" cy="5040560"/>
          </a:xfrm>
          <a:prstGeom prst="rect">
            <a:avLst/>
          </a:prstGeom>
          <a:noFill/>
          <a:ln w="57150" cap="flat" cmpd="sng" algn="ctr">
            <a:solidFill>
              <a:srgbClr val="CC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79946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1988840"/>
            <a:ext cx="93245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400" b="1" dirty="0" smtClean="0">
              <a:solidFill>
                <a:srgbClr val="002060"/>
              </a:solidFill>
            </a:endParaRPr>
          </a:p>
          <a:p>
            <a:endParaRPr lang="ru-RU" sz="4400" b="1" dirty="0">
              <a:solidFill>
                <a:srgbClr val="002060"/>
              </a:solidFill>
            </a:endParaRPr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2555776" y="1803013"/>
            <a:ext cx="6048672" cy="28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 этап 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«ПОЛУЗАКРЫТЫЙ ЛОТ»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«Область экономических знаний»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71600" y="1772816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" name="WordArt 5"/>
          <p:cNvSpPr>
            <a:spLocks noChangeArrowheads="1" noChangeShapeType="1" noTextEdit="1"/>
          </p:cNvSpPr>
          <p:nvPr/>
        </p:nvSpPr>
        <p:spPr bwMode="auto">
          <a:xfrm>
            <a:off x="1835696" y="5589240"/>
            <a:ext cx="4248472" cy="46139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00"/>
                    </a:gs>
                    <a:gs pos="20000">
                      <a:srgbClr val="0A128C"/>
                    </a:gs>
                    <a:gs pos="35001">
                      <a:srgbClr val="181CC7"/>
                    </a:gs>
                    <a:gs pos="44000">
                      <a:srgbClr val="7005D4"/>
                    </a:gs>
                    <a:gs pos="50000">
                      <a:srgbClr val="8C3D91"/>
                    </a:gs>
                    <a:gs pos="56000">
                      <a:srgbClr val="7005D4"/>
                    </a:gs>
                    <a:gs pos="64999">
                      <a:srgbClr val="181CC7"/>
                    </a:gs>
                    <a:gs pos="80000">
                      <a:srgbClr val="0A128C"/>
                    </a:gs>
                    <a:gs pos="100000">
                      <a:srgbClr val="000000"/>
                    </a:gs>
                  </a:gsLst>
                  <a:lin ang="5400000" scaled="1"/>
                </a:gradFill>
                <a:cs typeface="Arial"/>
              </a:rPr>
              <a:t>стартовая цена – 200 р.</a:t>
            </a:r>
          </a:p>
        </p:txBody>
      </p:sp>
      <p:sp>
        <p:nvSpPr>
          <p:cNvPr id="12" name="WordArt 5"/>
          <p:cNvSpPr>
            <a:spLocks noChangeArrowheads="1" noChangeShapeType="1" noTextEdit="1"/>
          </p:cNvSpPr>
          <p:nvPr/>
        </p:nvSpPr>
        <p:spPr bwMode="auto">
          <a:xfrm>
            <a:off x="1835696" y="6021288"/>
            <a:ext cx="2736304" cy="46139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00"/>
                    </a:gs>
                    <a:gs pos="20000">
                      <a:srgbClr val="0A128C"/>
                    </a:gs>
                    <a:gs pos="35001">
                      <a:srgbClr val="181CC7"/>
                    </a:gs>
                    <a:gs pos="44000">
                      <a:srgbClr val="7005D4"/>
                    </a:gs>
                    <a:gs pos="50000">
                      <a:srgbClr val="8C3D91"/>
                    </a:gs>
                    <a:gs pos="56000">
                      <a:srgbClr val="7005D4"/>
                    </a:gs>
                    <a:gs pos="64999">
                      <a:srgbClr val="181CC7"/>
                    </a:gs>
                    <a:gs pos="80000">
                      <a:srgbClr val="0A128C"/>
                    </a:gs>
                    <a:gs pos="100000">
                      <a:srgbClr val="000000"/>
                    </a:gs>
                  </a:gsLst>
                  <a:lin ang="5400000" scaled="1"/>
                </a:gradFill>
                <a:cs typeface="Arial"/>
              </a:rPr>
              <a:t>бонус – 400 р.</a:t>
            </a: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251520" y="1628800"/>
            <a:ext cx="8568952" cy="5040560"/>
          </a:xfrm>
          <a:prstGeom prst="rect">
            <a:avLst/>
          </a:prstGeom>
          <a:noFill/>
          <a:ln w="57150" cap="flat" cmpd="sng" algn="ctr">
            <a:solidFill>
              <a:srgbClr val="CC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0482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060848"/>
            <a:ext cx="2782229" cy="18722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47994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1"/>
          <p:cNvSpPr>
            <a:spLocks noChangeArrowheads="1"/>
          </p:cNvSpPr>
          <p:nvPr/>
        </p:nvSpPr>
        <p:spPr bwMode="auto">
          <a:xfrm>
            <a:off x="285720" y="1595021"/>
            <a:ext cx="8429652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Правила игры 2 этапа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этом туре   предлагаются 4 области знаний. Каждая область содержит 2 лота по цене 200 рублей. 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Фирмы по очереди выбирают область знаний, покупают лот.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Бонус  400 рублей.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Другие фирмы тоже могут выполнять задание лота, ничего не потратив,  они   имеют возможность за правильный ответ  заработать бонус в размере 100 рублей (ответы в письменном виде  сдаются в банк)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Командам разрешается пользоваться  помощью сети Интернет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WordArt 5"/>
          <p:cNvSpPr>
            <a:spLocks noChangeArrowheads="1" noChangeShapeType="1" noTextEdit="1"/>
          </p:cNvSpPr>
          <p:nvPr/>
        </p:nvSpPr>
        <p:spPr bwMode="auto">
          <a:xfrm>
            <a:off x="467544" y="6165304"/>
            <a:ext cx="3528392" cy="43204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00"/>
                    </a:gs>
                    <a:gs pos="20000">
                      <a:srgbClr val="0A128C"/>
                    </a:gs>
                    <a:gs pos="35001">
                      <a:srgbClr val="181CC7"/>
                    </a:gs>
                    <a:gs pos="44000">
                      <a:srgbClr val="7005D4"/>
                    </a:gs>
                    <a:gs pos="50000">
                      <a:srgbClr val="8C3D91"/>
                    </a:gs>
                    <a:gs pos="56000">
                      <a:srgbClr val="7005D4"/>
                    </a:gs>
                    <a:gs pos="64999">
                      <a:srgbClr val="181CC7"/>
                    </a:gs>
                    <a:gs pos="80000">
                      <a:srgbClr val="0A128C"/>
                    </a:gs>
                    <a:gs pos="100000">
                      <a:srgbClr val="000000"/>
                    </a:gs>
                  </a:gsLst>
                  <a:lin ang="5400000" scaled="1"/>
                </a:gradFill>
                <a:cs typeface="Arial"/>
              </a:rPr>
              <a:t>стартовая цена – 200 р.</a:t>
            </a:r>
          </a:p>
        </p:txBody>
      </p:sp>
      <p:sp>
        <p:nvSpPr>
          <p:cNvPr id="7" name="WordArt 5"/>
          <p:cNvSpPr>
            <a:spLocks noChangeArrowheads="1" noChangeShapeType="1" noTextEdit="1"/>
          </p:cNvSpPr>
          <p:nvPr/>
        </p:nvSpPr>
        <p:spPr bwMode="auto">
          <a:xfrm>
            <a:off x="6660232" y="6093296"/>
            <a:ext cx="1944216" cy="50405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00"/>
                    </a:gs>
                    <a:gs pos="20000">
                      <a:srgbClr val="0A128C"/>
                    </a:gs>
                    <a:gs pos="35001">
                      <a:srgbClr val="181CC7"/>
                    </a:gs>
                    <a:gs pos="44000">
                      <a:srgbClr val="7005D4"/>
                    </a:gs>
                    <a:gs pos="50000">
                      <a:srgbClr val="8C3D91"/>
                    </a:gs>
                    <a:gs pos="56000">
                      <a:srgbClr val="7005D4"/>
                    </a:gs>
                    <a:gs pos="64999">
                      <a:srgbClr val="181CC7"/>
                    </a:gs>
                    <a:gs pos="80000">
                      <a:srgbClr val="0A128C"/>
                    </a:gs>
                    <a:gs pos="100000">
                      <a:srgbClr val="000000"/>
                    </a:gs>
                  </a:gsLst>
                  <a:lin ang="5400000" scaled="1"/>
                </a:gradFill>
                <a:cs typeface="Arial"/>
              </a:rPr>
              <a:t> бонус – 400 р.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15616" y="4005064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ПРОФЕССИИ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20072" y="1916832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ДЕНЬГИ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1560" y="1844824"/>
            <a:ext cx="3672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</a:rPr>
              <a:t>ПРОМЫШЛЕННОСТЬ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79912" y="4005064"/>
            <a:ext cx="4752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 ЭКОНОМИЧЕСКИЕ ЗАДАЧИ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19" name="Picture 6" descr="Картинки по запросу ПРОМЫШЛЕННОСТЬ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flipH="1">
            <a:off x="1403648" y="2420888"/>
            <a:ext cx="936104" cy="15841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Picture 6" descr="Картинки по запросу ПРОМЫШЛЕННОСТЬ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flipH="1">
            <a:off x="2438074" y="2420888"/>
            <a:ext cx="981798" cy="15841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Picture 4" descr="Картинки по запросу деньги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 flipH="1">
            <a:off x="4860032" y="2492896"/>
            <a:ext cx="1008112" cy="15121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" name="Picture 4" descr="Картинки по запросу деньги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 flipH="1">
            <a:off x="6012160" y="2492896"/>
            <a:ext cx="1008112" cy="15121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290" name="Picture 2" descr="Картинки по запросу ЭКОНОМИКА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4932040" y="4437112"/>
            <a:ext cx="1043177" cy="15121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Picture 2" descr="Картинки по запросу ЭКОНОМИКА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6084168" y="4437112"/>
            <a:ext cx="963956" cy="15121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292" name="Picture 4" descr="Картинки по запросу ПРОФЕССИИ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 cstate="screen"/>
          <a:srcRect/>
          <a:stretch>
            <a:fillRect/>
          </a:stretch>
        </p:blipFill>
        <p:spPr bwMode="auto">
          <a:xfrm>
            <a:off x="1403648" y="4509120"/>
            <a:ext cx="960107" cy="14401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5" name="Прямоугольник 24"/>
          <p:cNvSpPr/>
          <p:nvPr/>
        </p:nvSpPr>
        <p:spPr bwMode="auto">
          <a:xfrm>
            <a:off x="251520" y="1628800"/>
            <a:ext cx="8640960" cy="5040560"/>
          </a:xfrm>
          <a:prstGeom prst="rect">
            <a:avLst/>
          </a:prstGeom>
          <a:noFill/>
          <a:ln w="57150" cap="flat" cmpd="sng" algn="ctr">
            <a:solidFill>
              <a:srgbClr val="CC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8" name="Picture 4" descr="Картинки по запросу ПРОФЕССИИ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 cstate="screen"/>
          <a:srcRect/>
          <a:stretch>
            <a:fillRect/>
          </a:stretch>
        </p:blipFill>
        <p:spPr bwMode="auto">
          <a:xfrm>
            <a:off x="2483768" y="4509120"/>
            <a:ext cx="960107" cy="14401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0" name="Rectangle 1"/>
          <p:cNvSpPr>
            <a:spLocks noChangeArrowheads="1"/>
          </p:cNvSpPr>
          <p:nvPr/>
        </p:nvSpPr>
        <p:spPr bwMode="auto">
          <a:xfrm>
            <a:off x="185604" y="123016"/>
            <a:ext cx="4308295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 этап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помощью 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сети Интернет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Управляющая кнопка: назад 20">
            <a:hlinkClick r:id="rId18" action="ppaction://hlinksldjump" highlightClick="1"/>
          </p:cNvPr>
          <p:cNvSpPr/>
          <p:nvPr/>
        </p:nvSpPr>
        <p:spPr bwMode="auto">
          <a:xfrm>
            <a:off x="8172400" y="548680"/>
            <a:ext cx="683568" cy="720080"/>
          </a:xfrm>
          <a:prstGeom prst="actionButtonBackPrevious">
            <a:avLst/>
          </a:prstGeom>
          <a:gradFill rotWithShape="0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7994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5720" y="1643050"/>
            <a:ext cx="8643998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Цели игры: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практическое применение  экономических  знаний, формирование умения  принимать самостоятельные решения и предвидеть их возможные последствия  в сложившейся ситуации.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развитие интереса к предмету, развитие   самостоятельного мышления, речи учащихся.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создание атмосферы коллективного поиска, эмоциональной приподнятости, радости познания, радости преодоления трудност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ей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259632" y="2276872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2051720" y="1772816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ПРОМЫШЛЕННОСТЬ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23" name="Управляющая кнопка: далее 22">
            <a:hlinkClick r:id="rId2" action="ppaction://hlinksldjump" highlightClick="1"/>
          </p:cNvPr>
          <p:cNvSpPr/>
          <p:nvPr/>
        </p:nvSpPr>
        <p:spPr>
          <a:xfrm>
            <a:off x="8172400" y="6165304"/>
            <a:ext cx="540568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827584" y="2780928"/>
            <a:ext cx="77768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Какое предприятие города Кунгура выпускает ирисы,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щербеты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, пряники?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11760" y="5229200"/>
            <a:ext cx="5544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ОТВЕТ:    «ПИКОН»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51520" y="1628800"/>
            <a:ext cx="8568952" cy="5040560"/>
          </a:xfrm>
          <a:prstGeom prst="rect">
            <a:avLst/>
          </a:prstGeom>
          <a:noFill/>
          <a:ln w="57150" cap="flat" cmpd="sng" algn="ctr">
            <a:solidFill>
              <a:srgbClr val="CC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" name="WordArt 5"/>
          <p:cNvSpPr>
            <a:spLocks noChangeArrowheads="1" noChangeShapeType="1" noTextEdit="1"/>
          </p:cNvSpPr>
          <p:nvPr/>
        </p:nvSpPr>
        <p:spPr bwMode="auto">
          <a:xfrm>
            <a:off x="467544" y="6165304"/>
            <a:ext cx="3528392" cy="43204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00"/>
                    </a:gs>
                    <a:gs pos="20000">
                      <a:srgbClr val="0A128C"/>
                    </a:gs>
                    <a:gs pos="35001">
                      <a:srgbClr val="181CC7"/>
                    </a:gs>
                    <a:gs pos="44000">
                      <a:srgbClr val="7005D4"/>
                    </a:gs>
                    <a:gs pos="50000">
                      <a:srgbClr val="8C3D91"/>
                    </a:gs>
                    <a:gs pos="56000">
                      <a:srgbClr val="7005D4"/>
                    </a:gs>
                    <a:gs pos="64999">
                      <a:srgbClr val="181CC7"/>
                    </a:gs>
                    <a:gs pos="80000">
                      <a:srgbClr val="0A128C"/>
                    </a:gs>
                    <a:gs pos="100000">
                      <a:srgbClr val="000000"/>
                    </a:gs>
                  </a:gsLst>
                  <a:lin ang="5400000" scaled="1"/>
                </a:gradFill>
                <a:cs typeface="Arial"/>
              </a:rPr>
              <a:t>стартовая цена – 200 р.</a:t>
            </a:r>
          </a:p>
        </p:txBody>
      </p:sp>
      <p:sp>
        <p:nvSpPr>
          <p:cNvPr id="15" name="WordArt 5"/>
          <p:cNvSpPr>
            <a:spLocks noChangeArrowheads="1" noChangeShapeType="1" noTextEdit="1"/>
          </p:cNvSpPr>
          <p:nvPr/>
        </p:nvSpPr>
        <p:spPr bwMode="auto">
          <a:xfrm>
            <a:off x="5564347" y="6140593"/>
            <a:ext cx="1944216" cy="50405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00"/>
                    </a:gs>
                    <a:gs pos="20000">
                      <a:srgbClr val="0A128C"/>
                    </a:gs>
                    <a:gs pos="35001">
                      <a:srgbClr val="181CC7"/>
                    </a:gs>
                    <a:gs pos="44000">
                      <a:srgbClr val="7005D4"/>
                    </a:gs>
                    <a:gs pos="50000">
                      <a:srgbClr val="8C3D91"/>
                    </a:gs>
                    <a:gs pos="56000">
                      <a:srgbClr val="7005D4"/>
                    </a:gs>
                    <a:gs pos="64999">
                      <a:srgbClr val="181CC7"/>
                    </a:gs>
                    <a:gs pos="80000">
                      <a:srgbClr val="0A128C"/>
                    </a:gs>
                    <a:gs pos="100000">
                      <a:srgbClr val="000000"/>
                    </a:gs>
                  </a:gsLst>
                  <a:lin ang="5400000" scaled="1"/>
                </a:gradFill>
                <a:cs typeface="Arial"/>
              </a:rPr>
              <a:t> бонус – 400 р.</a:t>
            </a:r>
          </a:p>
        </p:txBody>
      </p:sp>
      <p:pic>
        <p:nvPicPr>
          <p:cNvPr id="10242" name="Picture 2" descr="Картинки по запросу КУНГУР ПИКОН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43608" y="2852936"/>
            <a:ext cx="2664296" cy="1888487"/>
          </a:xfrm>
          <a:prstGeom prst="rect">
            <a:avLst/>
          </a:prstGeom>
          <a:noFill/>
        </p:spPr>
      </p:pic>
      <p:pic>
        <p:nvPicPr>
          <p:cNvPr id="10244" name="Picture 4" descr="Картинки по запросу КУНГУР ПИКОН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644008" y="2780928"/>
            <a:ext cx="3091272" cy="20608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479946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259632" y="2276872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2051720" y="1772816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ПРОМЫШЛЕННОСТЬ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23" name="Управляющая кнопка: далее 22">
            <a:hlinkClick r:id="rId2" action="ppaction://hlinksldjump" highlightClick="1"/>
          </p:cNvPr>
          <p:cNvSpPr/>
          <p:nvPr/>
        </p:nvSpPr>
        <p:spPr>
          <a:xfrm>
            <a:off x="8172400" y="6165304"/>
            <a:ext cx="540568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827584" y="2924944"/>
            <a:ext cx="77768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На каком предприятии нашего города выпускаются скобяные изделия и мебельная фурнитура?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79712" y="5229200"/>
            <a:ext cx="5544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ОТВЕТ:    «МЕТАЛЛИСТ»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51520" y="1628800"/>
            <a:ext cx="8568952" cy="5040560"/>
          </a:xfrm>
          <a:prstGeom prst="rect">
            <a:avLst/>
          </a:prstGeom>
          <a:noFill/>
          <a:ln w="57150" cap="flat" cmpd="sng" algn="ctr">
            <a:solidFill>
              <a:srgbClr val="CC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" name="WordArt 5"/>
          <p:cNvSpPr>
            <a:spLocks noChangeArrowheads="1" noChangeShapeType="1" noTextEdit="1"/>
          </p:cNvSpPr>
          <p:nvPr/>
        </p:nvSpPr>
        <p:spPr bwMode="auto">
          <a:xfrm>
            <a:off x="467544" y="6165304"/>
            <a:ext cx="3528392" cy="43204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00"/>
                    </a:gs>
                    <a:gs pos="20000">
                      <a:srgbClr val="0A128C"/>
                    </a:gs>
                    <a:gs pos="35001">
                      <a:srgbClr val="181CC7"/>
                    </a:gs>
                    <a:gs pos="44000">
                      <a:srgbClr val="7005D4"/>
                    </a:gs>
                    <a:gs pos="50000">
                      <a:srgbClr val="8C3D91"/>
                    </a:gs>
                    <a:gs pos="56000">
                      <a:srgbClr val="7005D4"/>
                    </a:gs>
                    <a:gs pos="64999">
                      <a:srgbClr val="181CC7"/>
                    </a:gs>
                    <a:gs pos="80000">
                      <a:srgbClr val="0A128C"/>
                    </a:gs>
                    <a:gs pos="100000">
                      <a:srgbClr val="000000"/>
                    </a:gs>
                  </a:gsLst>
                  <a:lin ang="5400000" scaled="1"/>
                </a:gradFill>
                <a:cs typeface="Arial"/>
              </a:rPr>
              <a:t>стартовая цена – 200 р.</a:t>
            </a:r>
          </a:p>
        </p:txBody>
      </p:sp>
      <p:sp>
        <p:nvSpPr>
          <p:cNvPr id="15" name="WordArt 5"/>
          <p:cNvSpPr>
            <a:spLocks noChangeArrowheads="1" noChangeShapeType="1" noTextEdit="1"/>
          </p:cNvSpPr>
          <p:nvPr/>
        </p:nvSpPr>
        <p:spPr bwMode="auto">
          <a:xfrm>
            <a:off x="5580112" y="6093296"/>
            <a:ext cx="1944216" cy="50405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00"/>
                    </a:gs>
                    <a:gs pos="20000">
                      <a:srgbClr val="0A128C"/>
                    </a:gs>
                    <a:gs pos="35001">
                      <a:srgbClr val="181CC7"/>
                    </a:gs>
                    <a:gs pos="44000">
                      <a:srgbClr val="7005D4"/>
                    </a:gs>
                    <a:gs pos="50000">
                      <a:srgbClr val="8C3D91"/>
                    </a:gs>
                    <a:gs pos="56000">
                      <a:srgbClr val="7005D4"/>
                    </a:gs>
                    <a:gs pos="64999">
                      <a:srgbClr val="181CC7"/>
                    </a:gs>
                    <a:gs pos="80000">
                      <a:srgbClr val="0A128C"/>
                    </a:gs>
                    <a:gs pos="100000">
                      <a:srgbClr val="000000"/>
                    </a:gs>
                  </a:gsLst>
                  <a:lin ang="5400000" scaled="1"/>
                </a:gradFill>
                <a:cs typeface="Arial"/>
              </a:rPr>
              <a:t> бонус – 400 р.</a:t>
            </a:r>
          </a:p>
        </p:txBody>
      </p:sp>
      <p:pic>
        <p:nvPicPr>
          <p:cNvPr id="16" name="Рисунок 15" descr="Безымянный.pn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2627784" y="2420888"/>
            <a:ext cx="3820058" cy="27329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479946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259632" y="2276872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2051720" y="1700808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ДЕНЬГИ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23" name="Управляющая кнопка: далее 22">
            <a:hlinkClick r:id="rId2" action="ppaction://hlinksldjump" highlightClick="1"/>
          </p:cNvPr>
          <p:cNvSpPr/>
          <p:nvPr/>
        </p:nvSpPr>
        <p:spPr>
          <a:xfrm>
            <a:off x="8172400" y="6165304"/>
            <a:ext cx="540568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51520" y="1628800"/>
            <a:ext cx="8568952" cy="5040560"/>
          </a:xfrm>
          <a:prstGeom prst="rect">
            <a:avLst/>
          </a:prstGeom>
          <a:noFill/>
          <a:ln w="57150" cap="flat" cmpd="sng" algn="ctr">
            <a:solidFill>
              <a:srgbClr val="CC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" name="WordArt 5"/>
          <p:cNvSpPr>
            <a:spLocks noChangeArrowheads="1" noChangeShapeType="1" noTextEdit="1"/>
          </p:cNvSpPr>
          <p:nvPr/>
        </p:nvSpPr>
        <p:spPr bwMode="auto">
          <a:xfrm>
            <a:off x="467544" y="6165304"/>
            <a:ext cx="3528392" cy="43204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00"/>
                    </a:gs>
                    <a:gs pos="20000">
                      <a:srgbClr val="0A128C"/>
                    </a:gs>
                    <a:gs pos="35001">
                      <a:srgbClr val="181CC7"/>
                    </a:gs>
                    <a:gs pos="44000">
                      <a:srgbClr val="7005D4"/>
                    </a:gs>
                    <a:gs pos="50000">
                      <a:srgbClr val="8C3D91"/>
                    </a:gs>
                    <a:gs pos="56000">
                      <a:srgbClr val="7005D4"/>
                    </a:gs>
                    <a:gs pos="64999">
                      <a:srgbClr val="181CC7"/>
                    </a:gs>
                    <a:gs pos="80000">
                      <a:srgbClr val="0A128C"/>
                    </a:gs>
                    <a:gs pos="100000">
                      <a:srgbClr val="000000"/>
                    </a:gs>
                  </a:gsLst>
                  <a:lin ang="5400000" scaled="1"/>
                </a:gradFill>
                <a:cs typeface="Arial"/>
              </a:rPr>
              <a:t>стартовая цена – 200 р.</a:t>
            </a:r>
          </a:p>
        </p:txBody>
      </p:sp>
      <p:sp>
        <p:nvSpPr>
          <p:cNvPr id="15" name="WordArt 5"/>
          <p:cNvSpPr>
            <a:spLocks noChangeArrowheads="1" noChangeShapeType="1" noTextEdit="1"/>
          </p:cNvSpPr>
          <p:nvPr/>
        </p:nvSpPr>
        <p:spPr bwMode="auto">
          <a:xfrm>
            <a:off x="5580112" y="6093296"/>
            <a:ext cx="1944216" cy="50405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00"/>
                    </a:gs>
                    <a:gs pos="20000">
                      <a:srgbClr val="0A128C"/>
                    </a:gs>
                    <a:gs pos="35001">
                      <a:srgbClr val="181CC7"/>
                    </a:gs>
                    <a:gs pos="44000">
                      <a:srgbClr val="7005D4"/>
                    </a:gs>
                    <a:gs pos="50000">
                      <a:srgbClr val="8C3D91"/>
                    </a:gs>
                    <a:gs pos="56000">
                      <a:srgbClr val="7005D4"/>
                    </a:gs>
                    <a:gs pos="64999">
                      <a:srgbClr val="181CC7"/>
                    </a:gs>
                    <a:gs pos="80000">
                      <a:srgbClr val="0A128C"/>
                    </a:gs>
                    <a:gs pos="100000">
                      <a:srgbClr val="000000"/>
                    </a:gs>
                  </a:gsLst>
                  <a:lin ang="5400000" scaled="1"/>
                </a:gradFill>
                <a:cs typeface="Arial"/>
              </a:rPr>
              <a:t> бонус – 400 р.</a:t>
            </a: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1547664" y="2852936"/>
          <a:ext cx="2448272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8272"/>
              </a:tblGrid>
              <a:tr h="1605584"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solidFill>
                            <a:schemeClr val="accent4"/>
                          </a:solidFill>
                        </a:rPr>
                        <a:t>Германия</a:t>
                      </a:r>
                    </a:p>
                    <a:p>
                      <a:r>
                        <a:rPr lang="ru-RU" sz="3600" dirty="0" smtClean="0">
                          <a:solidFill>
                            <a:schemeClr val="accent4"/>
                          </a:solidFill>
                        </a:rPr>
                        <a:t>Индия</a:t>
                      </a:r>
                    </a:p>
                    <a:p>
                      <a:r>
                        <a:rPr lang="ru-RU" sz="3600" dirty="0" smtClean="0">
                          <a:solidFill>
                            <a:schemeClr val="accent4"/>
                          </a:solidFill>
                        </a:rPr>
                        <a:t>Италия</a:t>
                      </a:r>
                    </a:p>
                    <a:p>
                      <a:r>
                        <a:rPr lang="ru-RU" sz="3600" dirty="0" smtClean="0">
                          <a:solidFill>
                            <a:schemeClr val="accent4"/>
                          </a:solidFill>
                        </a:rPr>
                        <a:t>Япония</a:t>
                      </a:r>
                      <a:endParaRPr lang="ru-RU" sz="3600" dirty="0">
                        <a:solidFill>
                          <a:schemeClr val="accent4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5436096" y="2852936"/>
          <a:ext cx="2448272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8272"/>
              </a:tblGrid>
              <a:tr h="1605584"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solidFill>
                            <a:schemeClr val="accent4"/>
                          </a:solidFill>
                        </a:rPr>
                        <a:t>лира</a:t>
                      </a:r>
                    </a:p>
                    <a:p>
                      <a:r>
                        <a:rPr lang="ru-RU" sz="3600" dirty="0" err="1" smtClean="0">
                          <a:solidFill>
                            <a:schemeClr val="accent4"/>
                          </a:solidFill>
                        </a:rPr>
                        <a:t>йена</a:t>
                      </a:r>
                      <a:endParaRPr lang="ru-RU" sz="3600" dirty="0" smtClean="0">
                        <a:solidFill>
                          <a:schemeClr val="accent4"/>
                        </a:solidFill>
                      </a:endParaRPr>
                    </a:p>
                    <a:p>
                      <a:r>
                        <a:rPr lang="ru-RU" sz="3600" dirty="0" smtClean="0">
                          <a:solidFill>
                            <a:schemeClr val="accent4"/>
                          </a:solidFill>
                        </a:rPr>
                        <a:t>рупия</a:t>
                      </a:r>
                    </a:p>
                    <a:p>
                      <a:r>
                        <a:rPr lang="ru-RU" sz="3600" dirty="0" smtClean="0">
                          <a:solidFill>
                            <a:schemeClr val="accent4"/>
                          </a:solidFill>
                        </a:rPr>
                        <a:t>марка</a:t>
                      </a:r>
                      <a:endParaRPr lang="ru-RU" sz="3600" dirty="0">
                        <a:solidFill>
                          <a:schemeClr val="accent4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24" name="Прямая со стрелкой 23"/>
          <p:cNvCxnSpPr/>
          <p:nvPr/>
        </p:nvCxnSpPr>
        <p:spPr bwMode="auto">
          <a:xfrm>
            <a:off x="3851920" y="3284984"/>
            <a:ext cx="1584176" cy="1656184"/>
          </a:xfrm>
          <a:prstGeom prst="straightConnector1">
            <a:avLst/>
          </a:prstGeom>
          <a:gradFill rotWithShape="0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508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Прямая со стрелкой 24"/>
          <p:cNvCxnSpPr/>
          <p:nvPr/>
        </p:nvCxnSpPr>
        <p:spPr bwMode="auto">
          <a:xfrm flipV="1">
            <a:off x="3851920" y="3284984"/>
            <a:ext cx="1512168" cy="1008112"/>
          </a:xfrm>
          <a:prstGeom prst="straightConnector1">
            <a:avLst/>
          </a:prstGeom>
          <a:gradFill rotWithShape="0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508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Прямая со стрелкой 25"/>
          <p:cNvCxnSpPr/>
          <p:nvPr/>
        </p:nvCxnSpPr>
        <p:spPr bwMode="auto">
          <a:xfrm flipV="1">
            <a:off x="3779912" y="3861048"/>
            <a:ext cx="1584176" cy="1008112"/>
          </a:xfrm>
          <a:prstGeom prst="straightConnector1">
            <a:avLst/>
          </a:prstGeom>
          <a:gradFill rotWithShape="0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508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Прямая со стрелкой 26"/>
          <p:cNvCxnSpPr/>
          <p:nvPr/>
        </p:nvCxnSpPr>
        <p:spPr bwMode="auto">
          <a:xfrm>
            <a:off x="3779912" y="3789040"/>
            <a:ext cx="1584176" cy="648072"/>
          </a:xfrm>
          <a:prstGeom prst="straightConnector1">
            <a:avLst/>
          </a:prstGeom>
          <a:gradFill rotWithShape="0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508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611560" y="2132856"/>
            <a:ext cx="4536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latin typeface="Times New Roman"/>
                <a:ea typeface="Calibri"/>
              </a:rPr>
              <a:t>Соотнесите:</a:t>
            </a:r>
          </a:p>
        </p:txBody>
      </p:sp>
    </p:spTree>
    <p:extLst>
      <p:ext uri="{BB962C8B-B14F-4D97-AF65-F5344CB8AC3E}">
        <p14:creationId xmlns="" xmlns:p14="http://schemas.microsoft.com/office/powerpoint/2010/main" val="1479946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259632" y="2276872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2123728" y="1628800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ДЕНЬГИ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23" name="Управляющая кнопка: далее 22">
            <a:hlinkClick r:id="rId2" action="ppaction://hlinksldjump" highlightClick="1"/>
          </p:cNvPr>
          <p:cNvSpPr/>
          <p:nvPr/>
        </p:nvSpPr>
        <p:spPr>
          <a:xfrm>
            <a:off x="8172400" y="6165304"/>
            <a:ext cx="540568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51520" y="1628800"/>
            <a:ext cx="8568952" cy="5040560"/>
          </a:xfrm>
          <a:prstGeom prst="rect">
            <a:avLst/>
          </a:prstGeom>
          <a:noFill/>
          <a:ln w="57150" cap="flat" cmpd="sng" algn="ctr">
            <a:solidFill>
              <a:srgbClr val="CC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" name="WordArt 5"/>
          <p:cNvSpPr>
            <a:spLocks noChangeArrowheads="1" noChangeShapeType="1" noTextEdit="1"/>
          </p:cNvSpPr>
          <p:nvPr/>
        </p:nvSpPr>
        <p:spPr bwMode="auto">
          <a:xfrm>
            <a:off x="467544" y="6165304"/>
            <a:ext cx="3528392" cy="43204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00"/>
                    </a:gs>
                    <a:gs pos="20000">
                      <a:srgbClr val="0A128C"/>
                    </a:gs>
                    <a:gs pos="35001">
                      <a:srgbClr val="181CC7"/>
                    </a:gs>
                    <a:gs pos="44000">
                      <a:srgbClr val="7005D4"/>
                    </a:gs>
                    <a:gs pos="50000">
                      <a:srgbClr val="8C3D91"/>
                    </a:gs>
                    <a:gs pos="56000">
                      <a:srgbClr val="7005D4"/>
                    </a:gs>
                    <a:gs pos="64999">
                      <a:srgbClr val="181CC7"/>
                    </a:gs>
                    <a:gs pos="80000">
                      <a:srgbClr val="0A128C"/>
                    </a:gs>
                    <a:gs pos="100000">
                      <a:srgbClr val="000000"/>
                    </a:gs>
                  </a:gsLst>
                  <a:lin ang="5400000" scaled="1"/>
                </a:gradFill>
                <a:cs typeface="Arial"/>
              </a:rPr>
              <a:t>стартовая цена – 200 р.</a:t>
            </a:r>
          </a:p>
        </p:txBody>
      </p:sp>
      <p:sp>
        <p:nvSpPr>
          <p:cNvPr id="15" name="WordArt 5"/>
          <p:cNvSpPr>
            <a:spLocks noChangeArrowheads="1" noChangeShapeType="1" noTextEdit="1"/>
          </p:cNvSpPr>
          <p:nvPr/>
        </p:nvSpPr>
        <p:spPr bwMode="auto">
          <a:xfrm>
            <a:off x="5580112" y="6093296"/>
            <a:ext cx="1944216" cy="50405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00"/>
                    </a:gs>
                    <a:gs pos="20000">
                      <a:srgbClr val="0A128C"/>
                    </a:gs>
                    <a:gs pos="35001">
                      <a:srgbClr val="181CC7"/>
                    </a:gs>
                    <a:gs pos="44000">
                      <a:srgbClr val="7005D4"/>
                    </a:gs>
                    <a:gs pos="50000">
                      <a:srgbClr val="8C3D91"/>
                    </a:gs>
                    <a:gs pos="56000">
                      <a:srgbClr val="7005D4"/>
                    </a:gs>
                    <a:gs pos="64999">
                      <a:srgbClr val="181CC7"/>
                    </a:gs>
                    <a:gs pos="80000">
                      <a:srgbClr val="0A128C"/>
                    </a:gs>
                    <a:gs pos="100000">
                      <a:srgbClr val="000000"/>
                    </a:gs>
                  </a:gsLst>
                  <a:lin ang="5400000" scaled="1"/>
                </a:gradFill>
                <a:cs typeface="Arial"/>
              </a:rPr>
              <a:t> бонус – 400 р.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95536" y="2132856"/>
            <a:ext cx="8352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Какой город изображён на российских купюрах?</a:t>
            </a: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1043608" y="2708920"/>
          <a:ext cx="6984776" cy="3122656"/>
        </p:xfrm>
        <a:graphic>
          <a:graphicData uri="http://schemas.openxmlformats.org/drawingml/2006/table">
            <a:tbl>
              <a:tblPr/>
              <a:tblGrid>
                <a:gridCol w="3290904"/>
                <a:gridCol w="3693872"/>
              </a:tblGrid>
              <a:tr h="57606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0" dirty="0">
                          <a:solidFill>
                            <a:schemeClr val="accent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Российская купюра</a:t>
                      </a:r>
                      <a:endParaRPr lang="ru-RU" sz="2000" b="0" dirty="0">
                        <a:solidFill>
                          <a:schemeClr val="accent4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0" dirty="0">
                          <a:solidFill>
                            <a:schemeClr val="accent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Изображён город</a:t>
                      </a:r>
                      <a:endParaRPr lang="ru-RU" sz="2000" b="0" dirty="0">
                        <a:solidFill>
                          <a:schemeClr val="accent4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4096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>
                          <a:solidFill>
                            <a:schemeClr val="accent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6000" dirty="0" smtClean="0">
                        <a:solidFill>
                          <a:schemeClr val="accent4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chemeClr val="accent4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800" b="1" dirty="0">
                        <a:solidFill>
                          <a:schemeClr val="accent4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0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chemeClr val="accent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chemeClr val="accent4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800" b="1" dirty="0">
                        <a:solidFill>
                          <a:schemeClr val="accent4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0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chemeClr val="accent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chemeClr val="accent4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800" b="1" dirty="0">
                        <a:solidFill>
                          <a:schemeClr val="accent4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26" name="Picture 2" descr="Картинки по запросу 50 рублей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691680" y="3356992"/>
            <a:ext cx="1584176" cy="720080"/>
          </a:xfrm>
          <a:prstGeom prst="rect">
            <a:avLst/>
          </a:prstGeom>
          <a:noFill/>
        </p:spPr>
      </p:pic>
      <p:pic>
        <p:nvPicPr>
          <p:cNvPr id="1028" name="Picture 4" descr="Картинки по запросу 100  рублей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619672" y="4221088"/>
            <a:ext cx="1728192" cy="736826"/>
          </a:xfrm>
          <a:prstGeom prst="rect">
            <a:avLst/>
          </a:prstGeom>
          <a:noFill/>
        </p:spPr>
      </p:pic>
      <p:pic>
        <p:nvPicPr>
          <p:cNvPr id="1030" name="Picture 6" descr="Картинки по запросу 500  рублей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619672" y="5013176"/>
            <a:ext cx="1728192" cy="752844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4355976" y="3356992"/>
            <a:ext cx="3672408" cy="587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15000"/>
              </a:lnSpc>
              <a:defRPr/>
            </a:pPr>
            <a:r>
              <a:rPr lang="ru-RU" sz="2800" b="1" dirty="0" smtClean="0">
                <a:solidFill>
                  <a:srgbClr val="404040"/>
                </a:solidFill>
                <a:latin typeface="Times New Roman"/>
                <a:ea typeface="Times New Roman"/>
                <a:cs typeface="Times New Roman"/>
              </a:rPr>
              <a:t>Санкт-Петербург</a:t>
            </a:r>
            <a:endParaRPr lang="ru-RU" sz="2800" b="1" dirty="0">
              <a:solidFill>
                <a:srgbClr val="404040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427984" y="4221088"/>
            <a:ext cx="2448272" cy="548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15000"/>
              </a:lnSpc>
              <a:defRPr/>
            </a:pPr>
            <a:r>
              <a:rPr lang="ru-RU" sz="2800" b="1" dirty="0" smtClean="0">
                <a:solidFill>
                  <a:srgbClr val="404040"/>
                </a:solidFill>
                <a:latin typeface="Times New Roman"/>
                <a:ea typeface="Times New Roman"/>
                <a:cs typeface="Times New Roman"/>
              </a:rPr>
              <a:t>Москва</a:t>
            </a:r>
            <a:endParaRPr lang="ru-RU" sz="2800" b="1" dirty="0">
              <a:solidFill>
                <a:srgbClr val="404040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499992" y="5157192"/>
            <a:ext cx="2448272" cy="548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  <a:defRPr/>
            </a:pPr>
            <a:r>
              <a:rPr lang="ru-RU" sz="2800" b="1" dirty="0" smtClean="0">
                <a:solidFill>
                  <a:srgbClr val="404040"/>
                </a:solidFill>
                <a:latin typeface="Times New Roman"/>
                <a:ea typeface="Times New Roman"/>
                <a:cs typeface="Times New Roman"/>
              </a:rPr>
              <a:t>Архангельск </a:t>
            </a:r>
            <a:endParaRPr lang="ru-RU" sz="2800" b="1" dirty="0">
              <a:solidFill>
                <a:srgbClr val="404040"/>
              </a:solidFill>
              <a:latin typeface="Times New Roman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79946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2" grpId="0"/>
      <p:bldP spid="2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259632" y="2276872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1619672" y="1772816"/>
            <a:ext cx="59766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ЭКОНОМИЧЕСКИЕ ЗАДАЧИ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23" name="Управляющая кнопка: далее 22">
            <a:hlinkClick r:id="rId2" action="ppaction://hlinksldjump" highlightClick="1"/>
          </p:cNvPr>
          <p:cNvSpPr/>
          <p:nvPr/>
        </p:nvSpPr>
        <p:spPr>
          <a:xfrm>
            <a:off x="8172400" y="6165304"/>
            <a:ext cx="540568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683568" y="2348880"/>
            <a:ext cx="777686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 постройку нового здания уездное земство (городская дума) выделило 1 000 рублей, городское училище – 3 000 рублей, 10 000 рублей пожертвовал  Кузнецов А.Г. , который положил их в банк, получив ещё    1000 рублей прибыли. Какая </a:t>
            </a:r>
            <a:r>
              <a:rPr lang="ru-RU" sz="28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сумма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была выделена на строительство здания по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Киттарской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улице, 23?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63688" y="5013176"/>
            <a:ext cx="5544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ОТВЕТ:  15000  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51520" y="1628800"/>
            <a:ext cx="8568952" cy="5040560"/>
          </a:xfrm>
          <a:prstGeom prst="rect">
            <a:avLst/>
          </a:prstGeom>
          <a:noFill/>
          <a:ln w="57150" cap="flat" cmpd="sng" algn="ctr">
            <a:solidFill>
              <a:srgbClr val="CC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" name="WordArt 5"/>
          <p:cNvSpPr>
            <a:spLocks noChangeArrowheads="1" noChangeShapeType="1" noTextEdit="1"/>
          </p:cNvSpPr>
          <p:nvPr/>
        </p:nvSpPr>
        <p:spPr bwMode="auto">
          <a:xfrm>
            <a:off x="467544" y="6165304"/>
            <a:ext cx="3528392" cy="43204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00"/>
                    </a:gs>
                    <a:gs pos="20000">
                      <a:srgbClr val="0A128C"/>
                    </a:gs>
                    <a:gs pos="35001">
                      <a:srgbClr val="181CC7"/>
                    </a:gs>
                    <a:gs pos="44000">
                      <a:srgbClr val="7005D4"/>
                    </a:gs>
                    <a:gs pos="50000">
                      <a:srgbClr val="8C3D91"/>
                    </a:gs>
                    <a:gs pos="56000">
                      <a:srgbClr val="7005D4"/>
                    </a:gs>
                    <a:gs pos="64999">
                      <a:srgbClr val="181CC7"/>
                    </a:gs>
                    <a:gs pos="80000">
                      <a:srgbClr val="0A128C"/>
                    </a:gs>
                    <a:gs pos="100000">
                      <a:srgbClr val="000000"/>
                    </a:gs>
                  </a:gsLst>
                  <a:lin ang="5400000" scaled="1"/>
                </a:gradFill>
                <a:cs typeface="Arial"/>
              </a:rPr>
              <a:t>стартовая цена – 200 р.</a:t>
            </a:r>
          </a:p>
        </p:txBody>
      </p:sp>
      <p:sp>
        <p:nvSpPr>
          <p:cNvPr id="15" name="WordArt 5"/>
          <p:cNvSpPr>
            <a:spLocks noChangeArrowheads="1" noChangeShapeType="1" noTextEdit="1"/>
          </p:cNvSpPr>
          <p:nvPr/>
        </p:nvSpPr>
        <p:spPr bwMode="auto">
          <a:xfrm>
            <a:off x="5580112" y="6093296"/>
            <a:ext cx="1944216" cy="50405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00"/>
                    </a:gs>
                    <a:gs pos="20000">
                      <a:srgbClr val="0A128C"/>
                    </a:gs>
                    <a:gs pos="35001">
                      <a:srgbClr val="181CC7"/>
                    </a:gs>
                    <a:gs pos="44000">
                      <a:srgbClr val="7005D4"/>
                    </a:gs>
                    <a:gs pos="50000">
                      <a:srgbClr val="8C3D91"/>
                    </a:gs>
                    <a:gs pos="56000">
                      <a:srgbClr val="7005D4"/>
                    </a:gs>
                    <a:gs pos="64999">
                      <a:srgbClr val="181CC7"/>
                    </a:gs>
                    <a:gs pos="80000">
                      <a:srgbClr val="0A128C"/>
                    </a:gs>
                    <a:gs pos="100000">
                      <a:srgbClr val="000000"/>
                    </a:gs>
                  </a:gsLst>
                  <a:lin ang="5400000" scaled="1"/>
                </a:gradFill>
                <a:cs typeface="Arial"/>
              </a:rPr>
              <a:t> бонус – 400 р.</a:t>
            </a:r>
          </a:p>
        </p:txBody>
      </p:sp>
      <p:sp>
        <p:nvSpPr>
          <p:cNvPr id="1026" name="AutoShape 2" descr="Картинки по запросу КУНГУР ЗДАНИЕ ШКОЛЫ 10 В СТАРИНУ УЧИЛИЩ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Картинки по запросу КУНГУР ЗДАНИЕ ШКОЛЫ 10 В СТАРИНУ УЧИЛИЩ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Картинки по запросу КУНГУР ЗДАНИЕ ШКОЛЫ 10 В СТАРИНУ УЧИЛИЩ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Картинки по запросу КУНГУР ЗДАНИЕ ШКОЛЫ 10 В СТАРИНУ УЧИЛИЩ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 descr="Картинки по запросу КУНГУР ЗДАНИЕ ШКОЛЫ 10 В СТАРИНУ УЧИЛИЩ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" name="Рисунок 16" descr="Без названия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2267744" y="2780928"/>
            <a:ext cx="4680520" cy="19117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479946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/>
      <p:bldP spid="11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259632" y="2276872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1619672" y="1772816"/>
            <a:ext cx="59766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ЭКОНОМИЧЕСКИЕ ЗАДАЧИ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23" name="Управляющая кнопка: далее 22">
            <a:hlinkClick r:id="rId2" action="ppaction://hlinksldjump" highlightClick="1"/>
          </p:cNvPr>
          <p:cNvSpPr/>
          <p:nvPr/>
        </p:nvSpPr>
        <p:spPr>
          <a:xfrm>
            <a:off x="8172400" y="6165304"/>
            <a:ext cx="540568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683568" y="2492896"/>
            <a:ext cx="777686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Для госпиталя работницы швейной фабрики сшили 600 штук нательного белья, 70 медицинских халатов, 900 простыней, 450 полотенец. Сколько     предметов было сшито    для  госпиталя?                     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91680" y="5157192"/>
            <a:ext cx="5544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ОТВЕТ:  2020   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51520" y="1628800"/>
            <a:ext cx="8568952" cy="5040560"/>
          </a:xfrm>
          <a:prstGeom prst="rect">
            <a:avLst/>
          </a:prstGeom>
          <a:noFill/>
          <a:ln w="57150" cap="flat" cmpd="sng" algn="ctr">
            <a:solidFill>
              <a:srgbClr val="CC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" name="WordArt 5"/>
          <p:cNvSpPr>
            <a:spLocks noChangeArrowheads="1" noChangeShapeType="1" noTextEdit="1"/>
          </p:cNvSpPr>
          <p:nvPr/>
        </p:nvSpPr>
        <p:spPr bwMode="auto">
          <a:xfrm>
            <a:off x="467544" y="6165304"/>
            <a:ext cx="3528392" cy="43204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00"/>
                    </a:gs>
                    <a:gs pos="20000">
                      <a:srgbClr val="0A128C"/>
                    </a:gs>
                    <a:gs pos="35001">
                      <a:srgbClr val="181CC7"/>
                    </a:gs>
                    <a:gs pos="44000">
                      <a:srgbClr val="7005D4"/>
                    </a:gs>
                    <a:gs pos="50000">
                      <a:srgbClr val="8C3D91"/>
                    </a:gs>
                    <a:gs pos="56000">
                      <a:srgbClr val="7005D4"/>
                    </a:gs>
                    <a:gs pos="64999">
                      <a:srgbClr val="181CC7"/>
                    </a:gs>
                    <a:gs pos="80000">
                      <a:srgbClr val="0A128C"/>
                    </a:gs>
                    <a:gs pos="100000">
                      <a:srgbClr val="000000"/>
                    </a:gs>
                  </a:gsLst>
                  <a:lin ang="5400000" scaled="1"/>
                </a:gradFill>
                <a:cs typeface="Arial"/>
              </a:rPr>
              <a:t>стартовая цена – 200 р.</a:t>
            </a:r>
          </a:p>
        </p:txBody>
      </p:sp>
      <p:sp>
        <p:nvSpPr>
          <p:cNvPr id="15" name="WordArt 5"/>
          <p:cNvSpPr>
            <a:spLocks noChangeArrowheads="1" noChangeShapeType="1" noTextEdit="1"/>
          </p:cNvSpPr>
          <p:nvPr/>
        </p:nvSpPr>
        <p:spPr bwMode="auto">
          <a:xfrm>
            <a:off x="5508104" y="6093296"/>
            <a:ext cx="1944216" cy="50405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00"/>
                    </a:gs>
                    <a:gs pos="20000">
                      <a:srgbClr val="0A128C"/>
                    </a:gs>
                    <a:gs pos="35001">
                      <a:srgbClr val="181CC7"/>
                    </a:gs>
                    <a:gs pos="44000">
                      <a:srgbClr val="7005D4"/>
                    </a:gs>
                    <a:gs pos="50000">
                      <a:srgbClr val="8C3D91"/>
                    </a:gs>
                    <a:gs pos="56000">
                      <a:srgbClr val="7005D4"/>
                    </a:gs>
                    <a:gs pos="64999">
                      <a:srgbClr val="181CC7"/>
                    </a:gs>
                    <a:gs pos="80000">
                      <a:srgbClr val="0A128C"/>
                    </a:gs>
                    <a:gs pos="100000">
                      <a:srgbClr val="000000"/>
                    </a:gs>
                  </a:gsLst>
                  <a:lin ang="5400000" scaled="1"/>
                </a:gradFill>
                <a:cs typeface="Arial"/>
              </a:rPr>
              <a:t> бонус – 400 р.</a:t>
            </a:r>
          </a:p>
        </p:txBody>
      </p:sp>
      <p:sp>
        <p:nvSpPr>
          <p:cNvPr id="1026" name="AutoShape 2" descr="Картинки по запросу КУНГУР ЗДАНИЕ ШКОЛЫ 10 В СТАРИНУ УЧИЛИЩ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Картинки по запросу КУНГУР ЗДАНИЕ ШКОЛЫ 10 В СТАРИНУ УЧИЛИЩ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Картинки по запросу КУНГУР ЗДАНИЕ ШКОЛЫ 10 В СТАРИНУ УЧИЛИЩ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Картинки по запросу КУНГУР ЗДАНИЕ ШКОЛЫ 10 В СТАРИНУ УЧИЛИЩ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 descr="Картинки по запросу КУНГУР ЗДАНИЕ ШКОЛЫ 10 В СТАРИНУ УЧИЛИЩ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42" name="Picture 2" descr="Картинки по запросу КУНГУР  госпиталь 1720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115616" y="2636912"/>
            <a:ext cx="3080899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44" name="Picture 4" descr="Картинки по запросу КУНГУР  госпиталь 1720"/>
          <p:cNvPicPr>
            <a:picLocks noChangeAspect="1" noChangeArrowheads="1"/>
          </p:cNvPicPr>
          <p:nvPr/>
        </p:nvPicPr>
        <p:blipFill>
          <a:blip r:embed="rId4" cstate="screen">
            <a:lum bright="10000"/>
          </a:blip>
          <a:srcRect/>
          <a:stretch>
            <a:fillRect/>
          </a:stretch>
        </p:blipFill>
        <p:spPr bwMode="auto">
          <a:xfrm>
            <a:off x="4860032" y="2636912"/>
            <a:ext cx="2880320" cy="21668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479946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259632" y="2276872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1619672" y="1772816"/>
            <a:ext cx="59766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ПРОФЕССИИ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23" name="Управляющая кнопка: далее 22">
            <a:hlinkClick r:id="rId2" action="ppaction://hlinksldjump" highlightClick="1"/>
          </p:cNvPr>
          <p:cNvSpPr/>
          <p:nvPr/>
        </p:nvSpPr>
        <p:spPr>
          <a:xfrm>
            <a:off x="8172400" y="6165304"/>
            <a:ext cx="540568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683568" y="2492896"/>
            <a:ext cx="777686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Этот человек помогал машинисту около топки паровоза, в наши дни он обслуживает тепловые электростанции на работах с ручным удалением золы.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91680" y="5157192"/>
            <a:ext cx="5544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ОТВЕТ:  ЗОЛЬЩИК   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51520" y="1628800"/>
            <a:ext cx="8568952" cy="5040560"/>
          </a:xfrm>
          <a:prstGeom prst="rect">
            <a:avLst/>
          </a:prstGeom>
          <a:noFill/>
          <a:ln w="57150" cap="flat" cmpd="sng" algn="ctr">
            <a:solidFill>
              <a:srgbClr val="CC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" name="WordArt 5"/>
          <p:cNvSpPr>
            <a:spLocks noChangeArrowheads="1" noChangeShapeType="1" noTextEdit="1"/>
          </p:cNvSpPr>
          <p:nvPr/>
        </p:nvSpPr>
        <p:spPr bwMode="auto">
          <a:xfrm>
            <a:off x="467544" y="6165304"/>
            <a:ext cx="3528392" cy="43204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00"/>
                    </a:gs>
                    <a:gs pos="20000">
                      <a:srgbClr val="0A128C"/>
                    </a:gs>
                    <a:gs pos="35001">
                      <a:srgbClr val="181CC7"/>
                    </a:gs>
                    <a:gs pos="44000">
                      <a:srgbClr val="7005D4"/>
                    </a:gs>
                    <a:gs pos="50000">
                      <a:srgbClr val="8C3D91"/>
                    </a:gs>
                    <a:gs pos="56000">
                      <a:srgbClr val="7005D4"/>
                    </a:gs>
                    <a:gs pos="64999">
                      <a:srgbClr val="181CC7"/>
                    </a:gs>
                    <a:gs pos="80000">
                      <a:srgbClr val="0A128C"/>
                    </a:gs>
                    <a:gs pos="100000">
                      <a:srgbClr val="000000"/>
                    </a:gs>
                  </a:gsLst>
                  <a:lin ang="5400000" scaled="1"/>
                </a:gradFill>
                <a:cs typeface="Arial"/>
              </a:rPr>
              <a:t>стартовая цена – 200 р.</a:t>
            </a:r>
          </a:p>
        </p:txBody>
      </p:sp>
      <p:sp>
        <p:nvSpPr>
          <p:cNvPr id="15" name="WordArt 5"/>
          <p:cNvSpPr>
            <a:spLocks noChangeArrowheads="1" noChangeShapeType="1" noTextEdit="1"/>
          </p:cNvSpPr>
          <p:nvPr/>
        </p:nvSpPr>
        <p:spPr bwMode="auto">
          <a:xfrm>
            <a:off x="5508104" y="6093296"/>
            <a:ext cx="1944216" cy="50405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00"/>
                    </a:gs>
                    <a:gs pos="20000">
                      <a:srgbClr val="0A128C"/>
                    </a:gs>
                    <a:gs pos="35001">
                      <a:srgbClr val="181CC7"/>
                    </a:gs>
                    <a:gs pos="44000">
                      <a:srgbClr val="7005D4"/>
                    </a:gs>
                    <a:gs pos="50000">
                      <a:srgbClr val="8C3D91"/>
                    </a:gs>
                    <a:gs pos="56000">
                      <a:srgbClr val="7005D4"/>
                    </a:gs>
                    <a:gs pos="64999">
                      <a:srgbClr val="181CC7"/>
                    </a:gs>
                    <a:gs pos="80000">
                      <a:srgbClr val="0A128C"/>
                    </a:gs>
                    <a:gs pos="100000">
                      <a:srgbClr val="000000"/>
                    </a:gs>
                  </a:gsLst>
                  <a:lin ang="5400000" scaled="1"/>
                </a:gradFill>
                <a:cs typeface="Arial"/>
              </a:rPr>
              <a:t> бонус – 400 р.</a:t>
            </a:r>
          </a:p>
        </p:txBody>
      </p:sp>
      <p:sp>
        <p:nvSpPr>
          <p:cNvPr id="1026" name="AutoShape 2" descr="Картинки по запросу КУНГУР ЗДАНИЕ ШКОЛЫ 10 В СТАРИНУ УЧИЛИЩ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Картинки по запросу КУНГУР ЗДАНИЕ ШКОЛЫ 10 В СТАРИНУ УЧИЛИЩ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Картинки по запросу КУНГУР ЗДАНИЕ ШКОЛЫ 10 В СТАРИНУ УЧИЛИЩ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Картинки по запросу КУНГУР ЗДАНИЕ ШКОЛЫ 10 В СТАРИНУ УЧИЛИЩ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 descr="Картинки по запросу КУНГУР ЗДАНИЕ ШКОЛЫ 10 В СТАРИНУ УЧИЛИЩ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" name="Picture 2" descr="Картинки по запросу ЗОЛЬЩИК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915816" y="2564904"/>
            <a:ext cx="3259082" cy="223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479946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259632" y="2276872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1619672" y="1772816"/>
            <a:ext cx="59766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ПРОФЕССИИ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23" name="Управляющая кнопка: далее 22">
            <a:hlinkClick r:id="rId2" action="ppaction://hlinksldjump" highlightClick="1"/>
          </p:cNvPr>
          <p:cNvSpPr/>
          <p:nvPr/>
        </p:nvSpPr>
        <p:spPr>
          <a:xfrm>
            <a:off x="8172400" y="6165304"/>
            <a:ext cx="540568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683568" y="2348880"/>
            <a:ext cx="77768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Подносчики кирпича нагружали по 25—30 кирпичей и, сгибаясь под тяжестью ноши, носили их на спине с помощью деревянной распорки (рогатины) по лестнице-времянке на нужный этаж.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63688" y="5301208"/>
            <a:ext cx="5544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ОТВЕТ:  КОЗОНОС   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51520" y="1628800"/>
            <a:ext cx="8568952" cy="5040560"/>
          </a:xfrm>
          <a:prstGeom prst="rect">
            <a:avLst/>
          </a:prstGeom>
          <a:noFill/>
          <a:ln w="57150" cap="flat" cmpd="sng" algn="ctr">
            <a:solidFill>
              <a:srgbClr val="CC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" name="WordArt 5"/>
          <p:cNvSpPr>
            <a:spLocks noChangeArrowheads="1" noChangeShapeType="1" noTextEdit="1"/>
          </p:cNvSpPr>
          <p:nvPr/>
        </p:nvSpPr>
        <p:spPr bwMode="auto">
          <a:xfrm>
            <a:off x="467544" y="6165304"/>
            <a:ext cx="3528392" cy="43204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00"/>
                    </a:gs>
                    <a:gs pos="20000">
                      <a:srgbClr val="0A128C"/>
                    </a:gs>
                    <a:gs pos="35001">
                      <a:srgbClr val="181CC7"/>
                    </a:gs>
                    <a:gs pos="44000">
                      <a:srgbClr val="7005D4"/>
                    </a:gs>
                    <a:gs pos="50000">
                      <a:srgbClr val="8C3D91"/>
                    </a:gs>
                    <a:gs pos="56000">
                      <a:srgbClr val="7005D4"/>
                    </a:gs>
                    <a:gs pos="64999">
                      <a:srgbClr val="181CC7"/>
                    </a:gs>
                    <a:gs pos="80000">
                      <a:srgbClr val="0A128C"/>
                    </a:gs>
                    <a:gs pos="100000">
                      <a:srgbClr val="000000"/>
                    </a:gs>
                  </a:gsLst>
                  <a:lin ang="5400000" scaled="1"/>
                </a:gradFill>
                <a:cs typeface="Arial"/>
              </a:rPr>
              <a:t>стартовая цена – 200 р.</a:t>
            </a:r>
          </a:p>
        </p:txBody>
      </p:sp>
      <p:sp>
        <p:nvSpPr>
          <p:cNvPr id="15" name="WordArt 5"/>
          <p:cNvSpPr>
            <a:spLocks noChangeArrowheads="1" noChangeShapeType="1" noTextEdit="1"/>
          </p:cNvSpPr>
          <p:nvPr/>
        </p:nvSpPr>
        <p:spPr bwMode="auto">
          <a:xfrm>
            <a:off x="5508104" y="6093296"/>
            <a:ext cx="1944216" cy="50405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00"/>
                    </a:gs>
                    <a:gs pos="20000">
                      <a:srgbClr val="0A128C"/>
                    </a:gs>
                    <a:gs pos="35001">
                      <a:srgbClr val="181CC7"/>
                    </a:gs>
                    <a:gs pos="44000">
                      <a:srgbClr val="7005D4"/>
                    </a:gs>
                    <a:gs pos="50000">
                      <a:srgbClr val="8C3D91"/>
                    </a:gs>
                    <a:gs pos="56000">
                      <a:srgbClr val="7005D4"/>
                    </a:gs>
                    <a:gs pos="64999">
                      <a:srgbClr val="181CC7"/>
                    </a:gs>
                    <a:gs pos="80000">
                      <a:srgbClr val="0A128C"/>
                    </a:gs>
                    <a:gs pos="100000">
                      <a:srgbClr val="000000"/>
                    </a:gs>
                  </a:gsLst>
                  <a:lin ang="5400000" scaled="1"/>
                </a:gradFill>
                <a:cs typeface="Arial"/>
              </a:rPr>
              <a:t> бонус – 400 р.</a:t>
            </a:r>
          </a:p>
        </p:txBody>
      </p:sp>
      <p:sp>
        <p:nvSpPr>
          <p:cNvPr id="1026" name="AutoShape 2" descr="Картинки по запросу КУНГУР ЗДАНИЕ ШКОЛЫ 10 В СТАРИНУ УЧИЛИЩ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Картинки по запросу КУНГУР ЗДАНИЕ ШКОЛЫ 10 В СТАРИНУ УЧИЛИЩ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Картинки по запросу КУНГУР ЗДАНИЕ ШКОЛЫ 10 В СТАРИНУ УЧИЛИЩ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Картинки по запросу КУНГУР ЗДАНИЕ ШКОЛЫ 10 В СТАРИНУ УЧИЛИЩ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 descr="Картинки по запросу КУНГУР ЗДАНИЕ ШКОЛЫ 10 В СТАРИНУ УЧИЛИЩ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2466" name="Picture 2" descr="C:\Users\Марина\Desktop\аукцион\НАШЕ\Наташа\xnLfc.jpg"/>
          <p:cNvPicPr>
            <a:picLocks noChangeAspect="1" noChangeArrowheads="1"/>
          </p:cNvPicPr>
          <p:nvPr/>
        </p:nvPicPr>
        <p:blipFill>
          <a:blip r:embed="rId3" cstate="screen">
            <a:lum bright="-10000"/>
          </a:blip>
          <a:srcRect/>
          <a:stretch>
            <a:fillRect/>
          </a:stretch>
        </p:blipFill>
        <p:spPr bwMode="auto">
          <a:xfrm>
            <a:off x="3563888" y="2420888"/>
            <a:ext cx="2016224" cy="27106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479946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1988840"/>
            <a:ext cx="93245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400" b="1" dirty="0" smtClean="0">
              <a:solidFill>
                <a:srgbClr val="002060"/>
              </a:solidFill>
            </a:endParaRPr>
          </a:p>
          <a:p>
            <a:endParaRPr lang="ru-RU" sz="4400" b="1" dirty="0">
              <a:solidFill>
                <a:srgbClr val="002060"/>
              </a:solidFill>
            </a:endParaRPr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3923928" y="1772816"/>
            <a:ext cx="4752528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 этап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«ЗАКРЫТЫЙ ЛОТ»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«Кот в мешке»</a:t>
            </a:r>
            <a:endParaRPr kumimoji="0" lang="ru-RU" sz="4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71600" y="1772816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251520" y="1628800"/>
            <a:ext cx="8640960" cy="5040560"/>
          </a:xfrm>
          <a:prstGeom prst="rect">
            <a:avLst/>
          </a:prstGeom>
          <a:noFill/>
          <a:ln w="57150" cap="flat" cmpd="sng" algn="ctr">
            <a:solidFill>
              <a:srgbClr val="CC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26" name="Picture 2" descr="Картинки по запросу КОТ В МЕШКЕ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7584" y="1772816"/>
            <a:ext cx="2448272" cy="2448272"/>
          </a:xfrm>
          <a:prstGeom prst="rect">
            <a:avLst/>
          </a:prstGeom>
          <a:noFill/>
        </p:spPr>
      </p:pic>
      <p:sp>
        <p:nvSpPr>
          <p:cNvPr id="15" name="WordArt 5"/>
          <p:cNvSpPr>
            <a:spLocks noChangeArrowheads="1" noChangeShapeType="1" noTextEdit="1"/>
          </p:cNvSpPr>
          <p:nvPr/>
        </p:nvSpPr>
        <p:spPr bwMode="auto">
          <a:xfrm>
            <a:off x="2483768" y="4365104"/>
            <a:ext cx="4248472" cy="46139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cs typeface="Arial"/>
              </a:rPr>
              <a:t>стартовая цена – 300 р.</a:t>
            </a:r>
          </a:p>
        </p:txBody>
      </p:sp>
      <p:sp>
        <p:nvSpPr>
          <p:cNvPr id="16" name="WordArt 5"/>
          <p:cNvSpPr>
            <a:spLocks noChangeArrowheads="1" noChangeShapeType="1" noTextEdit="1"/>
          </p:cNvSpPr>
          <p:nvPr/>
        </p:nvSpPr>
        <p:spPr bwMode="auto">
          <a:xfrm>
            <a:off x="2483768" y="4869160"/>
            <a:ext cx="4248472" cy="46139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00"/>
                    </a:gs>
                    <a:gs pos="20000">
                      <a:srgbClr val="0A128C"/>
                    </a:gs>
                    <a:gs pos="35001">
                      <a:srgbClr val="181CC7"/>
                    </a:gs>
                    <a:gs pos="44000">
                      <a:srgbClr val="7005D4"/>
                    </a:gs>
                    <a:gs pos="50000">
                      <a:srgbClr val="8C3D91"/>
                    </a:gs>
                    <a:gs pos="56000">
                      <a:srgbClr val="7005D4"/>
                    </a:gs>
                    <a:gs pos="64999">
                      <a:srgbClr val="181CC7"/>
                    </a:gs>
                    <a:gs pos="80000">
                      <a:srgbClr val="0A128C"/>
                    </a:gs>
                    <a:gs pos="100000">
                      <a:srgbClr val="000000"/>
                    </a:gs>
                  </a:gsLst>
                  <a:lin ang="5400000" scaled="1"/>
                </a:gradFill>
                <a:cs typeface="Arial"/>
              </a:rPr>
              <a:t>бонус за 1 место – 600 р.</a:t>
            </a:r>
          </a:p>
        </p:txBody>
      </p:sp>
      <p:sp>
        <p:nvSpPr>
          <p:cNvPr id="17" name="WordArt 5"/>
          <p:cNvSpPr>
            <a:spLocks noChangeArrowheads="1" noChangeShapeType="1" noTextEdit="1"/>
          </p:cNvSpPr>
          <p:nvPr/>
        </p:nvSpPr>
        <p:spPr bwMode="auto">
          <a:xfrm>
            <a:off x="2483768" y="5373216"/>
            <a:ext cx="4248472" cy="46139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00"/>
                    </a:gs>
                    <a:gs pos="20000">
                      <a:srgbClr val="0A128C"/>
                    </a:gs>
                    <a:gs pos="35001">
                      <a:srgbClr val="181CC7"/>
                    </a:gs>
                    <a:gs pos="44000">
                      <a:srgbClr val="7005D4"/>
                    </a:gs>
                    <a:gs pos="50000">
                      <a:srgbClr val="8C3D91"/>
                    </a:gs>
                    <a:gs pos="56000">
                      <a:srgbClr val="7005D4"/>
                    </a:gs>
                    <a:gs pos="64999">
                      <a:srgbClr val="181CC7"/>
                    </a:gs>
                    <a:gs pos="80000">
                      <a:srgbClr val="0A128C"/>
                    </a:gs>
                    <a:gs pos="100000">
                      <a:srgbClr val="000000"/>
                    </a:gs>
                  </a:gsLst>
                  <a:lin ang="5400000" scaled="1"/>
                </a:gradFill>
                <a:cs typeface="Arial"/>
              </a:rPr>
              <a:t>бонус за 2 место – 500 р.</a:t>
            </a:r>
          </a:p>
        </p:txBody>
      </p:sp>
      <p:sp>
        <p:nvSpPr>
          <p:cNvPr id="18" name="WordArt 5"/>
          <p:cNvSpPr>
            <a:spLocks noChangeArrowheads="1" noChangeShapeType="1" noTextEdit="1"/>
          </p:cNvSpPr>
          <p:nvPr/>
        </p:nvSpPr>
        <p:spPr bwMode="auto">
          <a:xfrm>
            <a:off x="2483768" y="5877272"/>
            <a:ext cx="4248472" cy="46139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00"/>
                    </a:gs>
                    <a:gs pos="20000">
                      <a:srgbClr val="0A128C"/>
                    </a:gs>
                    <a:gs pos="35001">
                      <a:srgbClr val="181CC7"/>
                    </a:gs>
                    <a:gs pos="44000">
                      <a:srgbClr val="7005D4"/>
                    </a:gs>
                    <a:gs pos="50000">
                      <a:srgbClr val="8C3D91"/>
                    </a:gs>
                    <a:gs pos="56000">
                      <a:srgbClr val="7005D4"/>
                    </a:gs>
                    <a:gs pos="64999">
                      <a:srgbClr val="181CC7"/>
                    </a:gs>
                    <a:gs pos="80000">
                      <a:srgbClr val="0A128C"/>
                    </a:gs>
                    <a:gs pos="100000">
                      <a:srgbClr val="000000"/>
                    </a:gs>
                  </a:gsLst>
                  <a:lin ang="5400000" scaled="1"/>
                </a:gradFill>
                <a:cs typeface="Arial"/>
              </a:rPr>
              <a:t>бонус за 3 место – 400 р.</a:t>
            </a:r>
          </a:p>
        </p:txBody>
      </p:sp>
    </p:spTree>
    <p:extLst>
      <p:ext uri="{BB962C8B-B14F-4D97-AF65-F5344CB8AC3E}">
        <p14:creationId xmlns="" xmlns:p14="http://schemas.microsoft.com/office/powerpoint/2010/main" val="147994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1"/>
          <p:cNvSpPr>
            <a:spLocks noChangeArrowheads="1"/>
          </p:cNvSpPr>
          <p:nvPr/>
        </p:nvSpPr>
        <p:spPr bwMode="auto">
          <a:xfrm>
            <a:off x="571472" y="1928802"/>
            <a:ext cx="8286776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145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Правила игры   3 этапа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7145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Предлагается 2 лота. Каждая команда обязана их выкупить.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7145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Стоимость   лота    300 рублей.  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7145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Бонус 600 рублей за 1 место, 500 рублей за 2 место,  400 рублей за 3 место.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145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1"/>
          <p:cNvSpPr>
            <a:spLocks noChangeArrowheads="1"/>
          </p:cNvSpPr>
          <p:nvPr/>
        </p:nvSpPr>
        <p:spPr bwMode="auto">
          <a:xfrm>
            <a:off x="428595" y="1785926"/>
            <a:ext cx="8358247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Используемая  педагогическая  технология: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технология мобильного обучения.</a:t>
            </a:r>
            <a:endParaRPr lang="ru-RU" sz="2800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000000"/>
              </a:solidFill>
              <a:latin typeface="Arial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285719" y="2857496"/>
            <a:ext cx="8501123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Форма организации работы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групповая.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Межпредметные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связи: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математика, окружающий мир.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Оборудование: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проектор, компьютер, планшеты,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раздаточный материал.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1988840"/>
            <a:ext cx="93245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400" b="1" dirty="0" smtClean="0">
              <a:solidFill>
                <a:srgbClr val="002060"/>
              </a:solidFill>
            </a:endParaRPr>
          </a:p>
          <a:p>
            <a:endParaRPr lang="ru-RU" sz="4400" b="1" dirty="0">
              <a:solidFill>
                <a:srgbClr val="002060"/>
              </a:solidFill>
            </a:endParaRPr>
          </a:p>
        </p:txBody>
      </p:sp>
      <p:sp>
        <p:nvSpPr>
          <p:cNvPr id="6" name="WordArt 5"/>
          <p:cNvSpPr>
            <a:spLocks noChangeArrowheads="1" noChangeShapeType="1" noTextEdit="1"/>
          </p:cNvSpPr>
          <p:nvPr/>
        </p:nvSpPr>
        <p:spPr bwMode="auto">
          <a:xfrm>
            <a:off x="1475656" y="5661248"/>
            <a:ext cx="6374581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00"/>
                    </a:gs>
                    <a:gs pos="20000">
                      <a:srgbClr val="0A128C"/>
                    </a:gs>
                    <a:gs pos="35001">
                      <a:srgbClr val="181CC7"/>
                    </a:gs>
                    <a:gs pos="44000">
                      <a:srgbClr val="7005D4"/>
                    </a:gs>
                    <a:gs pos="50000">
                      <a:srgbClr val="8C3D91"/>
                    </a:gs>
                    <a:gs pos="56000">
                      <a:srgbClr val="7005D4"/>
                    </a:gs>
                    <a:gs pos="64999">
                      <a:srgbClr val="181CC7"/>
                    </a:gs>
                    <a:gs pos="80000">
                      <a:srgbClr val="0A128C"/>
                    </a:gs>
                    <a:gs pos="100000">
                      <a:srgbClr val="000000"/>
                    </a:gs>
                  </a:gsLst>
                  <a:lin ang="5400000" scaled="1"/>
                </a:gradFill>
                <a:cs typeface="Arial"/>
              </a:rPr>
              <a:t>стартовая цена – 300 рублей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71600" y="1772816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1051236" y="1674966"/>
            <a:ext cx="290073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Лот  № 1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4872861" y="1670030"/>
            <a:ext cx="290073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Лот  № 2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Рисунок 13" descr="01-meshok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043608" y="2420888"/>
            <a:ext cx="2808312" cy="2808312"/>
          </a:xfrm>
          <a:prstGeom prst="rect">
            <a:avLst/>
          </a:prstGeom>
        </p:spPr>
      </p:pic>
      <p:pic>
        <p:nvPicPr>
          <p:cNvPr id="12" name="Рисунок 11" descr="01-meshok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004048" y="2420888"/>
            <a:ext cx="2808312" cy="2808312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 bwMode="auto">
          <a:xfrm>
            <a:off x="251520" y="1628800"/>
            <a:ext cx="8640960" cy="5040560"/>
          </a:xfrm>
          <a:prstGeom prst="rect">
            <a:avLst/>
          </a:prstGeom>
          <a:noFill/>
          <a:ln w="57150" cap="flat" cmpd="sng" algn="ctr">
            <a:solidFill>
              <a:srgbClr val="CC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7994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1988840"/>
            <a:ext cx="93245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400" b="1" dirty="0" smtClean="0">
              <a:solidFill>
                <a:srgbClr val="002060"/>
              </a:solidFill>
            </a:endParaRPr>
          </a:p>
          <a:p>
            <a:endParaRPr lang="ru-RU" sz="44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71600" y="1772816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1051236" y="1674966"/>
            <a:ext cx="290073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Лот  № 1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4872861" y="1670030"/>
            <a:ext cx="290073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Лот  № 2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Рисунок 11" descr="01-meshok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004048" y="2420888"/>
            <a:ext cx="2808312" cy="2808312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 bwMode="auto">
          <a:xfrm>
            <a:off x="251520" y="1628800"/>
            <a:ext cx="8640960" cy="5040560"/>
          </a:xfrm>
          <a:prstGeom prst="rect">
            <a:avLst/>
          </a:prstGeom>
          <a:noFill/>
          <a:ln w="57150" cap="flat" cmpd="sng" algn="ctr">
            <a:solidFill>
              <a:srgbClr val="CC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" name="Рисунок 9" descr="Безымянный.pn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1115616" y="2564904"/>
            <a:ext cx="3310609" cy="2564156"/>
          </a:xfrm>
          <a:prstGeom prst="rect">
            <a:avLst/>
          </a:prstGeom>
        </p:spPr>
      </p:pic>
      <p:grpSp>
        <p:nvGrpSpPr>
          <p:cNvPr id="14" name="Группа 13"/>
          <p:cNvGrpSpPr/>
          <p:nvPr/>
        </p:nvGrpSpPr>
        <p:grpSpPr>
          <a:xfrm>
            <a:off x="1475656" y="5157192"/>
            <a:ext cx="5400600" cy="1296144"/>
            <a:chOff x="1475656" y="5157192"/>
            <a:chExt cx="5400600" cy="1296144"/>
          </a:xfrm>
        </p:grpSpPr>
        <p:sp>
          <p:nvSpPr>
            <p:cNvPr id="15" name="WordArt 5"/>
            <p:cNvSpPr>
              <a:spLocks noChangeArrowheads="1" noChangeShapeType="1" noTextEdit="1"/>
            </p:cNvSpPr>
            <p:nvPr/>
          </p:nvSpPr>
          <p:spPr bwMode="auto">
            <a:xfrm>
              <a:off x="1547664" y="5157192"/>
              <a:ext cx="5328592" cy="43204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49675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3600" b="1" kern="1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000000"/>
                      </a:gs>
                      <a:gs pos="20000">
                        <a:srgbClr val="0A128C"/>
                      </a:gs>
                      <a:gs pos="35001">
                        <a:srgbClr val="181CC7"/>
                      </a:gs>
                      <a:gs pos="44000">
                        <a:srgbClr val="7005D4"/>
                      </a:gs>
                      <a:gs pos="50000">
                        <a:srgbClr val="8C3D91"/>
                      </a:gs>
                      <a:gs pos="56000">
                        <a:srgbClr val="7005D4"/>
                      </a:gs>
                      <a:gs pos="64999">
                        <a:srgbClr val="181CC7"/>
                      </a:gs>
                      <a:gs pos="80000">
                        <a:srgbClr val="0A128C"/>
                      </a:gs>
                      <a:gs pos="100000">
                        <a:srgbClr val="000000"/>
                      </a:gs>
                    </a:gsLst>
                    <a:lin ang="5400000" scaled="1"/>
                  </a:gradFill>
                  <a:cs typeface="Arial"/>
                </a:rPr>
                <a:t> бонус за 1 место  – 600 рублей</a:t>
              </a:r>
            </a:p>
          </p:txBody>
        </p:sp>
        <p:sp>
          <p:nvSpPr>
            <p:cNvPr id="18" name="WordArt 5"/>
            <p:cNvSpPr>
              <a:spLocks noChangeArrowheads="1" noChangeShapeType="1" noTextEdit="1"/>
            </p:cNvSpPr>
            <p:nvPr/>
          </p:nvSpPr>
          <p:spPr bwMode="auto">
            <a:xfrm>
              <a:off x="1475656" y="5589240"/>
              <a:ext cx="5328592" cy="43204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49675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3600" b="1" kern="1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000000"/>
                      </a:gs>
                      <a:gs pos="20000">
                        <a:srgbClr val="0A128C"/>
                      </a:gs>
                      <a:gs pos="35001">
                        <a:srgbClr val="181CC7"/>
                      </a:gs>
                      <a:gs pos="44000">
                        <a:srgbClr val="7005D4"/>
                      </a:gs>
                      <a:gs pos="50000">
                        <a:srgbClr val="8C3D91"/>
                      </a:gs>
                      <a:gs pos="56000">
                        <a:srgbClr val="7005D4"/>
                      </a:gs>
                      <a:gs pos="64999">
                        <a:srgbClr val="181CC7"/>
                      </a:gs>
                      <a:gs pos="80000">
                        <a:srgbClr val="0A128C"/>
                      </a:gs>
                      <a:gs pos="100000">
                        <a:srgbClr val="000000"/>
                      </a:gs>
                    </a:gsLst>
                    <a:lin ang="5400000" scaled="1"/>
                  </a:gradFill>
                  <a:cs typeface="Arial"/>
                </a:rPr>
                <a:t> бонус за 2 место  – 500 рублей</a:t>
              </a:r>
            </a:p>
          </p:txBody>
        </p:sp>
        <p:sp>
          <p:nvSpPr>
            <p:cNvPr id="19" name="WordArt 5"/>
            <p:cNvSpPr>
              <a:spLocks noChangeArrowheads="1" noChangeShapeType="1" noTextEdit="1"/>
            </p:cNvSpPr>
            <p:nvPr/>
          </p:nvSpPr>
          <p:spPr bwMode="auto">
            <a:xfrm>
              <a:off x="1475656" y="6021288"/>
              <a:ext cx="5328592" cy="43204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49675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3600" b="1" kern="1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000000"/>
                      </a:gs>
                      <a:gs pos="20000">
                        <a:srgbClr val="0A128C"/>
                      </a:gs>
                      <a:gs pos="35001">
                        <a:srgbClr val="181CC7"/>
                      </a:gs>
                      <a:gs pos="44000">
                        <a:srgbClr val="7005D4"/>
                      </a:gs>
                      <a:gs pos="50000">
                        <a:srgbClr val="8C3D91"/>
                      </a:gs>
                      <a:gs pos="56000">
                        <a:srgbClr val="7005D4"/>
                      </a:gs>
                      <a:gs pos="64999">
                        <a:srgbClr val="181CC7"/>
                      </a:gs>
                      <a:gs pos="80000">
                        <a:srgbClr val="0A128C"/>
                      </a:gs>
                      <a:gs pos="100000">
                        <a:srgbClr val="000000"/>
                      </a:gs>
                    </a:gsLst>
                    <a:lin ang="5400000" scaled="1"/>
                  </a:gradFill>
                  <a:cs typeface="Arial"/>
                </a:rPr>
                <a:t> бонус за 3 место  – 400 рублей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147994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езымянный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1785926"/>
            <a:ext cx="8387648" cy="47863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учиру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1052736"/>
            <a:ext cx="7487816" cy="56158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учиру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674694"/>
            <a:ext cx="8015875" cy="60119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1988840"/>
            <a:ext cx="93245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400" b="1" dirty="0" smtClean="0">
              <a:solidFill>
                <a:srgbClr val="002060"/>
              </a:solidFill>
            </a:endParaRPr>
          </a:p>
          <a:p>
            <a:endParaRPr lang="ru-RU" sz="44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71600" y="1772816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1051236" y="1674966"/>
            <a:ext cx="290073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Лот  № 1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4872861" y="1670030"/>
            <a:ext cx="290073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Лот  № 2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251520" y="1628800"/>
            <a:ext cx="8640960" cy="5040560"/>
          </a:xfrm>
          <a:prstGeom prst="rect">
            <a:avLst/>
          </a:prstGeom>
          <a:noFill/>
          <a:ln w="57150" cap="flat" cmpd="sng" algn="ctr">
            <a:solidFill>
              <a:srgbClr val="CC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" name="Рисунок 9" descr="Безымянный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1115616" y="2564904"/>
            <a:ext cx="3310609" cy="2564156"/>
          </a:xfrm>
          <a:prstGeom prst="rect">
            <a:avLst/>
          </a:prstGeom>
        </p:spPr>
      </p:pic>
      <p:sp>
        <p:nvSpPr>
          <p:cNvPr id="12" name="WordArt 5"/>
          <p:cNvSpPr>
            <a:spLocks noChangeArrowheads="1" noChangeShapeType="1" noTextEdit="1"/>
          </p:cNvSpPr>
          <p:nvPr/>
        </p:nvSpPr>
        <p:spPr bwMode="auto">
          <a:xfrm>
            <a:off x="1475656" y="5661248"/>
            <a:ext cx="6374581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00"/>
                    </a:gs>
                    <a:gs pos="20000">
                      <a:srgbClr val="0A128C"/>
                    </a:gs>
                    <a:gs pos="35001">
                      <a:srgbClr val="181CC7"/>
                    </a:gs>
                    <a:gs pos="44000">
                      <a:srgbClr val="7005D4"/>
                    </a:gs>
                    <a:gs pos="50000">
                      <a:srgbClr val="8C3D91"/>
                    </a:gs>
                    <a:gs pos="56000">
                      <a:srgbClr val="7005D4"/>
                    </a:gs>
                    <a:gs pos="64999">
                      <a:srgbClr val="181CC7"/>
                    </a:gs>
                    <a:gs pos="80000">
                      <a:srgbClr val="0A128C"/>
                    </a:gs>
                    <a:gs pos="100000">
                      <a:srgbClr val="000000"/>
                    </a:gs>
                  </a:gsLst>
                  <a:lin ang="5400000" scaled="1"/>
                </a:gradFill>
                <a:cs typeface="Arial"/>
              </a:rPr>
              <a:t>стартовая цена – 300 рублей</a:t>
            </a:r>
          </a:p>
        </p:txBody>
      </p:sp>
      <p:pic>
        <p:nvPicPr>
          <p:cNvPr id="17" name="Рисунок 16" descr="01-meshok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004048" y="2420888"/>
            <a:ext cx="2808312" cy="28083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7994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1988840"/>
            <a:ext cx="93245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400" b="1" dirty="0" smtClean="0">
              <a:solidFill>
                <a:srgbClr val="002060"/>
              </a:solidFill>
            </a:endParaRPr>
          </a:p>
          <a:p>
            <a:endParaRPr lang="ru-RU" sz="44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71600" y="1772816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1051236" y="1674966"/>
            <a:ext cx="290073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Лот  № 1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4872861" y="1670030"/>
            <a:ext cx="290073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Лот  № 2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251520" y="1628800"/>
            <a:ext cx="8640960" cy="5040560"/>
          </a:xfrm>
          <a:prstGeom prst="rect">
            <a:avLst/>
          </a:prstGeom>
          <a:noFill/>
          <a:ln w="57150" cap="flat" cmpd="sng" algn="ctr">
            <a:solidFill>
              <a:srgbClr val="CC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" name="Рисунок 9" descr="Безымянный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1115616" y="2564904"/>
            <a:ext cx="3310609" cy="2564156"/>
          </a:xfrm>
          <a:prstGeom prst="rect">
            <a:avLst/>
          </a:prstGeom>
        </p:spPr>
      </p:pic>
      <p:sp>
        <p:nvSpPr>
          <p:cNvPr id="12" name="WordArt 5"/>
          <p:cNvSpPr>
            <a:spLocks noChangeArrowheads="1" noChangeShapeType="1" noTextEdit="1"/>
          </p:cNvSpPr>
          <p:nvPr/>
        </p:nvSpPr>
        <p:spPr bwMode="auto">
          <a:xfrm>
            <a:off x="1475656" y="5661248"/>
            <a:ext cx="6374581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00"/>
                    </a:gs>
                    <a:gs pos="20000">
                      <a:srgbClr val="0A128C"/>
                    </a:gs>
                    <a:gs pos="35001">
                      <a:srgbClr val="181CC7"/>
                    </a:gs>
                    <a:gs pos="44000">
                      <a:srgbClr val="7005D4"/>
                    </a:gs>
                    <a:gs pos="50000">
                      <a:srgbClr val="8C3D91"/>
                    </a:gs>
                    <a:gs pos="56000">
                      <a:srgbClr val="7005D4"/>
                    </a:gs>
                    <a:gs pos="64999">
                      <a:srgbClr val="181CC7"/>
                    </a:gs>
                    <a:gs pos="80000">
                      <a:srgbClr val="0A128C"/>
                    </a:gs>
                    <a:gs pos="100000">
                      <a:srgbClr val="000000"/>
                    </a:gs>
                  </a:gsLst>
                  <a:lin ang="5400000" scaled="1"/>
                </a:gradFill>
                <a:cs typeface="Arial"/>
              </a:rPr>
              <a:t>стартовая цена – 300 рублей</a:t>
            </a:r>
          </a:p>
        </p:txBody>
      </p:sp>
      <p:pic>
        <p:nvPicPr>
          <p:cNvPr id="14" name="Рисунок 13" descr="Безымянный0.pn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4644008" y="2564904"/>
            <a:ext cx="3658471" cy="252028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7994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езымянный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4414" y="1643050"/>
            <a:ext cx="6715172" cy="49769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24744"/>
            <a:ext cx="8964488" cy="50425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5607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4" y="1196752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1693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Grp="1" noChangeArrowheads="1"/>
          </p:cNvSpPr>
          <p:nvPr>
            <p:ph type="ctrTitle" idx="4294967295"/>
          </p:nvPr>
        </p:nvSpPr>
        <p:spPr>
          <a:xfrm>
            <a:off x="539552" y="764704"/>
            <a:ext cx="5976664" cy="2232248"/>
          </a:xfrm>
        </p:spPr>
        <p:txBody>
          <a:bodyPr/>
          <a:lstStyle/>
          <a:p>
            <a:pPr algn="ctr" eaLnBrk="1" hangingPunct="1"/>
            <a:r>
              <a:rPr lang="ru-RU" altLang="en-US" dirty="0" smtClean="0">
                <a:ea typeface="宋体" pitchFamily="2" charset="-122"/>
              </a:rPr>
              <a:t> </a:t>
            </a:r>
            <a:r>
              <a:rPr lang="ru-RU" altLang="en-US" sz="6000" b="1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itchFamily="2" charset="-122"/>
              </a:rPr>
              <a:t>Экономический </a:t>
            </a:r>
            <a:br>
              <a:rPr lang="ru-RU" altLang="en-US" sz="6000" b="1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itchFamily="2" charset="-122"/>
              </a:rPr>
            </a:br>
            <a:r>
              <a:rPr lang="ru-RU" altLang="en-US" sz="6000" b="1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itchFamily="2" charset="-122"/>
              </a:rPr>
              <a:t>аукцион</a:t>
            </a:r>
            <a:endParaRPr lang="ru-RU" altLang="en-US" b="1" dirty="0" smtClean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5" name="Rectangle 7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5733256"/>
            <a:ext cx="7772400" cy="6858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ru-RU" altLang="en-US" sz="2400" dirty="0" smtClean="0">
                <a:ea typeface="宋体" pitchFamily="2" charset="-122"/>
              </a:rPr>
              <a:t> </a:t>
            </a:r>
          </a:p>
          <a:p>
            <a:pPr marL="0" indent="0" eaLnBrk="1" hangingPunct="1">
              <a:buFontTx/>
              <a:buNone/>
            </a:pPr>
            <a:endParaRPr lang="ru-RU" alt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9" y="126876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3253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1988840"/>
            <a:ext cx="93245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400" b="1" dirty="0" smtClean="0">
              <a:solidFill>
                <a:srgbClr val="002060"/>
              </a:solidFill>
            </a:endParaRPr>
          </a:p>
          <a:p>
            <a:endParaRPr lang="ru-RU" sz="44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71600" y="1772816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1051236" y="1674966"/>
            <a:ext cx="290073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Лот  № 1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4872861" y="1670030"/>
            <a:ext cx="290073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Лот  № 2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251520" y="1628800"/>
            <a:ext cx="8640960" cy="5040560"/>
          </a:xfrm>
          <a:prstGeom prst="rect">
            <a:avLst/>
          </a:prstGeom>
          <a:noFill/>
          <a:ln w="57150" cap="flat" cmpd="sng" algn="ctr">
            <a:solidFill>
              <a:srgbClr val="CC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" name="Рисунок 9" descr="Безымянный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1115616" y="2564904"/>
            <a:ext cx="3310609" cy="2564156"/>
          </a:xfrm>
          <a:prstGeom prst="rect">
            <a:avLst/>
          </a:prstGeom>
        </p:spPr>
      </p:pic>
      <p:pic>
        <p:nvPicPr>
          <p:cNvPr id="14" name="Рисунок 13" descr="Безымянный0.pn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4644008" y="2564904"/>
            <a:ext cx="3658471" cy="2520280"/>
          </a:xfrm>
          <a:prstGeom prst="rect">
            <a:avLst/>
          </a:prstGeom>
        </p:spPr>
      </p:pic>
      <p:grpSp>
        <p:nvGrpSpPr>
          <p:cNvPr id="15" name="Группа 14"/>
          <p:cNvGrpSpPr/>
          <p:nvPr/>
        </p:nvGrpSpPr>
        <p:grpSpPr>
          <a:xfrm>
            <a:off x="1475656" y="5157192"/>
            <a:ext cx="5400600" cy="1296144"/>
            <a:chOff x="1475656" y="5157192"/>
            <a:chExt cx="5400600" cy="1296144"/>
          </a:xfrm>
        </p:grpSpPr>
        <p:sp>
          <p:nvSpPr>
            <p:cNvPr id="17" name="WordArt 5"/>
            <p:cNvSpPr>
              <a:spLocks noChangeArrowheads="1" noChangeShapeType="1" noTextEdit="1"/>
            </p:cNvSpPr>
            <p:nvPr/>
          </p:nvSpPr>
          <p:spPr bwMode="auto">
            <a:xfrm>
              <a:off x="1547664" y="5157192"/>
              <a:ext cx="5328592" cy="43204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49675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3600" b="1" kern="1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000000"/>
                      </a:gs>
                      <a:gs pos="20000">
                        <a:srgbClr val="0A128C"/>
                      </a:gs>
                      <a:gs pos="35001">
                        <a:srgbClr val="181CC7"/>
                      </a:gs>
                      <a:gs pos="44000">
                        <a:srgbClr val="7005D4"/>
                      </a:gs>
                      <a:gs pos="50000">
                        <a:srgbClr val="8C3D91"/>
                      </a:gs>
                      <a:gs pos="56000">
                        <a:srgbClr val="7005D4"/>
                      </a:gs>
                      <a:gs pos="64999">
                        <a:srgbClr val="181CC7"/>
                      </a:gs>
                      <a:gs pos="80000">
                        <a:srgbClr val="0A128C"/>
                      </a:gs>
                      <a:gs pos="100000">
                        <a:srgbClr val="000000"/>
                      </a:gs>
                    </a:gsLst>
                    <a:lin ang="5400000" scaled="1"/>
                  </a:gradFill>
                  <a:cs typeface="Arial"/>
                </a:rPr>
                <a:t> бонус за 1 место  – 600 рублей</a:t>
              </a:r>
            </a:p>
          </p:txBody>
        </p:sp>
        <p:sp>
          <p:nvSpPr>
            <p:cNvPr id="18" name="WordArt 5"/>
            <p:cNvSpPr>
              <a:spLocks noChangeArrowheads="1" noChangeShapeType="1" noTextEdit="1"/>
            </p:cNvSpPr>
            <p:nvPr/>
          </p:nvSpPr>
          <p:spPr bwMode="auto">
            <a:xfrm>
              <a:off x="1475656" y="5589240"/>
              <a:ext cx="5328592" cy="43204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49675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3600" b="1" kern="1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000000"/>
                      </a:gs>
                      <a:gs pos="20000">
                        <a:srgbClr val="0A128C"/>
                      </a:gs>
                      <a:gs pos="35001">
                        <a:srgbClr val="181CC7"/>
                      </a:gs>
                      <a:gs pos="44000">
                        <a:srgbClr val="7005D4"/>
                      </a:gs>
                      <a:gs pos="50000">
                        <a:srgbClr val="8C3D91"/>
                      </a:gs>
                      <a:gs pos="56000">
                        <a:srgbClr val="7005D4"/>
                      </a:gs>
                      <a:gs pos="64999">
                        <a:srgbClr val="181CC7"/>
                      </a:gs>
                      <a:gs pos="80000">
                        <a:srgbClr val="0A128C"/>
                      </a:gs>
                      <a:gs pos="100000">
                        <a:srgbClr val="000000"/>
                      </a:gs>
                    </a:gsLst>
                    <a:lin ang="5400000" scaled="1"/>
                  </a:gradFill>
                  <a:cs typeface="Arial"/>
                </a:rPr>
                <a:t> бонус за 2 место  – 500 рублей</a:t>
              </a:r>
            </a:p>
          </p:txBody>
        </p:sp>
        <p:sp>
          <p:nvSpPr>
            <p:cNvPr id="19" name="WordArt 5"/>
            <p:cNvSpPr>
              <a:spLocks noChangeArrowheads="1" noChangeShapeType="1" noTextEdit="1"/>
            </p:cNvSpPr>
            <p:nvPr/>
          </p:nvSpPr>
          <p:spPr bwMode="auto">
            <a:xfrm>
              <a:off x="1475656" y="6021288"/>
              <a:ext cx="5328592" cy="43204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49675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3600" b="1" kern="1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000000"/>
                      </a:gs>
                      <a:gs pos="20000">
                        <a:srgbClr val="0A128C"/>
                      </a:gs>
                      <a:gs pos="35001">
                        <a:srgbClr val="181CC7"/>
                      </a:gs>
                      <a:gs pos="44000">
                        <a:srgbClr val="7005D4"/>
                      </a:gs>
                      <a:gs pos="50000">
                        <a:srgbClr val="8C3D91"/>
                      </a:gs>
                      <a:gs pos="56000">
                        <a:srgbClr val="7005D4"/>
                      </a:gs>
                      <a:gs pos="64999">
                        <a:srgbClr val="181CC7"/>
                      </a:gs>
                      <a:gs pos="80000">
                        <a:srgbClr val="0A128C"/>
                      </a:gs>
                      <a:gs pos="100000">
                        <a:srgbClr val="000000"/>
                      </a:gs>
                    </a:gsLst>
                    <a:lin ang="5400000" scaled="1"/>
                  </a:gradFill>
                  <a:cs typeface="Arial"/>
                </a:rPr>
                <a:t> бонус за 3 место  – 400 рублей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147994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Grp="1" noChangeArrowheads="1"/>
          </p:cNvSpPr>
          <p:nvPr>
            <p:ph type="ctrTitle" idx="4294967295"/>
          </p:nvPr>
        </p:nvSpPr>
        <p:spPr>
          <a:xfrm>
            <a:off x="539552" y="764704"/>
            <a:ext cx="5976664" cy="2232248"/>
          </a:xfrm>
        </p:spPr>
        <p:txBody>
          <a:bodyPr/>
          <a:lstStyle/>
          <a:p>
            <a:pPr algn="ctr" eaLnBrk="1" hangingPunct="1"/>
            <a:r>
              <a:rPr lang="ru-RU" altLang="en-US" dirty="0" smtClean="0">
                <a:ea typeface="宋体" pitchFamily="2" charset="-122"/>
              </a:rPr>
              <a:t> </a:t>
            </a:r>
            <a:r>
              <a:rPr lang="ru-RU" altLang="en-US" sz="4000" b="1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itchFamily="2" charset="-122"/>
              </a:rPr>
              <a:t>Экономический </a:t>
            </a:r>
            <a:br>
              <a:rPr lang="ru-RU" altLang="en-US" sz="4000" b="1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itchFamily="2" charset="-122"/>
              </a:rPr>
            </a:br>
            <a:r>
              <a:rPr lang="ru-RU" altLang="en-US" sz="4000" b="1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itchFamily="2" charset="-122"/>
              </a:rPr>
              <a:t>аукцион</a:t>
            </a:r>
            <a:br>
              <a:rPr lang="ru-RU" altLang="en-US" sz="4000" b="1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itchFamily="2" charset="-122"/>
              </a:rPr>
            </a:br>
            <a:r>
              <a:rPr lang="ru-RU" altLang="en-US" sz="6000" b="1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itchFamily="2" charset="-122"/>
              </a:rPr>
              <a:t>Итоги игры</a:t>
            </a:r>
            <a:endParaRPr lang="ru-RU" altLang="en-US" b="1" dirty="0" smtClean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5" name="Rectangle 7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5733256"/>
            <a:ext cx="7772400" cy="6858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ru-RU" altLang="en-US" sz="2400" dirty="0" smtClean="0">
                <a:ea typeface="宋体" pitchFamily="2" charset="-122"/>
              </a:rPr>
              <a:t> </a:t>
            </a:r>
          </a:p>
          <a:p>
            <a:pPr marL="0" indent="0" eaLnBrk="1" hangingPunct="1">
              <a:buFontTx/>
              <a:buNone/>
            </a:pPr>
            <a:endParaRPr lang="ru-RU" alt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4294967295"/>
          </p:nvPr>
        </p:nvSpPr>
        <p:spPr>
          <a:xfrm>
            <a:off x="323528" y="1412776"/>
            <a:ext cx="6804248" cy="1416050"/>
          </a:xfrm>
        </p:spPr>
        <p:txBody>
          <a:bodyPr/>
          <a:lstStyle/>
          <a:p>
            <a:pPr algn="ctr">
              <a:buNone/>
            </a:pPr>
            <a:r>
              <a:rPr lang="ru-RU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Лучше проиграть в игре,</a:t>
            </a:r>
          </a:p>
          <a:p>
            <a:pPr algn="ctr">
              <a:buNone/>
            </a:pPr>
            <a:r>
              <a:rPr lang="ru-RU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чем в жизни!</a:t>
            </a:r>
            <a:r>
              <a:rPr lang="ru-RU" altLang="zh-CN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zh-CN" altLang="en-US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00034" y="1713358"/>
            <a:ext cx="6357982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Список литературы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https://uchi.ru/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https://learningapps.org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4869160"/>
            <a:ext cx="6480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ВШЭ</a:t>
            </a:r>
            <a:endParaRPr lang="en-US" sz="2400" dirty="0" smtClean="0"/>
          </a:p>
          <a:p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Октябрь 2018                    </a:t>
            </a:r>
          </a:p>
          <a:p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г.Пермь                                          гр.ПК-18К-3     </a:t>
            </a:r>
            <a:endParaRPr lang="ru-RU" sz="24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3" name="Rectangle 7"/>
          <p:cNvSpPr>
            <a:spLocks noChangeArrowheads="1"/>
          </p:cNvSpPr>
          <p:nvPr/>
        </p:nvSpPr>
        <p:spPr bwMode="auto">
          <a:xfrm>
            <a:off x="285720" y="1348800"/>
            <a:ext cx="8858280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Президент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- принимает решение, берёт всю ответственность за правильность ответов.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Коммерческий директор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является генератором идей, интеллектуалом  фирмы.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Секретарь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ведёт  записи, фиксирует необходимую информацию.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Бухгалтер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ведёт расчеты, вычисления.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Системный администратор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 отвечает за техническое состояние, поиск информации в сети   Интернет.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Сотрудник службы охраны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отвечает за соблюдение правил игры.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Несмотря на распределения обязанностей, все участники работают на общий результат, каждый стремится принести свой вклад в развитие фирмы, то есть заработать бонусы.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00100" y="500042"/>
            <a:ext cx="6021072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Обязанности участников игры </a:t>
            </a:r>
            <a:endParaRPr lang="ru-RU" sz="3200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571604" y="1571612"/>
          <a:ext cx="6357981" cy="5257800"/>
        </p:xfrm>
        <a:graphic>
          <a:graphicData uri="http://schemas.openxmlformats.org/drawingml/2006/table">
            <a:tbl>
              <a:tblPr/>
              <a:tblGrid>
                <a:gridCol w="2119327"/>
                <a:gridCol w="2119327"/>
                <a:gridCol w="2119327"/>
              </a:tblGrid>
              <a:tr h="2659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ДОХОД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>
                          <a:latin typeface="Times New Roman"/>
                          <a:ea typeface="Times New Roman"/>
                          <a:cs typeface="Times New Roman"/>
                        </a:rPr>
                        <a:t>РАСХОД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>
                          <a:latin typeface="Times New Roman"/>
                          <a:ea typeface="Times New Roman"/>
                          <a:cs typeface="Times New Roman"/>
                        </a:rPr>
                        <a:t>ОСТАТОК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9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1000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9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9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9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9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9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9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9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9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9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9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9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9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9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9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3489" name="Rectangle 1"/>
          <p:cNvSpPr>
            <a:spLocks noChangeArrowheads="1"/>
          </p:cNvSpPr>
          <p:nvPr/>
        </p:nvSpPr>
        <p:spPr bwMode="auto">
          <a:xfrm>
            <a:off x="1928794" y="428604"/>
            <a:ext cx="5527603" cy="95410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ЛИЦЕВОЙ СЧЕТ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Фирма  « ____________________»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907958751"/>
              </p:ext>
            </p:extLst>
          </p:nvPr>
        </p:nvGraphicFramePr>
        <p:xfrm>
          <a:off x="1571604" y="1571612"/>
          <a:ext cx="6357981" cy="5362956"/>
        </p:xfrm>
        <a:graphic>
          <a:graphicData uri="http://schemas.openxmlformats.org/drawingml/2006/table">
            <a:tbl>
              <a:tblPr/>
              <a:tblGrid>
                <a:gridCol w="2119327"/>
                <a:gridCol w="2119327"/>
                <a:gridCol w="2119327"/>
              </a:tblGrid>
              <a:tr h="2659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ДОХОД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>
                          <a:latin typeface="Times New Roman"/>
                          <a:ea typeface="Times New Roman"/>
                          <a:cs typeface="Times New Roman"/>
                        </a:rPr>
                        <a:t>РАСХОД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>
                          <a:latin typeface="Times New Roman"/>
                          <a:ea typeface="Times New Roman"/>
                          <a:cs typeface="Times New Roman"/>
                        </a:rPr>
                        <a:t>ОСТАТОК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9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1000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9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</a:t>
                      </a:r>
                      <a:r>
                        <a:rPr lang="ru-RU" sz="2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9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9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9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9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9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9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9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9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9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9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9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9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9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3489" name="Rectangle 1"/>
          <p:cNvSpPr>
            <a:spLocks noChangeArrowheads="1"/>
          </p:cNvSpPr>
          <p:nvPr/>
        </p:nvSpPr>
        <p:spPr bwMode="auto">
          <a:xfrm>
            <a:off x="1928794" y="428604"/>
            <a:ext cx="5527603" cy="95410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ЛИЦЕВОЙ СЧЕТ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Фирма  « ____________________»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8156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907958751"/>
              </p:ext>
            </p:extLst>
          </p:nvPr>
        </p:nvGraphicFramePr>
        <p:xfrm>
          <a:off x="1571604" y="1571612"/>
          <a:ext cx="6357981" cy="5362956"/>
        </p:xfrm>
        <a:graphic>
          <a:graphicData uri="http://schemas.openxmlformats.org/drawingml/2006/table">
            <a:tbl>
              <a:tblPr/>
              <a:tblGrid>
                <a:gridCol w="2119327"/>
                <a:gridCol w="2119327"/>
                <a:gridCol w="2119327"/>
              </a:tblGrid>
              <a:tr h="2659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ДОХОД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>
                          <a:latin typeface="Times New Roman"/>
                          <a:ea typeface="Times New Roman"/>
                          <a:cs typeface="Times New Roman"/>
                        </a:rPr>
                        <a:t>РАСХОД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>
                          <a:latin typeface="Times New Roman"/>
                          <a:ea typeface="Times New Roman"/>
                          <a:cs typeface="Times New Roman"/>
                        </a:rPr>
                        <a:t>ОСТАТОК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9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1000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9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</a:t>
                      </a:r>
                      <a:r>
                        <a:rPr lang="ru-RU" sz="2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    </a:t>
                      </a:r>
                      <a:r>
                        <a:rPr lang="ru-RU" sz="2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900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9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9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9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9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9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9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9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9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9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9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9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9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9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3489" name="Rectangle 1"/>
          <p:cNvSpPr>
            <a:spLocks noChangeArrowheads="1"/>
          </p:cNvSpPr>
          <p:nvPr/>
        </p:nvSpPr>
        <p:spPr bwMode="auto">
          <a:xfrm>
            <a:off x="1928794" y="428604"/>
            <a:ext cx="5527603" cy="95410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ЛИЦЕВОЙ СЧЕТ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Фирма  « ____________________»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Развернутая стрелка 8"/>
          <p:cNvSpPr/>
          <p:nvPr/>
        </p:nvSpPr>
        <p:spPr bwMode="auto">
          <a:xfrm>
            <a:off x="4716016" y="2060848"/>
            <a:ext cx="1800200" cy="576064"/>
          </a:xfrm>
          <a:prstGeom prst="uturn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8156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767146337"/>
              </p:ext>
            </p:extLst>
          </p:nvPr>
        </p:nvGraphicFramePr>
        <p:xfrm>
          <a:off x="1571604" y="1571612"/>
          <a:ext cx="6357981" cy="5468112"/>
        </p:xfrm>
        <a:graphic>
          <a:graphicData uri="http://schemas.openxmlformats.org/drawingml/2006/table">
            <a:tbl>
              <a:tblPr/>
              <a:tblGrid>
                <a:gridCol w="2119327"/>
                <a:gridCol w="2119327"/>
                <a:gridCol w="2119327"/>
              </a:tblGrid>
              <a:tr h="2659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ДОХОД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>
                          <a:latin typeface="Times New Roman"/>
                          <a:ea typeface="Times New Roman"/>
                          <a:cs typeface="Times New Roman"/>
                        </a:rPr>
                        <a:t>РАСХОД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>
                          <a:latin typeface="Times New Roman"/>
                          <a:ea typeface="Times New Roman"/>
                          <a:cs typeface="Times New Roman"/>
                        </a:rPr>
                        <a:t>ОСТАТОК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9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1000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9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    </a:t>
                      </a:r>
                      <a:r>
                        <a:rPr lang="ru-RU" sz="2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     </a:t>
                      </a:r>
                      <a:r>
                        <a:rPr lang="ru-RU" sz="2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900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9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</a:t>
                      </a:r>
                      <a:r>
                        <a:rPr lang="ru-RU" sz="2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300</a:t>
                      </a: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9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9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9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9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9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9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9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9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9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9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9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9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3489" name="Rectangle 1"/>
          <p:cNvSpPr>
            <a:spLocks noChangeArrowheads="1"/>
          </p:cNvSpPr>
          <p:nvPr/>
        </p:nvSpPr>
        <p:spPr bwMode="auto">
          <a:xfrm>
            <a:off x="1928794" y="428604"/>
            <a:ext cx="5527603" cy="95410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ЛИЦЕВОЙ СЧЕТ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Фирма  « ____________________»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7288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powerpoint-template-24">
  <a:themeElements>
    <a:clrScheme name="1_powerpoint-template-24 8">
      <a:dk1>
        <a:srgbClr val="4D4D4D"/>
      </a:dk1>
      <a:lt1>
        <a:srgbClr val="FFFFFF"/>
      </a:lt1>
      <a:dk2>
        <a:srgbClr val="4D4D4D"/>
      </a:dk2>
      <a:lt2>
        <a:srgbClr val="C75F06"/>
      </a:lt2>
      <a:accent1>
        <a:srgbClr val="E07D06"/>
      </a:accent1>
      <a:accent2>
        <a:srgbClr val="F2A016"/>
      </a:accent2>
      <a:accent3>
        <a:srgbClr val="FFFFFF"/>
      </a:accent3>
      <a:accent4>
        <a:srgbClr val="404040"/>
      </a:accent4>
      <a:accent5>
        <a:srgbClr val="EDBFAA"/>
      </a:accent5>
      <a:accent6>
        <a:srgbClr val="DB9113"/>
      </a:accent6>
      <a:hlink>
        <a:srgbClr val="F7C91C"/>
      </a:hlink>
      <a:folHlink>
        <a:srgbClr val="DDDDDD"/>
      </a:folHlink>
    </a:clrScheme>
    <a:fontScheme name="1_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owerpoint-template-24 2">
        <a:dk1>
          <a:srgbClr val="4D4D4D"/>
        </a:dk1>
        <a:lt1>
          <a:srgbClr val="FFFFFF"/>
        </a:lt1>
        <a:dk2>
          <a:srgbClr val="4D4D4D"/>
        </a:dk2>
        <a:lt2>
          <a:srgbClr val="FBB240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owerpoint-template-24 3">
        <a:dk1>
          <a:srgbClr val="4D4D4D"/>
        </a:dk1>
        <a:lt1>
          <a:srgbClr val="FFFFFF"/>
        </a:lt1>
        <a:dk2>
          <a:srgbClr val="4D4D4D"/>
        </a:dk2>
        <a:lt2>
          <a:srgbClr val="FE564C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owerpoint-template-24 4">
        <a:dk1>
          <a:srgbClr val="4D4D4D"/>
        </a:dk1>
        <a:lt1>
          <a:srgbClr val="FFFFFF"/>
        </a:lt1>
        <a:dk2>
          <a:srgbClr val="4D4D4D"/>
        </a:dk2>
        <a:lt2>
          <a:srgbClr val="BB2A32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owerpoint-template-24 5">
        <a:dk1>
          <a:srgbClr val="4D4D4D"/>
        </a:dk1>
        <a:lt1>
          <a:srgbClr val="FFFFFF"/>
        </a:lt1>
        <a:dk2>
          <a:srgbClr val="4D4D4D"/>
        </a:dk2>
        <a:lt2>
          <a:srgbClr val="E84A25"/>
        </a:lt2>
        <a:accent1>
          <a:srgbClr val="ED6A24"/>
        </a:accent1>
        <a:accent2>
          <a:srgbClr val="F99E1C"/>
        </a:accent2>
        <a:accent3>
          <a:srgbClr val="FFFFFF"/>
        </a:accent3>
        <a:accent4>
          <a:srgbClr val="404040"/>
        </a:accent4>
        <a:accent5>
          <a:srgbClr val="F4B9AC"/>
        </a:accent5>
        <a:accent6>
          <a:srgbClr val="E28F18"/>
        </a:accent6>
        <a:hlink>
          <a:srgbClr val="F1B54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owerpoint-template-24 6">
        <a:dk1>
          <a:srgbClr val="4D4D4D"/>
        </a:dk1>
        <a:lt1>
          <a:srgbClr val="FFFFFF"/>
        </a:lt1>
        <a:dk2>
          <a:srgbClr val="4D4D4D"/>
        </a:dk2>
        <a:lt2>
          <a:srgbClr val="B92D14"/>
        </a:lt2>
        <a:accent1>
          <a:srgbClr val="D34E13"/>
        </a:accent1>
        <a:accent2>
          <a:srgbClr val="DC9009"/>
        </a:accent2>
        <a:accent3>
          <a:srgbClr val="FFFFFF"/>
        </a:accent3>
        <a:accent4>
          <a:srgbClr val="404040"/>
        </a:accent4>
        <a:accent5>
          <a:srgbClr val="E6B2AA"/>
        </a:accent5>
        <a:accent6>
          <a:srgbClr val="C78207"/>
        </a:accent6>
        <a:hlink>
          <a:srgbClr val="EEC63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owerpoint-template-24 7">
        <a:dk1>
          <a:srgbClr val="4D4D4D"/>
        </a:dk1>
        <a:lt1>
          <a:srgbClr val="FFFFFF"/>
        </a:lt1>
        <a:dk2>
          <a:srgbClr val="4D4D4D"/>
        </a:dk2>
        <a:lt2>
          <a:srgbClr val="AE6310"/>
        </a:lt2>
        <a:accent1>
          <a:srgbClr val="E79613"/>
        </a:accent1>
        <a:accent2>
          <a:srgbClr val="E1720D"/>
        </a:accent2>
        <a:accent3>
          <a:srgbClr val="FFFFFF"/>
        </a:accent3>
        <a:accent4>
          <a:srgbClr val="404040"/>
        </a:accent4>
        <a:accent5>
          <a:srgbClr val="F1C9AA"/>
        </a:accent5>
        <a:accent6>
          <a:srgbClr val="CC670B"/>
        </a:accent6>
        <a:hlink>
          <a:srgbClr val="C6470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owerpoint-template-24 8">
        <a:dk1>
          <a:srgbClr val="4D4D4D"/>
        </a:dk1>
        <a:lt1>
          <a:srgbClr val="FFFFFF"/>
        </a:lt1>
        <a:dk2>
          <a:srgbClr val="4D4D4D"/>
        </a:dk2>
        <a:lt2>
          <a:srgbClr val="C75F06"/>
        </a:lt2>
        <a:accent1>
          <a:srgbClr val="E07D06"/>
        </a:accent1>
        <a:accent2>
          <a:srgbClr val="F2A016"/>
        </a:accent2>
        <a:accent3>
          <a:srgbClr val="FFFFFF"/>
        </a:accent3>
        <a:accent4>
          <a:srgbClr val="404040"/>
        </a:accent4>
        <a:accent5>
          <a:srgbClr val="EDBFAA"/>
        </a:accent5>
        <a:accent6>
          <a:srgbClr val="DB9113"/>
        </a:accent6>
        <a:hlink>
          <a:srgbClr val="F7C91C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owerpoint-template-24">
  <a:themeElements>
    <a:clrScheme name="powerpoint-template-24 8">
      <a:dk1>
        <a:srgbClr val="4D4D4D"/>
      </a:dk1>
      <a:lt1>
        <a:srgbClr val="FFFFFF"/>
      </a:lt1>
      <a:dk2>
        <a:srgbClr val="4D4D4D"/>
      </a:dk2>
      <a:lt2>
        <a:srgbClr val="C75F06"/>
      </a:lt2>
      <a:accent1>
        <a:srgbClr val="E07D06"/>
      </a:accent1>
      <a:accent2>
        <a:srgbClr val="F2A016"/>
      </a:accent2>
      <a:accent3>
        <a:srgbClr val="FFFFFF"/>
      </a:accent3>
      <a:accent4>
        <a:srgbClr val="404040"/>
      </a:accent4>
      <a:accent5>
        <a:srgbClr val="EDBFAA"/>
      </a:accent5>
      <a:accent6>
        <a:srgbClr val="DB9113"/>
      </a:accent6>
      <a:hlink>
        <a:srgbClr val="F7C91C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FBB240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FE564C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BB2A32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84A25"/>
        </a:lt2>
        <a:accent1>
          <a:srgbClr val="ED6A24"/>
        </a:accent1>
        <a:accent2>
          <a:srgbClr val="F99E1C"/>
        </a:accent2>
        <a:accent3>
          <a:srgbClr val="FFFFFF"/>
        </a:accent3>
        <a:accent4>
          <a:srgbClr val="404040"/>
        </a:accent4>
        <a:accent5>
          <a:srgbClr val="F4B9AC"/>
        </a:accent5>
        <a:accent6>
          <a:srgbClr val="E28F18"/>
        </a:accent6>
        <a:hlink>
          <a:srgbClr val="F1B54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B92D14"/>
        </a:lt2>
        <a:accent1>
          <a:srgbClr val="D34E13"/>
        </a:accent1>
        <a:accent2>
          <a:srgbClr val="DC9009"/>
        </a:accent2>
        <a:accent3>
          <a:srgbClr val="FFFFFF"/>
        </a:accent3>
        <a:accent4>
          <a:srgbClr val="404040"/>
        </a:accent4>
        <a:accent5>
          <a:srgbClr val="E6B2AA"/>
        </a:accent5>
        <a:accent6>
          <a:srgbClr val="C78207"/>
        </a:accent6>
        <a:hlink>
          <a:srgbClr val="EEC63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AE6310"/>
        </a:lt2>
        <a:accent1>
          <a:srgbClr val="E79613"/>
        </a:accent1>
        <a:accent2>
          <a:srgbClr val="E1720D"/>
        </a:accent2>
        <a:accent3>
          <a:srgbClr val="FFFFFF"/>
        </a:accent3>
        <a:accent4>
          <a:srgbClr val="404040"/>
        </a:accent4>
        <a:accent5>
          <a:srgbClr val="F1C9AA"/>
        </a:accent5>
        <a:accent6>
          <a:srgbClr val="CC670B"/>
        </a:accent6>
        <a:hlink>
          <a:srgbClr val="C6470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C75F06"/>
        </a:lt2>
        <a:accent1>
          <a:srgbClr val="E07D06"/>
        </a:accent1>
        <a:accent2>
          <a:srgbClr val="F2A016"/>
        </a:accent2>
        <a:accent3>
          <a:srgbClr val="FFFFFF"/>
        </a:accent3>
        <a:accent4>
          <a:srgbClr val="404040"/>
        </a:accent4>
        <a:accent5>
          <a:srgbClr val="EDBFAA"/>
        </a:accent5>
        <a:accent6>
          <a:srgbClr val="DB9113"/>
        </a:accent6>
        <a:hlink>
          <a:srgbClr val="F7C91C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training-01</Template>
  <TotalTime>2365</TotalTime>
  <Words>1109</Words>
  <Application>Microsoft Office PowerPoint</Application>
  <PresentationFormat>Экран (4:3)</PresentationFormat>
  <Paragraphs>214</Paragraphs>
  <Slides>44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44</vt:i4>
      </vt:variant>
    </vt:vector>
  </HeadingPairs>
  <TitlesOfParts>
    <vt:vector size="46" baseType="lpstr">
      <vt:lpstr>1_powerpoint-template-24</vt:lpstr>
      <vt:lpstr>powerpoint-template-24</vt:lpstr>
      <vt:lpstr>Слайд 1</vt:lpstr>
      <vt:lpstr>Слайд 2</vt:lpstr>
      <vt:lpstr>Слайд 3</vt:lpstr>
      <vt:lpstr> Экономический  аукцион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 Экономический  аукцион Итоги игры</vt:lpstr>
      <vt:lpstr>Слайд 43</vt:lpstr>
      <vt:lpstr>Слайд 44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</dc:creator>
  <cp:lastModifiedBy>Admin</cp:lastModifiedBy>
  <cp:revision>170</cp:revision>
  <dcterms:created xsi:type="dcterms:W3CDTF">2012-07-31T13:58:46Z</dcterms:created>
  <dcterms:modified xsi:type="dcterms:W3CDTF">2018-10-18T00:55:48Z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193013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D5.0.3</vt:lpwstr>
  </property>
</Properties>
</file>