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3" r:id="rId8"/>
    <p:sldId id="269" r:id="rId9"/>
    <p:sldId id="270" r:id="rId10"/>
    <p:sldId id="271" r:id="rId11"/>
    <p:sldId id="272" r:id="rId12"/>
    <p:sldId id="268" r:id="rId13"/>
    <p:sldId id="273" r:id="rId14"/>
    <p:sldId id="265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 smtClean="0"/>
              <a:t>Проверка  усвоенных знаний 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230034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Происхождение банков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sz="2800" dirty="0" smtClean="0">
                <a:solidFill>
                  <a:prstClr val="black"/>
                </a:solidFill>
              </a:rPr>
              <a:t>    Так </a:t>
            </a:r>
            <a:r>
              <a:rPr lang="ru-RU" sz="2800" dirty="0">
                <a:solidFill>
                  <a:prstClr val="black"/>
                </a:solidFill>
              </a:rPr>
              <a:t>пересеклись интересы двух важнейших участников экономики – владельца сбережений и коммерсанта, нуждающегося в капитале для расширения своей деятельности. </a:t>
            </a:r>
          </a:p>
          <a:p>
            <a:endParaRPr lang="ru-RU" dirty="0"/>
          </a:p>
        </p:txBody>
      </p:sp>
      <p:pic>
        <p:nvPicPr>
          <p:cNvPr id="8195" name="Picture 3" descr="C:\Users\Дима\Desktop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22" y="1775427"/>
            <a:ext cx="3759299" cy="508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3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Происхождение банков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4"/>
            <a:ext cx="4032448" cy="496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В средневековье (</a:t>
            </a:r>
            <a:r>
              <a:rPr lang="en-US" dirty="0" smtClean="0"/>
              <a:t>XV</a:t>
            </a:r>
            <a:r>
              <a:rPr lang="ru-RU" dirty="0" smtClean="0"/>
              <a:t>в.)ростовщики из Ломбардии начали давать кредиты под залог имущества. 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9220" name="Picture 4" descr="C:\Users\Дима\Desktop\10418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5"/>
            <a:ext cx="5004048" cy="54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Происхождение банков </a:t>
            </a:r>
            <a:endParaRPr lang="ru-RU" sz="4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421196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102578"/>
            <a:ext cx="44279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dirty="0" smtClean="0"/>
              <a:t>    </a:t>
            </a:r>
            <a:r>
              <a:rPr lang="ru-RU" sz="3200" dirty="0" smtClean="0"/>
              <a:t>Постепенно и в других странах Европы начали появляться банки. </a:t>
            </a:r>
          </a:p>
          <a:p>
            <a:pPr>
              <a:spcBef>
                <a:spcPct val="50000"/>
              </a:spcBef>
              <a:defRPr/>
            </a:pPr>
            <a:r>
              <a:rPr lang="ru-RU" sz="3200" dirty="0"/>
              <a:t> </a:t>
            </a:r>
            <a:r>
              <a:rPr lang="ru-RU" sz="3200" dirty="0" smtClean="0"/>
              <a:t>   Так в Англии </a:t>
            </a:r>
            <a:r>
              <a:rPr lang="ru-RU" sz="3200" dirty="0"/>
              <a:t>капиталистическая банковская система возникла в XVI в., причём банкиры вышли из среды либо золотых дел мастеров, либо купцов. </a:t>
            </a:r>
          </a:p>
        </p:txBody>
      </p:sp>
    </p:spTree>
    <p:extLst>
      <p:ext uri="{BB962C8B-B14F-4D97-AF65-F5344CB8AC3E}">
        <p14:creationId xmlns:p14="http://schemas.microsoft.com/office/powerpoint/2010/main" val="23748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Происхождение банков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11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В России в 1754 году появился первый банк и назывался он Дворянский </a:t>
            </a:r>
            <a:r>
              <a:rPr lang="ru-RU" dirty="0"/>
              <a:t>заёмный </a:t>
            </a:r>
            <a:r>
              <a:rPr lang="ru-RU" dirty="0" smtClean="0"/>
              <a:t>банк.</a:t>
            </a:r>
            <a:r>
              <a:rPr lang="ru-RU" dirty="0"/>
              <a:t> </a:t>
            </a:r>
          </a:p>
        </p:txBody>
      </p:sp>
      <p:pic>
        <p:nvPicPr>
          <p:cNvPr id="10242" name="Picture 2" descr="C:\Users\Дима\Desktop\w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2" y="1340768"/>
            <a:ext cx="7987469" cy="35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77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6648" y="332656"/>
            <a:ext cx="8401050" cy="6180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Экономические интересы, которые привели </a:t>
            </a:r>
            <a:b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 появлению банков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8305800" y="5181600"/>
            <a:ext cx="48895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>
                <a:latin typeface="Times New Roman" pitchFamily="18" charset="0"/>
              </a:rPr>
              <a:t>1</a:t>
            </a:r>
            <a:endParaRPr lang="ru-RU">
              <a:latin typeface="Times New Roman" pitchFamily="18" charset="0"/>
            </a:endParaRPr>
          </a:p>
        </p:txBody>
      </p:sp>
      <p:sp>
        <p:nvSpPr>
          <p:cNvPr id="5124" name="AutoShape 9"/>
          <p:cNvSpPr>
            <a:spLocks noChangeArrowheads="1"/>
          </p:cNvSpPr>
          <p:nvPr/>
        </p:nvSpPr>
        <p:spPr bwMode="auto">
          <a:xfrm>
            <a:off x="250825" y="1341438"/>
            <a:ext cx="3168650" cy="4752976"/>
          </a:xfrm>
          <a:prstGeom prst="foldedCorner">
            <a:avLst>
              <a:gd name="adj" fmla="val 11074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800">
              <a:latin typeface="Arial" charset="0"/>
            </a:endParaRPr>
          </a:p>
        </p:txBody>
      </p:sp>
      <p:sp>
        <p:nvSpPr>
          <p:cNvPr id="5125" name="AutoShape 12"/>
          <p:cNvSpPr>
            <a:spLocks noChangeArrowheads="1"/>
          </p:cNvSpPr>
          <p:nvPr/>
        </p:nvSpPr>
        <p:spPr bwMode="auto">
          <a:xfrm>
            <a:off x="5724525" y="1341438"/>
            <a:ext cx="3168650" cy="4752975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>
              <a:latin typeface="Arial" charset="0"/>
            </a:endParaRP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539750" y="1484313"/>
            <a:ext cx="27368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/>
              <a:t>Предприниматель</a:t>
            </a:r>
          </a:p>
          <a:p>
            <a:pPr>
              <a:defRPr/>
            </a:pPr>
            <a:r>
              <a:rPr lang="ru-RU" sz="2000" u="sng" dirty="0" smtClean="0"/>
              <a:t>Имеет</a:t>
            </a:r>
            <a:r>
              <a:rPr lang="ru-RU" sz="2000" u="sng" dirty="0"/>
              <a:t>:</a:t>
            </a:r>
          </a:p>
          <a:p>
            <a:pPr>
              <a:defRPr/>
            </a:pPr>
            <a:r>
              <a:rPr lang="ru-RU" sz="2000" dirty="0"/>
              <a:t>-  проект прибыльного использования средств                                </a:t>
            </a:r>
            <a:r>
              <a:rPr lang="ru-RU" sz="2000" u="sng" dirty="0"/>
              <a:t>Нуждается в :</a:t>
            </a:r>
          </a:p>
          <a:p>
            <a:pPr>
              <a:defRPr/>
            </a:pPr>
            <a:r>
              <a:rPr lang="ru-RU" sz="2000" dirty="0"/>
              <a:t>  - денежном капитале</a:t>
            </a:r>
          </a:p>
          <a:p>
            <a:pPr>
              <a:defRPr/>
            </a:pPr>
            <a:r>
              <a:rPr lang="ru-RU" sz="2000" u="sng" dirty="0"/>
              <a:t>Готов:</a:t>
            </a:r>
          </a:p>
          <a:p>
            <a:pPr>
              <a:defRPr/>
            </a:pPr>
            <a:r>
              <a:rPr lang="ru-RU" sz="2000" dirty="0"/>
              <a:t> - поделиться доходом за право использовать деньги для реализации своего проекта</a:t>
            </a:r>
          </a:p>
        </p:txBody>
      </p:sp>
      <p:sp>
        <p:nvSpPr>
          <p:cNvPr id="5127" name="Text Box 16"/>
          <p:cNvSpPr txBox="1">
            <a:spLocks noChangeArrowheads="1"/>
          </p:cNvSpPr>
          <p:nvPr/>
        </p:nvSpPr>
        <p:spPr bwMode="auto">
          <a:xfrm>
            <a:off x="5795963" y="1412875"/>
            <a:ext cx="295275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/>
              <a:t>Владелец сбережений</a:t>
            </a:r>
          </a:p>
          <a:p>
            <a:pPr>
              <a:defRPr/>
            </a:pPr>
            <a:r>
              <a:rPr lang="ru-RU" sz="2000" u="sng" dirty="0"/>
              <a:t>Имеет:</a:t>
            </a:r>
          </a:p>
          <a:p>
            <a:pPr>
              <a:buFontTx/>
              <a:buChar char="-"/>
              <a:defRPr/>
            </a:pPr>
            <a:r>
              <a:rPr lang="ru-RU" sz="2000" dirty="0"/>
              <a:t>сбережения</a:t>
            </a:r>
          </a:p>
          <a:p>
            <a:pPr>
              <a:defRPr/>
            </a:pPr>
            <a:r>
              <a:rPr lang="ru-RU" sz="2000" u="sng" dirty="0"/>
              <a:t>Нуждается в:</a:t>
            </a:r>
          </a:p>
          <a:p>
            <a:pPr>
              <a:buFontTx/>
              <a:buChar char="-"/>
              <a:defRPr/>
            </a:pPr>
            <a:r>
              <a:rPr lang="ru-RU" sz="2000" dirty="0"/>
              <a:t>доходе на сбережения</a:t>
            </a:r>
          </a:p>
          <a:p>
            <a:pPr>
              <a:defRPr/>
            </a:pPr>
            <a:r>
              <a:rPr lang="ru-RU" sz="2000" u="sng" dirty="0"/>
              <a:t>Готов:</a:t>
            </a:r>
          </a:p>
          <a:p>
            <a:pPr>
              <a:defRPr/>
            </a:pPr>
            <a:r>
              <a:rPr lang="ru-RU" sz="2000" dirty="0"/>
              <a:t>- воздержаться от потребления своих сбережений и разрешить использовать их за плату</a:t>
            </a:r>
          </a:p>
        </p:txBody>
      </p:sp>
      <p:sp>
        <p:nvSpPr>
          <p:cNvPr id="5128" name="AutoShape 17"/>
          <p:cNvSpPr>
            <a:spLocks noChangeArrowheads="1"/>
          </p:cNvSpPr>
          <p:nvPr/>
        </p:nvSpPr>
        <p:spPr bwMode="auto">
          <a:xfrm>
            <a:off x="3419475" y="3573463"/>
            <a:ext cx="2305050" cy="576262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>
                <a:solidFill>
                  <a:schemeClr val="bg2"/>
                </a:solidFill>
                <a:latin typeface="Arial" charset="0"/>
              </a:rPr>
              <a:t>Б А Н К</a:t>
            </a:r>
          </a:p>
        </p:txBody>
      </p:sp>
      <p:sp>
        <p:nvSpPr>
          <p:cNvPr id="5129" name="Line 19"/>
          <p:cNvSpPr>
            <a:spLocks noChangeShapeType="1"/>
          </p:cNvSpPr>
          <p:nvPr/>
        </p:nvSpPr>
        <p:spPr bwMode="auto">
          <a:xfrm>
            <a:off x="3492500" y="2276475"/>
            <a:ext cx="865188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30" name="Line 20"/>
          <p:cNvSpPr>
            <a:spLocks noChangeShapeType="1"/>
          </p:cNvSpPr>
          <p:nvPr/>
        </p:nvSpPr>
        <p:spPr bwMode="auto">
          <a:xfrm flipV="1">
            <a:off x="4932363" y="2205038"/>
            <a:ext cx="719137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31" name="Line 21"/>
          <p:cNvSpPr>
            <a:spLocks noChangeShapeType="1"/>
          </p:cNvSpPr>
          <p:nvPr/>
        </p:nvSpPr>
        <p:spPr bwMode="auto">
          <a:xfrm flipH="1">
            <a:off x="3492500" y="4149725"/>
            <a:ext cx="720725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5132" name="Line 22"/>
          <p:cNvSpPr>
            <a:spLocks noChangeShapeType="1"/>
          </p:cNvSpPr>
          <p:nvPr/>
        </p:nvSpPr>
        <p:spPr bwMode="auto">
          <a:xfrm flipH="1" flipV="1">
            <a:off x="4859338" y="4149725"/>
            <a:ext cx="792162" cy="129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9229" name="Picture 23" descr="J028375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97426"/>
            <a:ext cx="2519362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4" descr="Копировать J028413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21163"/>
            <a:ext cx="215106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4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Ответы </a:t>
            </a:r>
            <a:endParaRPr lang="ru-RU" sz="4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1 вариант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69428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Б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Г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Г</a:t>
            </a:r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2 вариант</a:t>
            </a:r>
            <a:endParaRPr lang="ru-RU" sz="3200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62227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Б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Б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Где логика?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има\Desktop\1021666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4644007" cy="53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ма\Desktop\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0"/>
            <a:ext cx="4499992" cy="530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u="sng" dirty="0" smtClean="0"/>
              <a:t>Тема урока</a:t>
            </a:r>
            <a:endParaRPr lang="ru-RU" sz="3600" u="sng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908720"/>
            <a:ext cx="4572000" cy="51020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/>
              <a:t>Что такое банк </a:t>
            </a:r>
            <a:r>
              <a:rPr lang="ru-RU" sz="6000" b="1" dirty="0" smtClean="0"/>
              <a:t>и </a:t>
            </a:r>
          </a:p>
          <a:p>
            <a:pPr marL="0" indent="0" algn="ctr">
              <a:buNone/>
            </a:pPr>
            <a:r>
              <a:rPr lang="ru-RU" sz="6000" b="1" dirty="0" smtClean="0"/>
              <a:t>чем </a:t>
            </a:r>
            <a:r>
              <a:rPr lang="ru-RU" sz="6000" b="1" dirty="0"/>
              <a:t>он может быть </a:t>
            </a:r>
            <a:r>
              <a:rPr lang="ru-RU" sz="6000" b="1" dirty="0" smtClean="0"/>
              <a:t>полезен?</a:t>
            </a:r>
            <a:endParaRPr lang="ru-RU" sz="6000" b="1" dirty="0"/>
          </a:p>
        </p:txBody>
      </p:sp>
      <p:pic>
        <p:nvPicPr>
          <p:cNvPr id="3075" name="Picture 3" descr="C:\Users\Дима\Desktop\img_4538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49" y="1208749"/>
            <a:ext cx="4114428" cy="45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/>
              <a:t>Цель</a:t>
            </a:r>
            <a:r>
              <a:rPr lang="ru-RU" sz="5300" b="1" dirty="0"/>
              <a:t> </a:t>
            </a:r>
            <a:r>
              <a:rPr lang="ru-RU" sz="5300" b="1" dirty="0" smtClean="0"/>
              <a:t>урока: 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Сформировать  представление о банковской системе.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8345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Заполни таблицу</a:t>
            </a:r>
            <a:endParaRPr lang="ru-RU" sz="4800" b="1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7695967"/>
              </p:ext>
            </p:extLst>
          </p:nvPr>
        </p:nvGraphicFramePr>
        <p:xfrm>
          <a:off x="395536" y="1340768"/>
          <a:ext cx="8229601" cy="5120894"/>
        </p:xfrm>
        <a:graphic>
          <a:graphicData uri="http://schemas.openxmlformats.org/drawingml/2006/table">
            <a:tbl>
              <a:tblPr firstRow="1" firstCol="1" bandRow="1"/>
              <a:tblGrid>
                <a:gridCol w="2743012"/>
                <a:gridCol w="2743012"/>
                <a:gridCol w="2743577"/>
              </a:tblGrid>
              <a:tr h="203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Знаю </a:t>
                      </a: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Хочу узнать </a:t>
                      </a: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Узнал</a:t>
                      </a: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044" marR="610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66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7772400" cy="936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 b="1" dirty="0">
                <a:latin typeface="+mn-lt"/>
              </a:rPr>
              <a:t>Происхождение банков 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179512" y="4146563"/>
            <a:ext cx="8954451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    </a:t>
            </a:r>
            <a:r>
              <a:rPr lang="ru-RU" sz="2800" dirty="0"/>
              <a:t>Банки – весьма древнее экономическое изобретение. Считается, что </a:t>
            </a:r>
            <a:r>
              <a:rPr lang="ru-RU" sz="2800" dirty="0" smtClean="0"/>
              <a:t>первые банки </a:t>
            </a:r>
            <a:r>
              <a:rPr lang="ru-RU" sz="2800" dirty="0"/>
              <a:t>возникли ещё на Древнем Востоке в VII-VI вв. до н.э., когда уровень благосостояния людей позволил им делать сбережения при сохранении приемлемого уровня текущего потребления. </a:t>
            </a:r>
          </a:p>
          <a:p>
            <a:pPr>
              <a:spcBef>
                <a:spcPct val="50000"/>
              </a:spcBef>
              <a:defRPr/>
            </a:pPr>
            <a:r>
              <a:rPr lang="ru-RU" sz="2000" dirty="0" smtClean="0"/>
              <a:t>    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1" y="908720"/>
            <a:ext cx="8280920" cy="323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solidFill>
                  <a:prstClr val="black"/>
                </a:solidFill>
              </a:rPr>
              <a:t>Происхождение банков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" y="5013176"/>
            <a:ext cx="8229600" cy="16890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    Затем </a:t>
            </a:r>
            <a:r>
              <a:rPr lang="ru-RU" sz="2800" dirty="0"/>
              <a:t>эстафету подхватил Древняя Греция. Здесь наиболее чтимые храмы стали принимать деньги ни хранение на время войн, поскольку воюющие стороны считали недопустимым грабить святилища.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C:\Users\Дима\Desktop\Парфенон-Афи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99288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2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Происхождение банков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5915000" cy="478539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800" dirty="0" smtClean="0">
                <a:solidFill>
                  <a:prstClr val="black"/>
                </a:solidFill>
              </a:rPr>
              <a:t>    Но </a:t>
            </a:r>
            <a:r>
              <a:rPr lang="ru-RU" sz="2800" dirty="0">
                <a:solidFill>
                  <a:prstClr val="black"/>
                </a:solidFill>
              </a:rPr>
              <a:t>едва в хранилищах древних банков появились мешки с сокровищами, как в их сторону обратился взор местных </a:t>
            </a:r>
            <a:r>
              <a:rPr lang="ru-RU" sz="2800" dirty="0" smtClean="0">
                <a:solidFill>
                  <a:prstClr val="black"/>
                </a:solidFill>
              </a:rPr>
              <a:t>предпринимателей - </a:t>
            </a:r>
            <a:r>
              <a:rPr lang="ru-RU" sz="2800" dirty="0">
                <a:solidFill>
                  <a:prstClr val="black"/>
                </a:solidFill>
              </a:rPr>
              <a:t>купцов и ремесленников. У них возник вполне резонный вопрос: а нельзя ли на время воспользоваться чужими сбережениями для расширения масштабов своих операций? Естественно, за плату!</a:t>
            </a:r>
          </a:p>
          <a:p>
            <a:pPr marL="0" lvl="0" indent="0">
              <a:buNone/>
            </a:pP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РИМ\Desktop\ЭКОНОМИКА 2011\9. ЭКОНОМИКА\деньги\Рисунок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71780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0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337</Words>
  <Application>Microsoft Office PowerPoint</Application>
  <PresentationFormat>Экран (4:3)</PresentationFormat>
  <Paragraphs>79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Ответы </vt:lpstr>
      <vt:lpstr>Где логика?</vt:lpstr>
      <vt:lpstr>Тема урока</vt:lpstr>
      <vt:lpstr>Цель урока:  </vt:lpstr>
      <vt:lpstr>Заполни таблицу</vt:lpstr>
      <vt:lpstr>Происхождение банков </vt:lpstr>
      <vt:lpstr>Происхождение банков </vt:lpstr>
      <vt:lpstr>Происхождение банков </vt:lpstr>
      <vt:lpstr>Происхождение банков </vt:lpstr>
      <vt:lpstr>Происхождение банков </vt:lpstr>
      <vt:lpstr>Происхождение банков </vt:lpstr>
      <vt:lpstr>Происхождение банков </vt:lpstr>
      <vt:lpstr>Экономические интересы, которые привели  к появлению банков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Ответы </dc:title>
  <dc:creator>Дима</dc:creator>
  <cp:lastModifiedBy>Надечка</cp:lastModifiedBy>
  <cp:revision>13</cp:revision>
  <dcterms:created xsi:type="dcterms:W3CDTF">2018-09-19T17:52:15Z</dcterms:created>
  <dcterms:modified xsi:type="dcterms:W3CDTF">2018-09-20T04:51:38Z</dcterms:modified>
</cp:coreProperties>
</file>