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8" r:id="rId3"/>
    <p:sldId id="279" r:id="rId4"/>
    <p:sldId id="284" r:id="rId5"/>
    <p:sldId id="287" r:id="rId6"/>
    <p:sldId id="288" r:id="rId7"/>
    <p:sldId id="285" r:id="rId8"/>
    <p:sldId id="280" r:id="rId9"/>
    <p:sldId id="286" r:id="rId10"/>
    <p:sldId id="289" r:id="rId11"/>
    <p:sldId id="290" r:id="rId12"/>
    <p:sldId id="281" r:id="rId13"/>
    <p:sldId id="296" r:id="rId14"/>
    <p:sldId id="291" r:id="rId15"/>
    <p:sldId id="293" r:id="rId16"/>
    <p:sldId id="292" r:id="rId17"/>
    <p:sldId id="294" r:id="rId18"/>
    <p:sldId id="29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81034" autoAdjust="0"/>
  </p:normalViewPr>
  <p:slideViewPr>
    <p:cSldViewPr>
      <p:cViewPr>
        <p:scale>
          <a:sx n="66" d="100"/>
          <a:sy n="66" d="100"/>
        </p:scale>
        <p:origin x="-167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7564B6-A73D-462F-AF4F-4E3DDA6DB0F5}" type="datetimeFigureOut">
              <a:rPr lang="be-BY"/>
              <a:pPr>
                <a:defRPr/>
              </a:pPr>
              <a:t>24.08.18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33899F-8098-49FE-AB83-B081612C7E5B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6974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79F0380-5FD7-4BD0-894B-0AE2BBA37269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C6B06CD-5EE8-46B5-94FA-9188C5DDB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2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B06CD-5EE8-46B5-94FA-9188C5DDB23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41BA-ECD0-45DB-AA86-FFAB13228A49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5BCA-E70B-4E27-9103-C1EE5D11E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D8C07-A27A-445F-B71C-E76AE33A329D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B38B-5033-4554-96B5-3502EC871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9E73-52BB-4274-8BDF-0BCAA7DC5D66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6AF2-EE74-4C6C-AF0E-3D18F1801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0874-993A-48FC-97DF-BA69176C55F2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EFDF-7682-4A9B-B644-ADB2E69FC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1A644-F4CF-4B77-9BE2-C36718D0B1B6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52BE-1F39-4B51-9BEF-2D0DDBB6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C456-44E6-48A8-9F32-F44203C5E26C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3B8E-F576-4781-A10E-765EDB811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F608D-35C4-4903-A0B0-B820E675533C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9064E-E036-4AAE-A7AC-42160339D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30C3-9C43-42D6-8D86-DBC9A816B313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0DC4-DCC5-4CAE-AB95-A241F85C2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D3E44-6504-41EB-A314-A22800956B6C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D393-F542-4FAC-A873-0642D88FF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CF9D-185F-42E6-BD16-5485A0C475FC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94C9-5286-4058-B383-FDE2ABE69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1540-03BF-4E8C-B0AD-75ACD0C44A73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2B25-A4AF-43D4-906F-C0520DBD0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7DAFF3-C085-439C-9964-EF676E464836}" type="datetimeFigureOut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B0849-00DB-49B9-A476-75289BB94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2;&#1064;&#1069;\&#1055;&#1056;&#1054;&#1045;&#1050;&#1058;\&#1053;&#1086;&#1074;&#1099;&#1081;%20&#1087;&#1088;&#1086;&#1077;&#1082;&#1090;.mp4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14480" y="2357430"/>
            <a:ext cx="8643937" cy="85725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Банковские карты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		Польза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и риски</a:t>
            </a:r>
          </a:p>
          <a:p>
            <a:pPr fontAlgn="auto">
              <a:spcAft>
                <a:spcPts val="0"/>
              </a:spcAft>
              <a:defRPr/>
            </a:pP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88DB7-1E62-44E5-89B4-691961F2D08E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285852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57290" y="71414"/>
            <a:ext cx="73581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Финансовая грамотность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I:\ВШЭ\ПРОЕКТ\500_F_46455397_h7IYJ7mLI5XyvA8cqy08MRqzE5hnOuqv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702"/>
          <a:stretch>
            <a:fillRect/>
          </a:stretch>
        </p:blipFill>
        <p:spPr bwMode="auto">
          <a:xfrm>
            <a:off x="4929190" y="3071810"/>
            <a:ext cx="2643206" cy="323013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357290" y="6143644"/>
            <a:ext cx="4500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Пермь, 2018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err="1" smtClean="0"/>
              <a:t>Метапредметные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результаты</a:t>
            </a:r>
          </a:p>
          <a:p>
            <a:pPr>
              <a:buNone/>
            </a:pPr>
            <a:r>
              <a:rPr lang="ru-RU" sz="2800" b="1" dirty="0" smtClean="0"/>
              <a:t>Познавательные</a:t>
            </a:r>
          </a:p>
          <a:p>
            <a:pPr lvl="0"/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умения анализировать проблему и определять финансовые и государственные учреждения, в которые необходимо обратиться для их решения;</a:t>
            </a:r>
          </a:p>
          <a:p>
            <a:pPr lvl="0"/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умения устанавливать причинно-следственные связи между социальными и финансовыми явлениями и </a:t>
            </a:r>
            <a:r>
              <a:rPr lang="ru-RU" sz="2800" dirty="0" smtClean="0"/>
              <a:t>процессами.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Планируемые результаты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err="1" smtClean="0"/>
              <a:t>Метапредметные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результаты</a:t>
            </a:r>
          </a:p>
          <a:p>
            <a:pPr>
              <a:buNone/>
            </a:pPr>
            <a:r>
              <a:rPr lang="ru-RU" sz="2800" b="1" dirty="0" smtClean="0"/>
              <a:t>Коммуникативные</a:t>
            </a:r>
          </a:p>
          <a:p>
            <a:pPr lvl="0"/>
            <a:r>
              <a:rPr lang="ru-RU" sz="2800" dirty="0" smtClean="0"/>
              <a:t>вступать в коммуникацию со сверстниками и учителем, понимать и продвигать предлагаемые идеи;</a:t>
            </a:r>
          </a:p>
          <a:p>
            <a:pPr lvl="0"/>
            <a:r>
              <a:rPr lang="ru-RU" sz="2800" dirty="0" smtClean="0"/>
              <a:t>анализировать и интерпретировать финансовую информацию из различных источников.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Планируемые результаты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41078"/>
              </p:ext>
            </p:extLst>
          </p:nvPr>
        </p:nvGraphicFramePr>
        <p:xfrm>
          <a:off x="457200" y="1600200"/>
          <a:ext cx="8401080" cy="511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2714644"/>
                <a:gridCol w="2379114"/>
                <a:gridCol w="1549976"/>
              </a:tblGrid>
              <a:tr h="5083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Этап урока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учителя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12255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ученика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Примечание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697798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Организационный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момент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Приветствует учащихся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Приветствуют учителя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65380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Актуализация субъектного опыта учащихся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Организует беседу по пройденной теме</a:t>
                      </a:r>
                      <a:endParaRPr lang="ru-RU" sz="1400" dirty="0">
                        <a:latin typeface="+mn-lt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-Каким платежным средством пользуется герой фильма?</a:t>
                      </a:r>
                      <a:endParaRPr lang="ru-RU" sz="1400" dirty="0">
                        <a:latin typeface="+mn-lt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-Мы уже  изучили тему "Банковские карты".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 Вспомним 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свойства и возможности банковских карт.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Смотрят фрагмент фильма.</a:t>
                      </a:r>
                      <a:endParaRPr lang="ru-RU" sz="1400" dirty="0">
                        <a:latin typeface="+mn-lt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Принимают участие во фронтальной беседе.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Фрагмент фильма (Приложение 1)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01667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Проверка понимания изученного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Создает условия для самооценки учащихся уровня освоения темы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Осуществляют предварительную самооценку уровня освоения темы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Отмечают на шкале оценивания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Технологическая карта урока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Фрагмент фильма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Новый проект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54084" y="1285837"/>
            <a:ext cx="6946940" cy="521020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564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357454"/>
                <a:gridCol w="2500330"/>
                <a:gridCol w="1643074"/>
              </a:tblGrid>
              <a:tr h="5083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Этап урока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учителя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12255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ученика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Примечание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697798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Контроль и самоконтроль освоения знаний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Организует проведение игры ДОМИНО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Принимают участие в игре, разделившись  по группам. Результаты работы групп фиксируются в протоколе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Карточки ДОМИНО (Приложение 2)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2653806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Подведение итогов игры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Организует контрольно-рефлексивную деятельность. Побуждает к высказыванию своего мнения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" algn="l"/>
                        </a:tabLs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Осуществляют повторную самооценку уровня освоения темы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Отмечают на шкале оценивания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Технологическая карта урока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ДОМИНО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381235"/>
              </p:ext>
            </p:extLst>
          </p:nvPr>
        </p:nvGraphicFramePr>
        <p:xfrm>
          <a:off x="457200" y="1600200"/>
          <a:ext cx="8401080" cy="459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2500330"/>
                <a:gridCol w="2428892"/>
                <a:gridCol w="1643074"/>
              </a:tblGrid>
              <a:tr h="5083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Этап урока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учителя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12255" algn="l"/>
                        </a:tabLs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Деятельность ученика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Примечание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697798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Решение практических задач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Предлагает для решения </a:t>
                      </a: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разноуровневые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задачи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" algn="l"/>
                        </a:tabLs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Решают задачу с учетом уровня освоения темы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Карточки с разноуровневыми заданиями (Приложение 3)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1016640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Рефлексия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Организует рефлексивную оценку деятельности учащихся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" algn="l"/>
                        </a:tabLs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Осуществляют рефлексию деятельности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01667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Домашнее задание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Комментирует домашнее задание</a:t>
                      </a:r>
                      <a:endParaRPr lang="ru-RU" sz="140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" algn="l"/>
                        </a:tabLs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Определяют содержание домашнего задания с учетом выявленных затруднений по теме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Творческое</a:t>
                      </a:r>
                      <a:r>
                        <a:rPr lang="ru-RU" sz="1600" baseline="0" dirty="0" smtClean="0">
                          <a:latin typeface="+mn-lt"/>
                          <a:ea typeface="Times New Roman"/>
                        </a:rPr>
                        <a:t> задание*: разработка финансовых условий новой банковской карте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Технологическая карта урока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Задачи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88DB7-1E62-44E5-89B4-691961F2D08E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285852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57290" y="71415"/>
            <a:ext cx="73581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Финансовая грамотность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Банковские карты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Польза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риски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I:\ВШЭ\ПРОЕКТ\500_F_46455397_h7IYJ7mLI5XyvA8cqy08MRqzE5hnOuqv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702"/>
          <a:stretch>
            <a:fillRect/>
          </a:stretch>
        </p:blipFill>
        <p:spPr bwMode="auto">
          <a:xfrm>
            <a:off x="4929190" y="3071810"/>
            <a:ext cx="2643206" cy="323013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357290" y="6143644"/>
            <a:ext cx="4500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Пермь, 2018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 descr="I:\ВШЭ\ПРОЕКТ\werw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2562" y="2976562"/>
            <a:ext cx="3881438" cy="3881438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000240"/>
            <a:ext cx="8643937" cy="85725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внимание…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Состав проектной группы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Чернопазова Н.В., учитель МАОУ «СОШ №44»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Черемных О.В., учитель МАОУ «СОШ №120»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Дубровина Э.Н., учитель МАОУ «Гимназия №33»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Томилова </a:t>
            </a:r>
            <a:r>
              <a:rPr lang="ru-RU" sz="2800" dirty="0" smtClean="0"/>
              <a:t>С.В., </a:t>
            </a:r>
            <a:r>
              <a:rPr lang="ru-RU" sz="2800" dirty="0" smtClean="0"/>
              <a:t>учитель МАОУ «Гимназия №33»</a:t>
            </a:r>
          </a:p>
          <a:p>
            <a:pPr>
              <a:lnSpc>
                <a:spcPct val="150000"/>
              </a:lnSpc>
            </a:pPr>
            <a:r>
              <a:rPr lang="ru-RU" sz="2800" dirty="0" err="1" smtClean="0"/>
              <a:t>Вяткина</a:t>
            </a:r>
            <a:r>
              <a:rPr lang="ru-RU" sz="2800" dirty="0" smtClean="0"/>
              <a:t> Е.Б., учитель МАОУ «СОШ №28»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88DB7-1E62-44E5-89B4-691961F2D08E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Банковские карты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Польза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риски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361980" y="1023478"/>
            <a:ext cx="8639176" cy="53578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800" b="1" dirty="0" smtClean="0">
                <a:cs typeface="Times New Roman" pitchFamily="18" charset="0"/>
              </a:rPr>
              <a:t>Класс: </a:t>
            </a:r>
            <a:r>
              <a:rPr lang="ru-RU" sz="2800" dirty="0" smtClean="0">
                <a:cs typeface="Times New Roman" pitchFamily="18" charset="0"/>
              </a:rPr>
              <a:t>8 </a:t>
            </a:r>
          </a:p>
          <a:p>
            <a:pPr eaLnBrk="1" hangingPunct="1">
              <a:buNone/>
            </a:pPr>
            <a:r>
              <a:rPr lang="ru-RU" sz="2800" b="1" dirty="0" smtClean="0"/>
              <a:t>Тип урока:</a:t>
            </a:r>
            <a:r>
              <a:rPr lang="ru-RU" sz="2800" dirty="0" smtClean="0"/>
              <a:t> </a:t>
            </a:r>
            <a:r>
              <a:rPr lang="ru-RU" sz="2800" dirty="0" smtClean="0"/>
              <a:t>обобщение </a:t>
            </a:r>
            <a:r>
              <a:rPr lang="ru-RU" sz="2800" dirty="0" smtClean="0"/>
              <a:t>и </a:t>
            </a:r>
            <a:r>
              <a:rPr lang="ru-RU" sz="2800" dirty="0" smtClean="0"/>
              <a:t>систематизация </a:t>
            </a:r>
            <a:r>
              <a:rPr lang="ru-RU" sz="2800" dirty="0" smtClean="0"/>
              <a:t>предметных знаний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dirty="0" smtClean="0">
                <a:cs typeface="Times New Roman" pitchFamily="18" charset="0"/>
              </a:rPr>
              <a:t>Форма обучения: </a:t>
            </a:r>
            <a:r>
              <a:rPr lang="ru-RU" sz="2800" dirty="0" smtClean="0">
                <a:cs typeface="Times New Roman" pitchFamily="18" charset="0"/>
              </a:rPr>
              <a:t>групповая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800" b="1" dirty="0" smtClean="0">
                <a:cs typeface="Times New Roman" pitchFamily="18" charset="0"/>
              </a:rPr>
              <a:t>Материалы и оборудование: </a:t>
            </a:r>
            <a:r>
              <a:rPr lang="ru-RU" sz="2800" dirty="0" smtClean="0">
                <a:cs typeface="Times New Roman" pitchFamily="18" charset="0"/>
              </a:rPr>
              <a:t>проектор, компьютер, раздаточный </a:t>
            </a:r>
            <a:r>
              <a:rPr lang="ru-RU" sz="2800" dirty="0" smtClean="0">
                <a:cs typeface="Times New Roman" pitchFamily="18" charset="0"/>
              </a:rPr>
              <a:t>материал - </a:t>
            </a:r>
            <a:r>
              <a:rPr lang="ru-RU" sz="2800" dirty="0" smtClean="0"/>
              <a:t>карточки с тематическими заданиями</a:t>
            </a:r>
            <a:endParaRPr lang="ru-RU" sz="2800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ru-RU" sz="2800" b="1" dirty="0" smtClean="0"/>
              <a:t>Дидактическая задача</a:t>
            </a:r>
            <a:r>
              <a:rPr lang="ru-RU" sz="2800" b="1" dirty="0" smtClean="0">
                <a:cs typeface="Times New Roman" pitchFamily="18" charset="0"/>
              </a:rPr>
              <a:t>: </a:t>
            </a:r>
            <a:r>
              <a:rPr lang="ru-RU" sz="2800" dirty="0"/>
              <a:t>с</a:t>
            </a:r>
            <a:r>
              <a:rPr lang="ru-RU" sz="2800" dirty="0" smtClean="0"/>
              <a:t>оздать </a:t>
            </a:r>
            <a:r>
              <a:rPr lang="ru-RU" sz="2800" dirty="0" smtClean="0"/>
              <a:t>условия для эффективного взаимодействия в группе и развития навыков самоконтроля в ходе систематизации знаний по теме урока</a:t>
            </a:r>
          </a:p>
          <a:p>
            <a:pPr eaLnBrk="1" hangingPunct="1">
              <a:buNone/>
            </a:pPr>
            <a:r>
              <a:rPr lang="ru-RU" sz="2800" b="1" dirty="0" err="1" smtClean="0">
                <a:cs typeface="Times New Roman" pitchFamily="18" charset="0"/>
              </a:rPr>
              <a:t>Межпредметные</a:t>
            </a:r>
            <a:r>
              <a:rPr lang="ru-RU" sz="2800" b="1" dirty="0" smtClean="0">
                <a:cs typeface="Times New Roman" pitchFamily="18" charset="0"/>
              </a:rPr>
              <a:t> связи: </a:t>
            </a:r>
            <a:r>
              <a:rPr lang="ru-RU" sz="2800" dirty="0" smtClean="0">
                <a:cs typeface="Times New Roman" pitchFamily="18" charset="0"/>
              </a:rPr>
              <a:t>обществознание, математика</a:t>
            </a:r>
          </a:p>
          <a:p>
            <a:pPr eaLnBrk="1" hangingPunct="1">
              <a:buFont typeface="Wingdings 3" pitchFamily="18" charset="2"/>
              <a:buNone/>
            </a:pPr>
            <a:endParaRPr lang="ru-RU" sz="2800" dirty="0" smtClean="0">
              <a:cs typeface="Times New Roman" pitchFamily="18" charset="0"/>
            </a:endParaRPr>
          </a:p>
          <a:p>
            <a:pPr eaLnBrk="1" hangingPunct="1"/>
            <a:endParaRPr lang="ru-RU" sz="36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Скорректировать знания </a:t>
            </a:r>
            <a:r>
              <a:rPr lang="ru-RU" dirty="0" smtClean="0"/>
              <a:t>по теме </a:t>
            </a:r>
            <a:r>
              <a:rPr lang="ru-RU" dirty="0" smtClean="0"/>
              <a:t>о банковских картах.</a:t>
            </a:r>
            <a:endParaRPr lang="ru-RU" dirty="0" smtClean="0"/>
          </a:p>
          <a:p>
            <a:r>
              <a:rPr lang="ru-RU" dirty="0" smtClean="0"/>
              <a:t>Обобщить знания, умения по теме банковские карты.</a:t>
            </a:r>
          </a:p>
          <a:p>
            <a:r>
              <a:rPr lang="ru-RU" dirty="0" smtClean="0"/>
              <a:t>Проконтролировать степень усвоения терминов и понятий, изученных и сформированных на предыдущих уроках.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Образовательные цели урока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Развивать интерес к групповому взаимодействию в процессе решения поставленных задач.</a:t>
            </a:r>
          </a:p>
          <a:p>
            <a:r>
              <a:rPr lang="ru-RU" dirty="0" smtClean="0"/>
              <a:t>Развивать умение сравнивать и обобщать изучаемые факты и понятия.</a:t>
            </a:r>
          </a:p>
          <a:p>
            <a:r>
              <a:rPr lang="ru-RU" dirty="0" smtClean="0"/>
              <a:t>Учить анализировать ответы товарищей, понимать свои ошибки.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Развивающие цели урока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</a:t>
            </a:r>
            <a:r>
              <a:rPr lang="ru-RU" dirty="0" smtClean="0"/>
              <a:t>почувствовать обучающимся, </a:t>
            </a:r>
            <a:r>
              <a:rPr lang="ru-RU" dirty="0" smtClean="0"/>
              <a:t>что решая и выполняя всё более сложные задачи и упражнения, </a:t>
            </a:r>
            <a:r>
              <a:rPr lang="ru-RU" dirty="0" smtClean="0"/>
              <a:t>они </a:t>
            </a:r>
            <a:r>
              <a:rPr lang="ru-RU" dirty="0" smtClean="0"/>
              <a:t>продвигаются в своём интеллектуальном и волевом развитии.</a:t>
            </a:r>
          </a:p>
          <a:p>
            <a:r>
              <a:rPr lang="ru-RU" dirty="0" smtClean="0"/>
              <a:t>Создать атмосферу коллективного поиска, эмоциональной приподнятости, радости преодоления трудностей.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Воспитательные цели урока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Личностные результаты</a:t>
            </a:r>
          </a:p>
          <a:p>
            <a:pPr lvl="0"/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</a:t>
            </a:r>
            <a:r>
              <a:rPr lang="ru-RU" sz="2800" dirty="0" smtClean="0"/>
              <a:t>ответственности </a:t>
            </a:r>
            <a:r>
              <a:rPr lang="ru-RU" sz="2800" dirty="0" smtClean="0"/>
              <a:t>за принятие решений в сфере личных финансов;</a:t>
            </a:r>
          </a:p>
          <a:p>
            <a:pPr lvl="0"/>
            <a:r>
              <a:rPr lang="ru-RU" sz="2800" dirty="0" smtClean="0"/>
              <a:t>готовность пользоваться своими правами в финансовой сфере и исполнять возникающие в связи с взаимодействием с финансовыми институтами обязанности.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Планируемые результаты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Предметные результаты</a:t>
            </a:r>
          </a:p>
          <a:p>
            <a:pPr lvl="0"/>
            <a:r>
              <a:rPr lang="ru-RU" sz="2800" dirty="0" smtClean="0"/>
              <a:t>владение понятиями: деньги и денежная масса, банк, финансовое планирование, форс-мажор, страхование, финансовые </a:t>
            </a:r>
            <a:r>
              <a:rPr lang="ru-RU" sz="2800" dirty="0" smtClean="0"/>
              <a:t>риски и другие; </a:t>
            </a:r>
            <a:endParaRPr lang="ru-RU" sz="2800" dirty="0" smtClean="0"/>
          </a:p>
          <a:p>
            <a:pPr lvl="0"/>
            <a:r>
              <a:rPr lang="ru-RU" sz="2800" dirty="0" smtClean="0"/>
              <a:t>владение знанием основных видов финансовых услуг и продуктов, предназначенных для физических лиц, способов государственной поддержки в случаях попадания в сложные жизненные ситуации, видов финансовых рисков, способов использования банковских продуктов для решения своих финансовых задач.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Планируемые результаты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err="1" smtClean="0"/>
              <a:t>Метапредметные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результаты</a:t>
            </a:r>
          </a:p>
          <a:p>
            <a:pPr>
              <a:buNone/>
            </a:pPr>
            <a:r>
              <a:rPr lang="ru-RU" sz="2800" b="1" dirty="0" smtClean="0"/>
              <a:t>Регулятивные </a:t>
            </a:r>
          </a:p>
          <a:p>
            <a:pPr lvl="0"/>
            <a:r>
              <a:rPr lang="ru-RU" sz="2800" dirty="0" smtClean="0"/>
              <a:t>оценка правильности выполнения действий; самооценка и </a:t>
            </a:r>
            <a:r>
              <a:rPr lang="ru-RU" sz="2800" dirty="0" err="1" smtClean="0"/>
              <a:t>взаимооценка</a:t>
            </a:r>
            <a:r>
              <a:rPr lang="ru-RU" sz="2800" dirty="0" smtClean="0"/>
              <a:t>;</a:t>
            </a:r>
          </a:p>
          <a:p>
            <a:pPr lvl="0"/>
            <a:r>
              <a:rPr lang="ru-RU" sz="2800" dirty="0" smtClean="0"/>
              <a:t>адекватное восприятие предложений товарищей, учителя.</a:t>
            </a:r>
          </a:p>
          <a:p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0963"/>
            <a:ext cx="864393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Планируемые результаты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651</Words>
  <Application>Microsoft Office PowerPoint</Application>
  <PresentationFormat>Экран (4:3)</PresentationFormat>
  <Paragraphs>110</Paragraphs>
  <Slides>18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escsoftware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презентаций</dc:title>
  <dc:creator>esclkm</dc:creator>
  <cp:lastModifiedBy>User</cp:lastModifiedBy>
  <cp:revision>156</cp:revision>
  <dcterms:created xsi:type="dcterms:W3CDTF">2008-10-05T19:39:24Z</dcterms:created>
  <dcterms:modified xsi:type="dcterms:W3CDTF">2018-08-24T07:38:09Z</dcterms:modified>
</cp:coreProperties>
</file>