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324" r:id="rId5"/>
    <p:sldId id="276" r:id="rId6"/>
    <p:sldId id="313" r:id="rId7"/>
    <p:sldId id="314" r:id="rId8"/>
    <p:sldId id="315" r:id="rId9"/>
    <p:sldId id="316" r:id="rId10"/>
    <p:sldId id="272" r:id="rId11"/>
    <p:sldId id="317" r:id="rId12"/>
    <p:sldId id="318" r:id="rId13"/>
    <p:sldId id="319" r:id="rId14"/>
    <p:sldId id="320" r:id="rId15"/>
    <p:sldId id="321" r:id="rId16"/>
    <p:sldId id="322" r:id="rId17"/>
    <p:sldId id="263" r:id="rId18"/>
    <p:sldId id="277" r:id="rId19"/>
    <p:sldId id="323" r:id="rId20"/>
    <p:sldId id="326" r:id="rId21"/>
    <p:sldId id="325" r:id="rId22"/>
    <p:sldId id="298" r:id="rId23"/>
    <p:sldId id="283" r:id="rId24"/>
    <p:sldId id="291" r:id="rId25"/>
    <p:sldId id="293" r:id="rId26"/>
    <p:sldId id="292" r:id="rId27"/>
    <p:sldId id="294" r:id="rId28"/>
    <p:sldId id="295" r:id="rId29"/>
    <p:sldId id="296" r:id="rId30"/>
    <p:sldId id="297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288" r:id="rId40"/>
    <p:sldId id="287" r:id="rId41"/>
    <p:sldId id="302" r:id="rId42"/>
    <p:sldId id="304" r:id="rId43"/>
    <p:sldId id="27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49F19E-1AF6-48F6-9E4A-8B9FE625E844}">
          <p14:sldIdLst>
            <p14:sldId id="258"/>
            <p14:sldId id="257"/>
            <p14:sldId id="259"/>
            <p14:sldId id="324"/>
            <p14:sldId id="276"/>
            <p14:sldId id="313"/>
            <p14:sldId id="314"/>
            <p14:sldId id="315"/>
            <p14:sldId id="316"/>
          </p14:sldIdLst>
        </p14:section>
        <p14:section name="Раздел без заголовка" id="{46223775-4438-45D4-8D66-FBBE8196C593}">
          <p14:sldIdLst>
            <p14:sldId id="272"/>
            <p14:sldId id="317"/>
            <p14:sldId id="318"/>
            <p14:sldId id="319"/>
            <p14:sldId id="320"/>
            <p14:sldId id="321"/>
            <p14:sldId id="322"/>
            <p14:sldId id="263"/>
            <p14:sldId id="277"/>
            <p14:sldId id="323"/>
            <p14:sldId id="326"/>
            <p14:sldId id="325"/>
            <p14:sldId id="298"/>
            <p14:sldId id="283"/>
            <p14:sldId id="291"/>
            <p14:sldId id="293"/>
            <p14:sldId id="292"/>
            <p14:sldId id="294"/>
            <p14:sldId id="295"/>
            <p14:sldId id="296"/>
            <p14:sldId id="297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88"/>
            <p14:sldId id="287"/>
            <p14:sldId id="302"/>
            <p14:sldId id="304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8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3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4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7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0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7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9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2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8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7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CF2A-47BB-41F3-BB0E-DFF96892DCA9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310B-0A2E-4E72-AC12-AB4B410FD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\\gymnasium31.local\users\home\administration\kalashnikova_ea\&#1056;&#1072;&#1073;&#1086;&#1095;&#1080;&#1081;%20&#1089;&#1090;&#1086;&#1083;\&#1084;&#1072;&#1089;&#1090;&#1077;&#1088;&#1089;&#1082;&#1072;&#1103;%2022.02.14\&#1087;&#1088;&#1086;&#1077;&#1082;&#1090;&#1085;&#1072;&#1103;%20&#1079;&#1072;&#1076;&#1072;&#1095;&#1072;%20&#1082;&#1086;&#1085;&#1089;&#1090;&#1088;&#1091;&#1080;&#1088;&#1091;&#1077;&#1084;%20&#1084;&#1080;&#1088;%20&#1089;&#1074;&#1086;&#1080;&#1084;&#1080;%20&#1088;&#1091;&#1082;&#1072;&#1084;&#1080;.zi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42;&#1080;&#1076;&#1099;%20&#1084;&#1086;&#1096;&#1077;&#1085;&#1085;&#1080;&#1095;&#1077;&#1089;&#1090;&#1074;&#1072;%20&#1074;%20&#1089;&#1077;&#1090;&#1080;%20&#1080;&#1085;&#1090;&#1077;&#1088;&#1085;&#1077;&#1090;.do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3.xml"/><Relationship Id="rId7" Type="http://schemas.openxmlformats.org/officeDocument/2006/relationships/slide" Target="slide36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37.xml"/><Relationship Id="rId10" Type="http://schemas.openxmlformats.org/officeDocument/2006/relationships/slide" Target="slide34.xml"/><Relationship Id="rId4" Type="http://schemas.openxmlformats.org/officeDocument/2006/relationships/slide" Target="slide38.xml"/><Relationship Id="rId9" Type="http://schemas.openxmlformats.org/officeDocument/2006/relationships/slide" Target="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132" y="1219200"/>
            <a:ext cx="10515600" cy="140745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785384" y="350730"/>
            <a:ext cx="11151920" cy="625048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Методическая разработка 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проектной задачи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обучающихся 6-7 классов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«Фестиваль социальных роликов: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«Осторожно, Интернет-мошенничество!»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Авторы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Бородкина Ирина Александровна, учитель географии  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Мальцева Наталья Геннадьевна, учитель начальных классов  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Онищук Галина Викторовна, учитель географии и экономики  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Пинчук Елена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Африкановна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учитель начальных классов  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Салюкова Светлана Анатольевна,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УВР,</a:t>
            </a:r>
          </a:p>
          <a:p>
            <a:pPr lvl="0"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обществознания и экономики  </a:t>
            </a:r>
          </a:p>
          <a:p>
            <a:pPr algn="r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7897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043"/>
            <a:ext cx="10515600" cy="5571825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задача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решения системы проектных задач изучить понятие финансовое мошенничество, виды финансового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Интеренет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мошенничества, создать социальный ролик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Острожно:Интеренет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мошенники» и представить его на фестивале.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средства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кейсы, система проектных задачи т.д.</a:t>
            </a:r>
          </a:p>
        </p:txBody>
      </p:sp>
    </p:spTree>
    <p:extLst>
      <p:ext uri="{BB962C8B-B14F-4D97-AF65-F5344CB8AC3E}">
        <p14:creationId xmlns:p14="http://schemas.microsoft.com/office/powerpoint/2010/main" val="280432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Личностные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833" y="1337110"/>
            <a:ext cx="10952967" cy="50887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 и личной ответственности за свои поступки, за принятие решений в сфере личных финансов;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сотрудничества с взрослыми и сверстниками в разных игровых и реальных экономических ситуациях;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начальными навыками адаптации в мире финансовых отношений: сопоставление доходов и расходов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жизненные ситуации с точки зрения безопасного образа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выстраивать и перестраивать стиль своего общения со сверстниками, старшими и младшими в разных ситуациях </a:t>
            </a:r>
          </a:p>
        </p:txBody>
      </p:sp>
    </p:spTree>
    <p:extLst>
      <p:ext uri="{BB962C8B-B14F-4D97-AF65-F5344CB8AC3E}">
        <p14:creationId xmlns:p14="http://schemas.microsoft.com/office/powerpoint/2010/main" val="83134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989" y="1402914"/>
            <a:ext cx="10877811" cy="4885151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и правильное использование экономических терминов: финансовое мошенничество, финансовая безопасность, мошенники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приёмов работы с экономической информацией, её осмысление; проведение простых финансовых расчётов.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кругозора в области экономической жизни общества и формирование познавательного интереса к изучению общественных дисциплин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 обучающихся делать необходимые выводы и давать обоснованные оценки экономических ситуаций, определение проблем и путей их решения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25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регулятивные: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контроль своей деятельности в процессе достижения результата;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корректировать свои действия в соответствии с изменяющейся ситуацией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 правильность выполнения учебной задачи, собственные возможности её решения: самооценка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познавательной и творческой инициативы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восприятие предложений товарищей, учителей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46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представлять информацию в зависимости от поставленных задач в виде таблицы, схемы, графика, диаграммы, социальный ролик и т.д.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способов поиска, сбора, обработки, анализа, организации, передачи и интерпретации информации; поиск информации в газетах, журналах, на интернет-сайтах и проведение простых опросов и интервью;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способов решения проблем творческого и поискового характера;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01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признавать возможность существования различных точек зрения и права каждого иметь свою;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излагать своё мнение, аргументировать свою точку зрения и давать оценку событий;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общей цели и путей её достижения; умение договариваться о распределении функций и ролей в совместной деятельности, осуществлять взаимный контроль в совместной деятельности, адекватно оценивать собственное поведение и поведение окружающих.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87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3359"/>
            <a:ext cx="10515600" cy="576360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Мошенничество, Финансовое мошенничество, мошенники</a:t>
            </a:r>
          </a:p>
          <a:p>
            <a:pPr lvl="0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Групповая, в парах</a:t>
            </a:r>
          </a:p>
          <a:p>
            <a:pPr lvl="0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филология:  русский и английский языки, обществознание, экономика, география, информатика,  изобразительное искусство, финансовая грамотность.</a:t>
            </a:r>
          </a:p>
          <a:p>
            <a:pPr lvl="0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компьютер; 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проектор;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компьютерный класс с выходом в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интеренет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видеокамера;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  </a:t>
            </a:r>
          </a:p>
          <a:p>
            <a:pPr lvl="0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предполагается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97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852C34F9-AB79-4173-A643-06F5B63E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Оценка решения ПЗ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ECB77377-D232-48B3-8579-370F0F98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002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 метод</a:t>
            </a:r>
          </a:p>
        </p:txBody>
      </p:sp>
      <p:sp>
        <p:nvSpPr>
          <p:cNvPr id="14340" name="Прямоугольник 4">
            <a:extLst>
              <a:ext uri="{FF2B5EF4-FFF2-40B4-BE49-F238E27FC236}">
                <a16:creationId xmlns:a16="http://schemas.microsoft.com/office/drawing/2014/main" id="{1F1AB9CE-6C03-4ACA-94EB-A18D31CF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встроенное наблюдение (эксперты,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лист наблюдений</a:t>
            </a:r>
            <a:endParaRPr lang="ru-RU" altLang="ru-RU" sz="1800" b="1" dirty="0">
              <a:solidFill>
                <a:schemeClr val="bg2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11D2AC-4992-44B8-A859-0442386302C8}"/>
              </a:ext>
            </a:extLst>
          </p:cNvPr>
          <p:cNvSpPr/>
          <p:nvPr/>
        </p:nvSpPr>
        <p:spPr>
          <a:xfrm>
            <a:off x="1981200" y="1970088"/>
            <a:ext cx="2286000" cy="1611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0" name="TextBox 6">
            <a:extLst>
              <a:ext uri="{FF2B5EF4-FFF2-40B4-BE49-F238E27FC236}">
                <a16:creationId xmlns:a16="http://schemas.microsoft.com/office/drawing/2014/main" id="{6E6080E0-7E06-4BB7-A4FE-4E84D4CEC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86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14343" name="Прямоугольник 7">
            <a:extLst>
              <a:ext uri="{FF2B5EF4-FFF2-40B4-BE49-F238E27FC236}">
                <a16:creationId xmlns:a16="http://schemas.microsoft.com/office/drawing/2014/main" id="{93F29FB2-D49D-4958-9BCE-A7D710DBC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349751"/>
            <a:ext cx="2362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мониторинг формирования учебного сотрудничества в классе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DF9361-835F-4445-B3E1-E7B825D6A77A}"/>
              </a:ext>
            </a:extLst>
          </p:cNvPr>
          <p:cNvSpPr/>
          <p:nvPr/>
        </p:nvSpPr>
        <p:spPr>
          <a:xfrm>
            <a:off x="1981200" y="4283076"/>
            <a:ext cx="2286000" cy="1611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5" name="Прямоугольник 9">
            <a:extLst>
              <a:ext uri="{FF2B5EF4-FFF2-40B4-BE49-F238E27FC236}">
                <a16:creationId xmlns:a16="http://schemas.microsoft.com/office/drawing/2014/main" id="{02C81DE5-5C0F-482C-9FF7-2CD0B457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2133600"/>
            <a:ext cx="38862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экспертные карты (оценка процесса решения)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экспертные оценки по заданным критериям предъявления выполненных «продуктов»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главное –  </a:t>
            </a:r>
            <a:r>
              <a:rPr lang="ru-RU" altLang="ru-RU" sz="22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оценка процесса</a:t>
            </a: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 (процесс решения, процесс предъявления результата)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ru-RU" altLang="ru-RU" sz="22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только потом – оценка результата.</a:t>
            </a:r>
          </a:p>
        </p:txBody>
      </p:sp>
      <p:sp>
        <p:nvSpPr>
          <p:cNvPr id="21514" name="TextBox 10">
            <a:extLst>
              <a:ext uri="{FF2B5EF4-FFF2-40B4-BE49-F238E27FC236}">
                <a16:creationId xmlns:a16="http://schemas.microsoft.com/office/drawing/2014/main" id="{459B45BE-E427-46E0-ABBF-3D7C1D9B9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00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инструменты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46B2C4-AD45-4F25-9570-5FBAE1F3451A}"/>
              </a:ext>
            </a:extLst>
          </p:cNvPr>
          <p:cNvSpPr/>
          <p:nvPr/>
        </p:nvSpPr>
        <p:spPr>
          <a:xfrm>
            <a:off x="5257800" y="1970088"/>
            <a:ext cx="4343400" cy="427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настраиваемая 12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id="{9CC2E2BD-7ACD-4335-91B4-AD517B53B6DE}"/>
              </a:ext>
            </a:extLst>
          </p:cNvPr>
          <p:cNvSpPr/>
          <p:nvPr/>
        </p:nvSpPr>
        <p:spPr>
          <a:xfrm>
            <a:off x="9829800" y="5759450"/>
            <a:ext cx="609600" cy="48895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Методика оценки эффективности 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выполненной работы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977" y="945397"/>
            <a:ext cx="10179119" cy="57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C298F-8C72-47AE-B683-3D15AA5B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E41C85-F4B3-46F4-88F2-D5A4A91A0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0" t="9299" r="19658"/>
          <a:stretch/>
        </p:blipFill>
        <p:spPr>
          <a:xfrm>
            <a:off x="2230242" y="365125"/>
            <a:ext cx="8564138" cy="59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>
            <a:extLst>
              <a:ext uri="{FF2B5EF4-FFF2-40B4-BE49-F238E27FC236}">
                <a16:creationId xmlns:a16="http://schemas.microsoft.com/office/drawing/2014/main" id="{54A2DF65-4818-4615-B71A-DB1A42EC2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363" y="2590801"/>
            <a:ext cx="8229600" cy="361632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</a:rPr>
              <a:t>Задача, в которой через систему (2-5 класс) или набор (основная школа) заданий целенаправленно стимулируется система детских действий, направленных на получение «продукта», и в ходе решения которой происходит качественное изменение группы детей.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D3338-BE65-4369-8883-26BA0329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03289"/>
            <a:ext cx="8229600" cy="12525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</a:rPr>
              <a:t>Что такое проектная задача?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61560-CDEC-47D2-BECC-8DEF7BC7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проектной задачи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BA5D11-FFB4-4A53-A4C4-2767B7C01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869" y="2698595"/>
            <a:ext cx="3932261" cy="24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10270-5EC2-42FA-AB70-118FA9FF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день решения проектной задачи</a:t>
            </a:r>
            <a:br>
              <a:rPr lang="ru-RU" dirty="0"/>
            </a:br>
            <a:r>
              <a:rPr lang="ru-RU" dirty="0"/>
              <a:t>Примеры заданий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E614BA-0E13-488B-9268-195BD544F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Ребята, прочитайте данные статьи и на основе, полученной информации создайте плакат «Виды мошенничества в сети - интернет»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36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" y="0"/>
            <a:ext cx="113538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Работа с текстом </a:t>
            </a:r>
            <a:r>
              <a:rPr lang="ru-RU" b="1" dirty="0">
                <a:solidFill>
                  <a:srgbClr val="FF0000"/>
                </a:solidFill>
              </a:rPr>
              <a:t>«Интернет мошенники»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7262" t="22423" r="15185" b="8188"/>
          <a:stretch>
            <a:fillRect/>
          </a:stretch>
        </p:blipFill>
        <p:spPr bwMode="auto">
          <a:xfrm>
            <a:off x="838200" y="648789"/>
            <a:ext cx="10302663" cy="620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769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63" y="234498"/>
            <a:ext cx="10515600" cy="692966"/>
          </a:xfrm>
        </p:spPr>
        <p:txBody>
          <a:bodyPr>
            <a:normAutofit fontScale="90000"/>
          </a:bodyPr>
          <a:lstStyle/>
          <a:p>
            <a:pPr algn="r"/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6469" t="49444" r="15849" b="20625"/>
          <a:stretch/>
        </p:blipFill>
        <p:spPr bwMode="auto">
          <a:xfrm>
            <a:off x="628469" y="2307772"/>
            <a:ext cx="10502870" cy="257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28469" y="5268240"/>
            <a:ext cx="105239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https://finagram.com/shemy-fin-moshennichestva/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73" y="5851938"/>
            <a:ext cx="104894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https://www.fingram39.ru/publications/zashchita-prav-potrebiteley-/3348-finansovye-moshennichestva-i-kak-ot-nikh-uberechsya.html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7646" y="1165088"/>
            <a:ext cx="10515600" cy="692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участники, мы предлагаем вам, используя различные  источники информации (статья из Интернета, учебное пособие) ответить на следующие вопросы: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6" y="-115595"/>
            <a:ext cx="11079997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Первый день  работы над проектной задачей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7" y="2136179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6641" y="828693"/>
            <a:ext cx="9469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«СКАЗКА ЛОЖЬ, ДА В НЕЙ  НАМЕК»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6000" y="996910"/>
            <a:ext cx="110799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86134" y="1012309"/>
            <a:ext cx="5345624" cy="463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900">
              <a:buFont typeface="Arial" panose="020B0604020202020204" pitchFamily="34" charset="0"/>
              <a:buNone/>
            </a:pPr>
            <a:br>
              <a:rPr lang="ru-RU" dirty="0"/>
            </a:br>
            <a:endParaRPr lang="ru-RU" dirty="0"/>
          </a:p>
          <a:p>
            <a:pPr indent="342900">
              <a:buFont typeface="Arial" panose="020B0604020202020204" pitchFamily="34" charset="0"/>
              <a:buNone/>
            </a:pPr>
            <a:r>
              <a:rPr lang="ru-RU" sz="3600" dirty="0"/>
              <a:t>Сказка,  в  которой персонаж   введением   в  заблуждение собирает  на  свой  проект средства   в  натуральном выражении. 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7" name="Содержимое 7" descr="суп из топора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1149" y="2067732"/>
            <a:ext cx="4038600" cy="4038600"/>
          </a:xfrm>
          <a:prstGeom prst="rect">
            <a:avLst/>
          </a:prstGeom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1588386" y="5414284"/>
            <a:ext cx="42803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b="1" dirty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Каша  из топора</a:t>
            </a:r>
            <a:r>
              <a:rPr lang="ru-RU" b="1" dirty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b="1" dirty="0">
                <a:latin typeface="Calibri"/>
                <a:cs typeface="Times New Roman" pitchFamily="18" charset="0"/>
              </a:rPr>
              <a:t>Русская  народная  сказка</a:t>
            </a:r>
            <a:endParaRPr lang="ru-RU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10142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66241" y="740744"/>
            <a:ext cx="5181600" cy="4351338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br>
              <a:rPr lang="ru-RU" dirty="0"/>
            </a:br>
            <a:endParaRPr lang="ru-RU" dirty="0"/>
          </a:p>
          <a:p>
            <a:pPr indent="342900">
              <a:buNone/>
            </a:pPr>
            <a:r>
              <a:rPr lang="ru-RU" sz="3600" dirty="0"/>
              <a:t> Сказка,  в  которой  мошенники обещают  герою сверхвысокую  доходность  за  короткий  срок .</a:t>
            </a:r>
          </a:p>
          <a:p>
            <a:pPr indent="342900">
              <a:buNone/>
            </a:pPr>
            <a:r>
              <a:rPr lang="ru-RU" sz="3600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artchild.com.ua/wp-content/gallery/buratino/img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67" y="621305"/>
            <a:ext cx="6420863" cy="44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594928" y="5211521"/>
            <a:ext cx="103477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3200" b="1" dirty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Золотой  ключик или Приключения Буратино</a:t>
            </a:r>
            <a:r>
              <a:rPr lang="ru-RU" sz="3200" b="1" dirty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3200" b="1" dirty="0">
                <a:latin typeface="Calibri"/>
                <a:cs typeface="Times New Roman" pitchFamily="18" charset="0"/>
              </a:rPr>
              <a:t>А.Н. Толстой</a:t>
            </a:r>
            <a:endParaRPr lang="ru-RU" sz="3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05726" y="1190195"/>
            <a:ext cx="4353732" cy="4351338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sz="3600" dirty="0"/>
              <a:t>Сказка,  в которой  герой завладевает  слишком  простыми логином и  паролем,  в  результате  чего получает доступ  к  ценностям . </a:t>
            </a:r>
            <a:br>
              <a:rPr lang="ru-RU" sz="3600" dirty="0"/>
            </a:br>
            <a:endParaRPr lang="ru-RU" sz="3600" dirty="0"/>
          </a:p>
          <a:p>
            <a:endParaRPr lang="ru-RU" dirty="0"/>
          </a:p>
        </p:txBody>
      </p:sp>
      <p:pic>
        <p:nvPicPr>
          <p:cNvPr id="5" name="Содержимое 5" descr="алибаба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7515" y="503992"/>
            <a:ext cx="4489342" cy="39440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9615" y="5249145"/>
            <a:ext cx="896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buNone/>
            </a:pPr>
            <a:r>
              <a:rPr lang="ru-RU" sz="3200" b="1" dirty="0"/>
              <a:t>«Али-баба и 40 разбойников» арабская сказка</a:t>
            </a:r>
          </a:p>
        </p:txBody>
      </p:sp>
    </p:spTree>
    <p:extLst>
      <p:ext uri="{BB962C8B-B14F-4D97-AF65-F5344CB8AC3E}">
        <p14:creationId xmlns:p14="http://schemas.microsoft.com/office/powerpoint/2010/main" val="8549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2716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Сказка,  в которой  персонаж  добивается  возмещения мнимого  ущерба. </a:t>
            </a:r>
            <a:br>
              <a:rPr lang="ru-RU" sz="4000" dirty="0"/>
            </a:br>
            <a:r>
              <a:rPr lang="ru-RU" sz="4000" dirty="0"/>
              <a:t> </a:t>
            </a:r>
            <a:br>
              <a:rPr lang="ru-RU" sz="4000" dirty="0"/>
            </a:br>
            <a:endParaRPr lang="ru-RU" sz="4000" dirty="0"/>
          </a:p>
          <a:p>
            <a:endParaRPr lang="ru-RU" dirty="0"/>
          </a:p>
        </p:txBody>
      </p:sp>
      <p:pic>
        <p:nvPicPr>
          <p:cNvPr id="2050" name="Picture 2" descr="https://ds03.infourok.ru/uploads/ex/0317/00013b96-9586e03a/img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5"/>
          <a:stretch/>
        </p:blipFill>
        <p:spPr bwMode="auto">
          <a:xfrm>
            <a:off x="5408907" y="365126"/>
            <a:ext cx="6509289" cy="49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57800" y="553456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/>
              <a:t>«Лисичка  со  скалочкой»</a:t>
            </a:r>
            <a:br>
              <a:rPr lang="ru-RU" sz="4000" b="1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52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511444"/>
            <a:ext cx="5181600" cy="5665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200" dirty="0"/>
              <a:t>Данный  персонаж  сказки,  действуя в  интересах третьего лица ,  предоставляет  заведомо ложную информацию,  в </a:t>
            </a:r>
            <a:r>
              <a:rPr lang="ru-RU" sz="3200" dirty="0" err="1"/>
              <a:t>т.ч</a:t>
            </a:r>
            <a:r>
              <a:rPr lang="ru-RU" sz="3200" dirty="0"/>
              <a:t>.  в  качестве  гарантий  надежности  приводит  несуществующие связи  и фальшивые звания, злоупотребляет доверием, в результате чего был нанесен материальный ущерб в виде присвоения чужого  имущества. </a:t>
            </a:r>
            <a:br>
              <a:rPr lang="ru-RU" sz="3200" dirty="0"/>
            </a:br>
            <a:endParaRPr lang="ru-RU" sz="3200" dirty="0"/>
          </a:p>
          <a:p>
            <a:endParaRPr lang="ru-RU" sz="3200" dirty="0"/>
          </a:p>
        </p:txBody>
      </p:sp>
      <p:pic>
        <p:nvPicPr>
          <p:cNvPr id="3074" name="Picture 2" descr="https://banner2.kisspng.com/20180325/kre/kisspng-puss-in-boots-donkey-princess-fiona-t-shirt-shrek-shrek-5ab770eb96fa54.7112053715219714356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07" y="511443"/>
            <a:ext cx="3273834" cy="52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0518" y="574271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>
              <a:buNone/>
            </a:pPr>
            <a:r>
              <a:rPr lang="ru-RU" sz="3200" b="1" dirty="0"/>
              <a:t>«Кот  в  сапогах» Ш. Перро</a:t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659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0485" y="115796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Сказка,  в  которой  получение  выгоды одним  персонажем  обеспечивается  благодаря вовлечению  новых  участников.</a:t>
            </a:r>
            <a:br>
              <a:rPr lang="ru-RU" sz="3600" dirty="0"/>
            </a:br>
            <a:endParaRPr lang="ru-RU" sz="3600" dirty="0"/>
          </a:p>
          <a:p>
            <a:endParaRPr lang="ru-RU" dirty="0"/>
          </a:p>
        </p:txBody>
      </p:sp>
      <p:pic>
        <p:nvPicPr>
          <p:cNvPr id="5" name="Содержимое 6" descr="репка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02085" y="1384024"/>
            <a:ext cx="5769430" cy="35653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3085" y="5412196"/>
            <a:ext cx="8113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None/>
            </a:pPr>
            <a:r>
              <a:rPr lang="ru-RU" sz="3600" b="1" dirty="0"/>
              <a:t>«Репка»   русская народная сказка </a:t>
            </a:r>
          </a:p>
        </p:txBody>
      </p:sp>
    </p:spTree>
    <p:extLst>
      <p:ext uri="{BB962C8B-B14F-4D97-AF65-F5344CB8AC3E}">
        <p14:creationId xmlns:p14="http://schemas.microsoft.com/office/powerpoint/2010/main" val="28700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>
            <a:extLst>
              <a:ext uri="{FF2B5EF4-FFF2-40B4-BE49-F238E27FC236}">
                <a16:creationId xmlns:a16="http://schemas.microsoft.com/office/drawing/2014/main" id="{FC92C0C1-D982-40CC-BDD9-DF1AEFB1A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>
              <a:lnSpc>
                <a:spcPct val="150000"/>
              </a:lnSpc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</a:rPr>
              <a:t>Проблемная (модельная) ситуация</a:t>
            </a:r>
          </a:p>
          <a:p>
            <a:pPr marL="274320" indent="-274320">
              <a:lnSpc>
                <a:spcPct val="150000"/>
              </a:lnSpc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</a:rPr>
              <a:t>Система заданий (действий) </a:t>
            </a:r>
          </a:p>
          <a:p>
            <a:pPr marL="274320" indent="-274320">
              <a:lnSpc>
                <a:spcPct val="150000"/>
              </a:lnSpc>
              <a:defRPr/>
            </a:pPr>
            <a:r>
              <a:rPr lang="ru-RU" altLang="ru-RU" sz="3200" b="1" dirty="0">
                <a:solidFill>
                  <a:schemeClr val="bg2">
                    <a:lumMod val="10000"/>
                  </a:schemeClr>
                </a:solidFill>
              </a:rPr>
              <a:t>Итоговое задание - создание «продукта»</a:t>
            </a:r>
          </a:p>
          <a:p>
            <a:pPr marL="0" indent="0">
              <a:buNone/>
              <a:defRPr/>
            </a:pPr>
            <a:endParaRPr lang="ru-RU" altLang="ru-RU" sz="3600" dirty="0">
              <a:solidFill>
                <a:srgbClr val="FF0000"/>
              </a:solidFill>
            </a:endParaRPr>
          </a:p>
          <a:p>
            <a:pPr marL="274320" indent="-274320">
              <a:defRPr/>
            </a:pPr>
            <a:endParaRPr lang="ru-RU" alt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5094-DDF7-416D-9D27-CCE283EC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Структура ПЗ: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2428" y="1244073"/>
            <a:ext cx="10515600" cy="1325563"/>
          </a:xfrm>
        </p:spPr>
        <p:txBody>
          <a:bodyPr/>
          <a:lstStyle/>
          <a:p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3967"/>
            <a:ext cx="110465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C00000"/>
                </a:solidFill>
              </a:rPr>
              <a:t>- Что объединяет все эти сказки?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- Как можно назвать этих героев одним словом?</a:t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30996" y="2772042"/>
            <a:ext cx="5511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</a:t>
            </a:r>
          </a:p>
        </p:txBody>
      </p:sp>
    </p:spTree>
    <p:extLst>
      <p:ext uri="{BB962C8B-B14F-4D97-AF65-F5344CB8AC3E}">
        <p14:creationId xmlns:p14="http://schemas.microsoft.com/office/powerpoint/2010/main" val="42091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8056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Определи вид мошенничества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6812" y="1832184"/>
            <a:ext cx="5692877" cy="4790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b="1" dirty="0"/>
              <a:t>Солдат</a:t>
            </a:r>
            <a:br>
              <a:rPr lang="ru-RU" sz="3600" b="1" dirty="0"/>
            </a:b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Али-баба</a:t>
            </a:r>
            <a:br>
              <a:rPr lang="ru-RU" sz="3600" b="1" dirty="0"/>
            </a:b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Лиса Алиса и кот </a:t>
            </a:r>
            <a:r>
              <a:rPr lang="ru-RU" sz="3600" b="1" dirty="0" err="1"/>
              <a:t>Базилио</a:t>
            </a:r>
            <a:br>
              <a:rPr lang="ru-RU" sz="3600" b="1" dirty="0"/>
            </a:b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Лисичка со скалочкой</a:t>
            </a:r>
            <a:br>
              <a:rPr lang="ru-RU" sz="3600" b="1" dirty="0"/>
            </a:b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Кот в сапогах</a:t>
            </a:r>
            <a:br>
              <a:rPr lang="ru-RU" sz="3600" b="1" dirty="0"/>
            </a:b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Дед с репкой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186810" y="304441"/>
            <a:ext cx="5181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6812" y="3370599"/>
            <a:ext cx="5397909" cy="5341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6812" y="2544301"/>
            <a:ext cx="2182761" cy="5684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226" y="1690688"/>
            <a:ext cx="2182761" cy="66905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811" y="4162612"/>
            <a:ext cx="4163963" cy="5341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6811" y="4954625"/>
            <a:ext cx="2541641" cy="5341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227" y="5701027"/>
            <a:ext cx="2507226" cy="5341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06159" y="3154981"/>
            <a:ext cx="452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Обманные действия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6159" y="1185853"/>
            <a:ext cx="591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Злоупотребление доверием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9689" y="5501537"/>
            <a:ext cx="560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Умышленное искажение фактов или умолчание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6159" y="1911251"/>
            <a:ext cx="567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Хищение чужой собственности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9689" y="3801312"/>
            <a:ext cx="6477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Незаконное вовлечение в деятельность и получение с этого прибыли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68379" y="1220260"/>
            <a:ext cx="6050899" cy="6119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90919" y="1979166"/>
            <a:ext cx="3457881" cy="1132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06159" y="3292792"/>
            <a:ext cx="4311321" cy="465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79690" y="3933840"/>
            <a:ext cx="5797348" cy="16217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79689" y="5662122"/>
            <a:ext cx="5336952" cy="1039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3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757" y="262282"/>
            <a:ext cx="109187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виды интернет-мошенничества</a:t>
            </a:r>
          </a:p>
          <a:p>
            <a:r>
              <a:rPr lang="ru-RU" sz="3200" i="1" dirty="0"/>
              <a:t>                     </a:t>
            </a:r>
          </a:p>
          <a:p>
            <a:r>
              <a:rPr lang="ru-RU" sz="3200" i="1" dirty="0"/>
              <a:t>                     </a:t>
            </a:r>
            <a:endParaRPr lang="ru-RU" sz="3200" dirty="0"/>
          </a:p>
          <a:p>
            <a:r>
              <a:rPr lang="ru-RU" sz="3200" i="1" dirty="0"/>
              <a:t>                           </a:t>
            </a:r>
            <a:endParaRPr lang="ru-RU" dirty="0"/>
          </a:p>
        </p:txBody>
      </p:sp>
      <p:sp>
        <p:nvSpPr>
          <p:cNvPr id="3" name="7-конечная звезда 2"/>
          <p:cNvSpPr/>
          <p:nvPr/>
        </p:nvSpPr>
        <p:spPr>
          <a:xfrm>
            <a:off x="7697781" y="1275542"/>
            <a:ext cx="626368" cy="58096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15367" y="1317902"/>
            <a:ext cx="2753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hlinkClick r:id="rId2" action="ppaction://hlinksldjump"/>
              </a:rPr>
              <a:t>«</a:t>
            </a:r>
            <a:r>
              <a:rPr lang="ru-RU" sz="3200" i="1" dirty="0">
                <a:hlinkClick r:id="rId3" action="ppaction://hlinksldjump"/>
              </a:rPr>
              <a:t>Волшебные» </a:t>
            </a:r>
          </a:p>
          <a:p>
            <a:r>
              <a:rPr lang="ru-RU" sz="3200" i="1" dirty="0">
                <a:hlinkClick r:id="rId3" action="ppaction://hlinksldjump"/>
              </a:rPr>
              <a:t>кошельки»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79307" y="4394018"/>
            <a:ext cx="419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hlinkClick r:id="rId4" action="ppaction://hlinksldjump"/>
              </a:rPr>
              <a:t>Дешёвые </a:t>
            </a:r>
            <a:r>
              <a:rPr lang="ru-RU" sz="3200" i="1" dirty="0">
                <a:hlinkClick r:id="" action="ppaction://noaction"/>
              </a:rPr>
              <a:t> распродажи</a:t>
            </a:r>
            <a:endParaRPr lang="ru-RU" sz="32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28551" y="4589388"/>
            <a:ext cx="3188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hlinkClick r:id="rId5" action="ppaction://hlinksldjump"/>
              </a:rPr>
              <a:t>Выгодный </a:t>
            </a:r>
            <a:r>
              <a:rPr lang="ru-RU" sz="3200" i="1" dirty="0">
                <a:hlinkClick r:id="" action="ppaction://noaction"/>
              </a:rPr>
              <a:t>обмен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65606" y="2570606"/>
            <a:ext cx="479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hlinkClick r:id="rId6" action="ppaction://hlinksldjump"/>
              </a:rPr>
              <a:t>«</a:t>
            </a:r>
            <a:r>
              <a:rPr lang="ru-RU" sz="3200" i="1" dirty="0">
                <a:hlinkClick r:id="rId7" action="ppaction://hlinksldjump"/>
              </a:rPr>
              <a:t>Выигрыш» </a:t>
            </a:r>
            <a:r>
              <a:rPr lang="ru-RU" sz="3200" i="1" dirty="0">
                <a:hlinkClick r:id="" action="ppaction://noaction"/>
              </a:rPr>
              <a:t>в </a:t>
            </a:r>
            <a:r>
              <a:rPr lang="ru-RU" sz="3200" i="1" dirty="0">
                <a:hlinkClick r:id="rId7" action="ppaction://hlinksldjump"/>
              </a:rPr>
              <a:t>конкурсе, </a:t>
            </a:r>
          </a:p>
          <a:p>
            <a:r>
              <a:rPr lang="ru-RU" sz="3200" i="1" dirty="0">
                <a:hlinkClick r:id="rId7" action="ppaction://hlinksldjump"/>
              </a:rPr>
              <a:t>лотерее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66397" y="2906490"/>
            <a:ext cx="20916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hlinkClick r:id="rId8" action="ppaction://hlinksldjump"/>
              </a:rPr>
              <a:t>Удалённая</a:t>
            </a:r>
            <a:r>
              <a:rPr lang="ru-RU" i="1" dirty="0">
                <a:hlinkClick r:id="rId8" action="ppaction://hlinksldjump"/>
              </a:rPr>
              <a:t> </a:t>
            </a:r>
          </a:p>
          <a:p>
            <a:r>
              <a:rPr lang="ru-RU" sz="3200" i="1" dirty="0">
                <a:hlinkClick r:id="rId8" action="ppaction://hlinksldjump"/>
              </a:rPr>
              <a:t>работа</a:t>
            </a:r>
            <a:endParaRPr lang="ru-RU" sz="3200" dirty="0"/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1728237" y="1502109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Фишинг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1123225" y="1317902"/>
            <a:ext cx="413794" cy="38290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8202183" y="2685604"/>
            <a:ext cx="626368" cy="58096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529298" y="2570606"/>
            <a:ext cx="626368" cy="58096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7926335" y="4298904"/>
            <a:ext cx="626368" cy="58096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702495" y="4298905"/>
            <a:ext cx="626368" cy="58096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480" y="181089"/>
            <a:ext cx="9082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Briolin" pitchFamily="2" charset="0"/>
              </a:rPr>
              <a:t>«Волшебные» кошельки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75" y="3528686"/>
            <a:ext cx="3707653" cy="318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47528" y="1196753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Через спам на  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- 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mail</a:t>
            </a: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человек узнаёт о «волшебных» кошельках. Вы отправляете сумму денег, ждете взамен сумму больше отправленной, а в результате либо надо отправить еще, либо и ваших денег уже нет.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542727" y="6165304"/>
            <a:ext cx="521208" cy="69269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552" y="0"/>
            <a:ext cx="3712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Briolin" pitchFamily="2" charset="0"/>
              </a:rPr>
              <a:t>Фишинг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27128"/>
            <a:ext cx="3456384" cy="363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19536" y="1052737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Вам на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e-</a:t>
            </a:r>
            <a:r>
              <a:rPr lang="ru-RU" sz="3200" dirty="0" err="1">
                <a:solidFill>
                  <a:srgbClr val="FF0000"/>
                </a:solidFill>
                <a:latin typeface="Comic Sans MS" pitchFamily="66" charset="0"/>
              </a:rPr>
              <a:t>mail</a:t>
            </a:r>
            <a:r>
              <a:rPr lang="ru-RU" sz="3200" dirty="0">
                <a:latin typeface="Comic Sans MS" pitchFamily="66" charset="0"/>
              </a:rPr>
              <a:t> приходит сообщение якобы от вашей платёжной системы, в котором просят зайти в аккаунт по ссылке. Итак, письмо и ссылка– фальшивка.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24" y="3233164"/>
            <a:ext cx="3899522" cy="363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5647230" y="6165304"/>
            <a:ext cx="521208" cy="69269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3971" y="36388"/>
            <a:ext cx="67465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Briolin" pitchFamily="2" charset="0"/>
              </a:rPr>
              <a:t>Удалённая работа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2" y="1052051"/>
            <a:ext cx="3744416" cy="318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37649" y="1052051"/>
            <a:ext cx="63950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Вам приходит письмо с предложением удалённой работы (к примеру, набор текста). Вы уже готовы получить эту работу. Что для этого нужно? Да  пустяк: в залог отправить небольшую сумму, которую вы получите обратно после того, как приступите к своим обязанностям. Работу вы не получите и деньги – тоже.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542727" y="6165304"/>
            <a:ext cx="521208" cy="69269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569" y="4108"/>
            <a:ext cx="7675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7030A0"/>
                </a:solidFill>
                <a:latin typeface="Briolin" pitchFamily="2" charset="0"/>
              </a:rPr>
              <a:t>«Выигрыш» в конкурсе, лотерее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1" y="2425211"/>
            <a:ext cx="296778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9777" y="1812478"/>
            <a:ext cx="63473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Оказывается, вы выиграли в какой-то лотерее (хотя на самом деле нигде не участвовали). Для получения приза вам либо предлагается открыть прилагаемый к письму файл (внутри которого содержится вирус или троянская программа)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0056440" y="6158656"/>
            <a:ext cx="521208" cy="69269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997" y="116632"/>
            <a:ext cx="73468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Briolin" pitchFamily="2" charset="0"/>
              </a:rPr>
              <a:t>Выгодный обмен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34" y="2780928"/>
            <a:ext cx="4341650" cy="397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19505" y="2060849"/>
            <a:ext cx="48514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Comic Sans MS" pitchFamily="66" charset="0"/>
              </a:rPr>
              <a:t>Помните: обменять валюту с выгодой для себя невозможно. 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0118914" y="6155259"/>
            <a:ext cx="521208" cy="69269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792" y="116633"/>
            <a:ext cx="82887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Briolin" pitchFamily="2" charset="0"/>
              </a:rPr>
              <a:t>Дешёвые распродажи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67" y="1026704"/>
            <a:ext cx="3122984" cy="2081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30" y="3330582"/>
            <a:ext cx="3489458" cy="2343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12" y="4628305"/>
            <a:ext cx="3456384" cy="2186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972667"/>
            <a:ext cx="3183954" cy="2253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49296" y="113229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После отправки денег, чаще всего бывает так: ни денег, ни покупок…ни сайта</a:t>
            </a:r>
          </a:p>
        </p:txBody>
      </p:sp>
    </p:spTree>
    <p:extLst>
      <p:ext uri="{BB962C8B-B14F-4D97-AF65-F5344CB8AC3E}">
        <p14:creationId xmlns:p14="http://schemas.microsoft.com/office/powerpoint/2010/main" val="41679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Привет из Того. Нигерийское письмо.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9357" t="30575" r="25470" b="7463"/>
          <a:stretch/>
        </p:blipFill>
        <p:spPr bwMode="auto">
          <a:xfrm>
            <a:off x="274320" y="1554479"/>
            <a:ext cx="6645674" cy="512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32866" t="47272" r="26815" b="20406"/>
          <a:stretch>
            <a:fillRect/>
          </a:stretch>
        </p:blipFill>
        <p:spPr bwMode="auto">
          <a:xfrm>
            <a:off x="6744788" y="2551612"/>
            <a:ext cx="5447212" cy="2455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-2015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>
            <a:extLst>
              <a:ext uri="{FF2B5EF4-FFF2-40B4-BE49-F238E27FC236}">
                <a16:creationId xmlns:a16="http://schemas.microsoft.com/office/drawing/2014/main" id="{6D98FFDF-655C-49DE-90A6-F9F79F2B2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Учит способу проектирования (без явного указания на это)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Разновозрастное сотрудничество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Диагностика УУД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</a:rPr>
              <a:t>Основа для модульной организации ОП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EFA33-032B-402B-9DE6-3B96BD86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dirty="0">
                <a:solidFill>
                  <a:schemeClr val="bg2">
                    <a:lumMod val="10000"/>
                  </a:schemeClr>
                </a:solidFill>
              </a:rPr>
              <a:t>Педагогические эффекты: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7752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 «Скачал?»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9585" t="25638" r="23783" b="6864"/>
          <a:stretch/>
        </p:blipFill>
        <p:spPr bwMode="auto">
          <a:xfrm>
            <a:off x="167640" y="1280161"/>
            <a:ext cx="6599866" cy="537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2623" t="31156" r="27050" b="37070"/>
          <a:stretch>
            <a:fillRect/>
          </a:stretch>
        </p:blipFill>
        <p:spPr bwMode="auto">
          <a:xfrm>
            <a:off x="6196148" y="2851581"/>
            <a:ext cx="5956663" cy="263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Остерегайся  мошенничества в Интернете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- Как уберечь себя и своих близких от Интернет мошенников? 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49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01" y="302646"/>
            <a:ext cx="10750389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третий – подведение итогов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714501"/>
            <a:ext cx="9956800" cy="1918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социальных роликов 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«Осторожно: Интернет –мошенничество!»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344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ижний колонтитул 1">
            <a:extLst>
              <a:ext uri="{FF2B5EF4-FFF2-40B4-BE49-F238E27FC236}">
                <a16:creationId xmlns:a16="http://schemas.microsoft.com/office/drawing/2014/main" id="{53E1283C-DAC2-43DB-8B35-7B5857BC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630489" y="6157914"/>
            <a:ext cx="790098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i="1">
                <a:solidFill>
                  <a:srgbClr val="F8F8F8"/>
                </a:solidFill>
                <a:latin typeface="Georgia" panose="02040502050405020303" pitchFamily="18" charset="0"/>
              </a:rPr>
              <a:t>Основные линии изменений в образовательной организации в аспекте ФГОС</a:t>
            </a:r>
          </a:p>
        </p:txBody>
      </p:sp>
      <p:grpSp>
        <p:nvGrpSpPr>
          <p:cNvPr id="27652" name="Группа 24">
            <a:extLst>
              <a:ext uri="{FF2B5EF4-FFF2-40B4-BE49-F238E27FC236}">
                <a16:creationId xmlns:a16="http://schemas.microsoft.com/office/drawing/2014/main" id="{AB00ABFA-68B9-4F53-A91E-BB03CC5A3956}"/>
              </a:ext>
            </a:extLst>
          </p:cNvPr>
          <p:cNvGrpSpPr>
            <a:grpSpLocks/>
          </p:cNvGrpSpPr>
          <p:nvPr/>
        </p:nvGrpSpPr>
        <p:grpSpPr bwMode="auto">
          <a:xfrm>
            <a:off x="1901825" y="1773238"/>
            <a:ext cx="8280400" cy="4051300"/>
            <a:chOff x="377479" y="1772816"/>
            <a:chExt cx="8280920" cy="4051498"/>
          </a:xfrm>
        </p:grpSpPr>
        <p:pic>
          <p:nvPicPr>
            <p:cNvPr id="43017" name="Picture 9">
              <a:extLst>
                <a:ext uri="{FF2B5EF4-FFF2-40B4-BE49-F238E27FC236}">
                  <a16:creationId xmlns:a16="http://schemas.microsoft.com/office/drawing/2014/main" id="{0EAF19EA-E217-4B49-B03D-99730ADA7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377479" y="1791866"/>
              <a:ext cx="8280920" cy="40324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>
              <a:solidFill>
                <a:srgbClr val="5C2305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cxnSp>
          <p:nvCxnSpPr>
            <p:cNvPr id="27658" name="Прямая соединительная линия 9">
              <a:extLst>
                <a:ext uri="{FF2B5EF4-FFF2-40B4-BE49-F238E27FC236}">
                  <a16:creationId xmlns:a16="http://schemas.microsoft.com/office/drawing/2014/main" id="{F02EAE59-0477-4321-8FED-B5C403FD34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127972" y="1772816"/>
              <a:ext cx="1418324" cy="4032448"/>
            </a:xfrm>
            <a:prstGeom prst="line">
              <a:avLst/>
            </a:prstGeom>
            <a:noFill/>
            <a:ln w="76200" cap="sq" algn="ctr">
              <a:solidFill>
                <a:srgbClr val="5C230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53" name="Группа 22">
            <a:extLst>
              <a:ext uri="{FF2B5EF4-FFF2-40B4-BE49-F238E27FC236}">
                <a16:creationId xmlns:a16="http://schemas.microsoft.com/office/drawing/2014/main" id="{7C97A0DC-7BD1-470E-AB40-225BF5CF6787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855663"/>
            <a:ext cx="646113" cy="5734050"/>
            <a:chOff x="4152367" y="856212"/>
            <a:chExt cx="646331" cy="5733665"/>
          </a:xfrm>
        </p:grpSpPr>
        <p:sp>
          <p:nvSpPr>
            <p:cNvPr id="27655" name="Прямоугольник 19">
              <a:extLst>
                <a:ext uri="{FF2B5EF4-FFF2-40B4-BE49-F238E27FC236}">
                  <a16:creationId xmlns:a16="http://schemas.microsoft.com/office/drawing/2014/main" id="{C180FBCD-DA19-4D2F-A26E-959075F50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36896">
              <a:off x="2493558" y="3576257"/>
              <a:ext cx="4162823" cy="432048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8B77D77-8129-4C50-88B8-C6E27F611A4D}"/>
                </a:ext>
              </a:extLst>
            </p:cNvPr>
            <p:cNvSpPr/>
            <p:nvPr/>
          </p:nvSpPr>
          <p:spPr>
            <a:xfrm rot="17383576">
              <a:off x="1608700" y="3399879"/>
              <a:ext cx="5733665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6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cs typeface="Arial" charset="0"/>
                </a:rPr>
                <a:t>с</a:t>
              </a:r>
              <a:r>
                <a:rPr lang="ru-RU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  <a:cs typeface="Arial" charset="0"/>
                </a:rPr>
                <a:t>амостоятельность!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68412"/>
            <a:ext cx="10515600" cy="74682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проектной задаче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7999" y="2281882"/>
            <a:ext cx="84684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Методическая разработка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для обучающихся             </a:t>
            </a:r>
          </a:p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6-7 классов  по теме:</a:t>
            </a:r>
          </a:p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«Финансовое мошенничество» </a:t>
            </a:r>
          </a:p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задачи </a:t>
            </a:r>
          </a:p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«Фестиваль социальных роликов:</a:t>
            </a:r>
          </a:p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 Интернет-мошенничество!»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83" y="1799846"/>
            <a:ext cx="2915216" cy="2789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031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989" y="626300"/>
            <a:ext cx="10808831" cy="603393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 занятия: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системы практических проектных задач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умения и способы действия, на которые опирается задача: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использование знаний из различных учебных дисциплин в смежных предметных областях.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филология:  русский и английский языки, обществознание, экономика, география, информатика,  изобразительное искусство, финансовая грамотность.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6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025" y="766118"/>
            <a:ext cx="10530100" cy="415058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сформировать понятие финансовое мошенничество,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выработать знания о видах финансового мошенничества с сфере ИТ;  об ответственности за финансовое мошенничество;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приблизить к самостоятельному решению проблемной ситуации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1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710" y="3003078"/>
            <a:ext cx="10515600" cy="285273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самостоятельность в выборе способа, режима, условий и организации работы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память, самостоятельное мышление, речь, познавательные интересы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формировать умение сравнивать, классифицировать, обобщать факты и понятия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учить анализировать ответы товарищей, понимать свои ошибки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44546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9834" y="609599"/>
            <a:ext cx="11040845" cy="5605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осознанного безопасного финансового поведения в сфере информационных технологий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осуществлять нравственное воспитание, обеспечить в ходе урока раскрытие следующих понятий: патриотизм, гуманизм, товарищество, эстетические нормы поведения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создать атмосферу коллективного поиска, эмоциональной приподнятости, радости познания, радости преодоления трудностей</a:t>
            </a:r>
          </a:p>
          <a:p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29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1296</TotalTime>
  <Words>1204</Words>
  <Application>Microsoft Office PowerPoint</Application>
  <PresentationFormat>Широкоэкранный</PresentationFormat>
  <Paragraphs>170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Book Antiqua</vt:lpstr>
      <vt:lpstr>Briolin</vt:lpstr>
      <vt:lpstr>Calibri</vt:lpstr>
      <vt:lpstr>Calibri Light</vt:lpstr>
      <vt:lpstr>Cambria Math</vt:lpstr>
      <vt:lpstr>Comic Sans MS</vt:lpstr>
      <vt:lpstr>Georgia</vt:lpstr>
      <vt:lpstr>Times New Roman</vt:lpstr>
      <vt:lpstr>Тема Office</vt:lpstr>
      <vt:lpstr> </vt:lpstr>
      <vt:lpstr>Что такое проектная задача?</vt:lpstr>
      <vt:lpstr>Структура ПЗ:</vt:lpstr>
      <vt:lpstr>Педагогические эффекты:</vt:lpstr>
      <vt:lpstr>Общие сведения о проектной задаче</vt:lpstr>
      <vt:lpstr>Тип  занятия: решение системы практических проектных задач   Знания, умения и способы действия, на которые опирается задача: Комплексное использование знаний из различных учебных дисциплин в смежных предметных областях.  Предметы: математика, филология:  русский и английский языки, обществознание, экономика, география, информатика,  изобразительное искусство, финансовая грамотность. </vt:lpstr>
      <vt:lpstr>Цели   Образовательные:  • сформировать понятие финансовое мошенничество,  • выработать знания о видах финансового мошенничества с сфере ИТ;  об ответственности за финансовое мошенничество; • приблизить к самостоятельному решению проблемной ситуации   </vt:lpstr>
      <vt:lpstr>Развивающие:  • развивать самостоятельность в выборе способа, режима, условий и организации работы • развивать память, самостоятельное мышление, речь, познавательные интересы • формировать умение сравнивать, классифицировать, обобщать факты и понятия • учить анализировать ответы товарищей, понимать свои ошибки </vt:lpstr>
      <vt:lpstr>Презентация PowerPoint</vt:lpstr>
      <vt:lpstr>Дидактическая задача - на основе решения системы проектных задач изучить понятие финансовое мошенничество, виды финансового Интеренет – мошенничества, создать социальный ролик «Острожно:Интеренет- мошенники» и представить его на фестивале. Дидактические средства - кейсы, система проектных задачи т.д.</vt:lpstr>
      <vt:lpstr>Планируемые результаты  Личностные  </vt:lpstr>
      <vt:lpstr>Планируемые результаты  Предметные</vt:lpstr>
      <vt:lpstr>Планируемые результаты  Метапредметные</vt:lpstr>
      <vt:lpstr>Планируемые результаты  Метапредметные</vt:lpstr>
      <vt:lpstr>Планируемые результаты  Метапредметные</vt:lpstr>
      <vt:lpstr>Презентация PowerPoint</vt:lpstr>
      <vt:lpstr>Оценка решения ПЗ</vt:lpstr>
      <vt:lpstr>Методика оценки эффективности  выполненной работы  </vt:lpstr>
      <vt:lpstr>Презентация PowerPoint</vt:lpstr>
      <vt:lpstr>Структура проектной задачи</vt:lpstr>
      <vt:lpstr>Первый день решения проектной задачи Примеры заданий</vt:lpstr>
      <vt:lpstr>Работа с текстом «Интернет мошенники» </vt:lpstr>
      <vt:lpstr> </vt:lpstr>
      <vt:lpstr>Первый день  работы над проектной задачей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Определи вид мошенничества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Привет из Того. Нигерийское письмо.</vt:lpstr>
      <vt:lpstr> «Скачал?»</vt:lpstr>
      <vt:lpstr>Остерегайся  мошенничества в Интернете </vt:lpstr>
      <vt:lpstr>День третий – подведение итогов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user</cp:lastModifiedBy>
  <cp:revision>140</cp:revision>
  <dcterms:created xsi:type="dcterms:W3CDTF">2016-08-27T07:46:40Z</dcterms:created>
  <dcterms:modified xsi:type="dcterms:W3CDTF">2018-08-24T09:34:44Z</dcterms:modified>
</cp:coreProperties>
</file>