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9"/>
  </p:handout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62" r:id="rId13"/>
    <p:sldId id="298" r:id="rId14"/>
    <p:sldId id="273" r:id="rId15"/>
    <p:sldId id="282" r:id="rId16"/>
    <p:sldId id="272" r:id="rId17"/>
    <p:sldId id="287" r:id="rId18"/>
    <p:sldId id="261" r:id="rId19"/>
    <p:sldId id="264" r:id="rId20"/>
    <p:sldId id="270" r:id="rId21"/>
    <p:sldId id="265" r:id="rId22"/>
    <p:sldId id="269" r:id="rId23"/>
    <p:sldId id="267" r:id="rId24"/>
    <p:sldId id="268" r:id="rId25"/>
    <p:sldId id="281" r:id="rId26"/>
    <p:sldId id="299" r:id="rId27"/>
    <p:sldId id="30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83229"/>
    <a:srgbClr val="003374"/>
    <a:srgbClr val="53A3E6"/>
    <a:srgbClr val="ECF3F9"/>
    <a:srgbClr val="FFC900"/>
    <a:srgbClr val="173A8D"/>
    <a:srgbClr val="129481"/>
    <a:srgbClr val="0F27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8367" autoAdjust="0"/>
  </p:normalViewPr>
  <p:slideViewPr>
    <p:cSldViewPr snapToGrid="0">
      <p:cViewPr varScale="1">
        <p:scale>
          <a:sx n="96" d="100"/>
          <a:sy n="96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6.bin"/><Relationship Id="rId2" Type="http://schemas.microsoft.com/office/2006/relationships/legacyDiagramText" Target="legacyDiagramText5.bin"/><Relationship Id="rId1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76FEEB-F7D8-4558-B7D5-54AFF0BC7D3E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50D318-50A2-46EF-BC77-535DEF3D3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C5A3E-EB37-48BE-9A83-05B659D09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44A08-B3E6-4B38-87A5-74A1E6880F38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4CA1E-300F-4FEA-9521-51D194299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FA32F-8DEF-43E5-921C-91373278BAB2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BEE7F-DB76-4995-AD6B-DB161E887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94A14-64C0-46E1-B399-C31EE94453F9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28650" y="292100"/>
            <a:ext cx="7886700" cy="58848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E131F-EA08-4555-ABFA-F658B675A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1811F-ECD1-4682-B101-9C4A091B7902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2100"/>
            <a:ext cx="7886700" cy="9779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1465263"/>
            <a:ext cx="7886700" cy="2279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0" y="3897313"/>
            <a:ext cx="7886700" cy="2279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5B034-A1E0-4E88-9621-0201AB1D6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6662-F9E9-4FEA-9587-CB2C9FAD7032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2100"/>
            <a:ext cx="7886700" cy="9779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8650" y="1465263"/>
            <a:ext cx="3867150" cy="471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65263"/>
            <a:ext cx="3867150" cy="471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C4D30-B22D-4404-AFF2-99E185922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3B52E-FD9C-4019-80BE-7DC2277FDDCC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2100"/>
            <a:ext cx="7886700" cy="9779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1465263"/>
            <a:ext cx="3867150" cy="471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465263"/>
            <a:ext cx="3867150" cy="471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5A1EB-D401-45C0-9F4E-477931D9D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276D-69B7-490F-9E8A-5690839CDD7D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4B36-6E03-44A3-9EFF-0E1C6156C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3979F-7AC1-449D-AE08-AF63DC3E94FC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DBDA6-09C2-42AF-BDC4-1D965524F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B27C-FF0B-49D9-8D5F-34F962EBD956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CB2C6-E0B7-41DE-95CE-9A8C06698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76FA-8497-4626-99D3-73A8B57F74D2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80FB0-0A62-4BFD-A97F-EE015C2A3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3D26D-F033-4BBE-B6EB-6C550ED2B40B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8C67D-A67B-4C56-B151-765A2585A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EAD2C-769F-4B86-89C7-5BE6E553FC5C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4D3D5-1A46-42AB-9400-62B142493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67B1E-1DA1-411A-8D02-E93B89A793B9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9823-AF04-442D-B4F5-2CE78867D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E6E2-4ED4-477D-9467-2AA854DB2351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D1475-5C93-43E1-8882-E25832035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53A95-D998-4FE8-8C44-6C0AD31DF51D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9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8B2DDF-EC84-4FA0-B486-C86CC875E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0C238D-790F-4F4B-9B42-E5BC826C3221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465263"/>
            <a:ext cx="78867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92100"/>
            <a:ext cx="78867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log.ru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pic>
        <p:nvPicPr>
          <p:cNvPr id="18434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5225" y="2806700"/>
            <a:ext cx="4438650" cy="22558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Компетентностно-ориентированные задания по финансовой грамотности для 5-7 классов</a:t>
            </a:r>
            <a:endParaRPr lang="en-US" sz="40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title"/>
          </p:nvPr>
        </p:nvSpPr>
        <p:spPr>
          <a:xfrm>
            <a:off x="628650" y="292100"/>
            <a:ext cx="8005763" cy="977900"/>
          </a:xfrm>
        </p:spPr>
        <p:txBody>
          <a:bodyPr/>
          <a:lstStyle/>
          <a:p>
            <a:r>
              <a:rPr lang="ru-RU" sz="3600" smtClean="0"/>
              <a:t>   </a:t>
            </a:r>
            <a:r>
              <a:rPr lang="ru-RU" sz="3200" smtClean="0"/>
              <a:t>У</a:t>
            </a:r>
            <a:r>
              <a:rPr lang="ru-RU" sz="3200" smtClean="0">
                <a:solidFill>
                  <a:schemeClr val="bg1"/>
                </a:solidFill>
              </a:rPr>
              <a:t>чебно - методическое пособие </a:t>
            </a:r>
            <a:r>
              <a:rPr lang="ru-RU" sz="3200" smtClean="0"/>
              <a:t>«С</a:t>
            </a:r>
            <a:r>
              <a:rPr lang="ru-RU" sz="3200" smtClean="0">
                <a:solidFill>
                  <a:schemeClr val="bg1"/>
                </a:solidFill>
              </a:rPr>
              <a:t>борник эвристических заданий» под    </a:t>
            </a:r>
            <a:r>
              <a:rPr lang="ru-RU" sz="3200" smtClean="0"/>
              <a:t>ре</a:t>
            </a:r>
            <a:r>
              <a:rPr lang="ru-RU" sz="3200" smtClean="0">
                <a:solidFill>
                  <a:schemeClr val="bg1"/>
                </a:solidFill>
              </a:rPr>
              <a:t>дакцией  А.В.Хуторского</a:t>
            </a:r>
          </a:p>
        </p:txBody>
      </p:sp>
      <p:sp>
        <p:nvSpPr>
          <p:cNvPr id="64514" name="Rectangle 3"/>
          <p:cNvSpPr>
            <a:spLocks noGrp="1"/>
          </p:cNvSpPr>
          <p:nvPr>
            <p:ph sz="half" idx="1"/>
          </p:nvPr>
        </p:nvSpPr>
        <p:spPr>
          <a:xfrm>
            <a:off x="628650" y="1943100"/>
            <a:ext cx="3867150" cy="4233863"/>
          </a:xfrm>
        </p:spPr>
        <p:txBody>
          <a:bodyPr/>
          <a:lstStyle/>
          <a:p>
            <a:r>
              <a:rPr lang="ru-RU" sz="3200" smtClean="0">
                <a:solidFill>
                  <a:schemeClr val="bg1"/>
                </a:solidFill>
              </a:rPr>
              <a:t>Придумайте и обоснуйте свою версию того, почему в разное время у одной и той же страны были разные по размеру купюры</a:t>
            </a:r>
          </a:p>
        </p:txBody>
      </p:sp>
      <p:pic>
        <p:nvPicPr>
          <p:cNvPr id="64515" name="Picture 4" descr="image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59275" y="1619250"/>
            <a:ext cx="4633913" cy="52387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title"/>
          </p:nvPr>
        </p:nvSpPr>
        <p:spPr>
          <a:xfrm>
            <a:off x="628650" y="292100"/>
            <a:ext cx="7886700" cy="611188"/>
          </a:xfrm>
        </p:spPr>
        <p:txBody>
          <a:bodyPr/>
          <a:lstStyle/>
          <a:p>
            <a:endParaRPr lang="ru-RU" sz="3600" smtClean="0"/>
          </a:p>
        </p:txBody>
      </p:sp>
      <p:sp>
        <p:nvSpPr>
          <p:cNvPr id="65538" name="Rectangle 3"/>
          <p:cNvSpPr>
            <a:spLocks noGrp="1"/>
          </p:cNvSpPr>
          <p:nvPr>
            <p:ph type="body" sz="half" idx="2"/>
          </p:nvPr>
        </p:nvSpPr>
        <p:spPr>
          <a:xfrm>
            <a:off x="4032250" y="947738"/>
            <a:ext cx="4979988" cy="5765800"/>
          </a:xfrm>
        </p:spPr>
        <p:txBody>
          <a:bodyPr/>
          <a:lstStyle/>
          <a:p>
            <a:pPr marL="457200" indent="-457200">
              <a:lnSpc>
                <a:spcPct val="70000"/>
              </a:lnSpc>
            </a:pPr>
            <a:r>
              <a:rPr lang="ru-RU" sz="1400" smtClean="0">
                <a:solidFill>
                  <a:schemeClr val="bg1"/>
                </a:solidFill>
              </a:rPr>
              <a:t>Метопредметное задание № 83 по предмету обществознание в 5 -6 кл. по теме «Размер купюр» </a:t>
            </a:r>
          </a:p>
          <a:p>
            <a:pPr marL="457200" indent="-457200">
              <a:lnSpc>
                <a:spcPct val="70000"/>
              </a:lnSpc>
              <a:buFont typeface="Arial" charset="0"/>
              <a:buNone/>
            </a:pPr>
            <a:r>
              <a:rPr lang="ru-RU" sz="1400" smtClean="0">
                <a:solidFill>
                  <a:schemeClr val="bg1"/>
                </a:solidFill>
              </a:rPr>
              <a:t>Фундаментальный образовательный объект: деньги.</a:t>
            </a:r>
          </a:p>
          <a:p>
            <a:pPr marL="457200" indent="-457200">
              <a:lnSpc>
                <a:spcPct val="70000"/>
              </a:lnSpc>
              <a:buFont typeface="Arial" charset="0"/>
              <a:buNone/>
            </a:pPr>
            <a:r>
              <a:rPr lang="ru-RU" sz="1400" smtClean="0">
                <a:solidFill>
                  <a:schemeClr val="bg1"/>
                </a:solidFill>
              </a:rPr>
              <a:t>Вид деятельности: когнитивная.</a:t>
            </a:r>
          </a:p>
          <a:p>
            <a:pPr marL="457200" indent="-457200">
              <a:lnSpc>
                <a:spcPct val="70000"/>
              </a:lnSpc>
            </a:pPr>
            <a:r>
              <a:rPr lang="ru-RU" sz="1400" smtClean="0">
                <a:solidFill>
                  <a:schemeClr val="bg1"/>
                </a:solidFill>
              </a:rPr>
              <a:t>Продукт деятельности – классификационная таблица или схема.</a:t>
            </a:r>
          </a:p>
          <a:p>
            <a:pPr marL="457200" indent="-457200">
              <a:lnSpc>
                <a:spcPct val="70000"/>
              </a:lnSpc>
              <a:buFont typeface="Arial" charset="0"/>
              <a:buNone/>
            </a:pPr>
            <a:r>
              <a:rPr lang="ru-RU" sz="1400" smtClean="0">
                <a:solidFill>
                  <a:schemeClr val="bg1"/>
                </a:solidFill>
              </a:rPr>
              <a:t>критерии сравнения: </a:t>
            </a:r>
          </a:p>
          <a:p>
            <a:pPr marL="457200" indent="-457200">
              <a:lnSpc>
                <a:spcPct val="70000"/>
              </a:lnSpc>
            </a:pPr>
            <a:r>
              <a:rPr lang="ru-RU" sz="1400" smtClean="0">
                <a:solidFill>
                  <a:schemeClr val="bg1"/>
                </a:solidFill>
              </a:rPr>
              <a:t>Количество характеристик для сравнения: номинал, портативность (удобство в переносе), традиции и обычаи, степень защиты (объем знаний).</a:t>
            </a:r>
          </a:p>
          <a:p>
            <a:pPr marL="457200" indent="-457200">
              <a:lnSpc>
                <a:spcPct val="70000"/>
              </a:lnSpc>
            </a:pPr>
            <a:r>
              <a:rPr lang="ru-RU" sz="1400" smtClean="0">
                <a:solidFill>
                  <a:schemeClr val="bg1"/>
                </a:solidFill>
              </a:rPr>
              <a:t>Доказательность суждений.</a:t>
            </a:r>
          </a:p>
          <a:p>
            <a:pPr marL="457200" indent="-457200">
              <a:lnSpc>
                <a:spcPct val="70000"/>
              </a:lnSpc>
            </a:pPr>
            <a:r>
              <a:rPr lang="ru-RU" sz="1400" smtClean="0">
                <a:solidFill>
                  <a:schemeClr val="bg1"/>
                </a:solidFill>
              </a:rPr>
              <a:t>Оригинальность.</a:t>
            </a:r>
          </a:p>
          <a:p>
            <a:pPr marL="457200" indent="-457200">
              <a:lnSpc>
                <a:spcPct val="70000"/>
              </a:lnSpc>
            </a:pPr>
            <a:r>
              <a:rPr lang="ru-RU" sz="1400" smtClean="0">
                <a:solidFill>
                  <a:schemeClr val="bg1"/>
                </a:solidFill>
              </a:rPr>
              <a:t>Самобытность.</a:t>
            </a:r>
          </a:p>
          <a:p>
            <a:pPr marL="457200" indent="-457200">
              <a:lnSpc>
                <a:spcPct val="70000"/>
              </a:lnSpc>
            </a:pPr>
            <a:r>
              <a:rPr lang="ru-RU" sz="1400" smtClean="0">
                <a:solidFill>
                  <a:schemeClr val="bg1"/>
                </a:solidFill>
              </a:rPr>
              <a:t>Количество найденных закономерностей.</a:t>
            </a:r>
          </a:p>
          <a:p>
            <a:pPr marL="457200" indent="-457200">
              <a:lnSpc>
                <a:spcPct val="70000"/>
              </a:lnSpc>
            </a:pPr>
            <a:r>
              <a:rPr lang="ru-RU" sz="1400" smtClean="0">
                <a:solidFill>
                  <a:schemeClr val="bg1"/>
                </a:solidFill>
              </a:rPr>
              <a:t>Осознание собственной деятельности учащегося : что мне больше всего удалось сегодня, почему?</a:t>
            </a:r>
          </a:p>
          <a:p>
            <a:pPr marL="457200" indent="-457200">
              <a:lnSpc>
                <a:spcPct val="70000"/>
              </a:lnSpc>
            </a:pPr>
            <a:r>
              <a:rPr lang="ru-RU" sz="1400" smtClean="0">
                <a:solidFill>
                  <a:schemeClr val="bg1"/>
                </a:solidFill>
              </a:rPr>
              <a:t>Количество для сравнения в таблице за каждый предполагаемый критерий – 1 балл</a:t>
            </a:r>
          </a:p>
          <a:p>
            <a:pPr marL="457200" indent="-457200">
              <a:lnSpc>
                <a:spcPct val="70000"/>
              </a:lnSpc>
            </a:pPr>
            <a:r>
              <a:rPr lang="ru-RU" sz="1400" smtClean="0">
                <a:solidFill>
                  <a:schemeClr val="bg1"/>
                </a:solidFill>
              </a:rPr>
              <a:t>Знание базовых понятий и основных теорий – 1 балл</a:t>
            </a:r>
          </a:p>
          <a:p>
            <a:pPr marL="457200" indent="-457200">
              <a:lnSpc>
                <a:spcPct val="70000"/>
              </a:lnSpc>
            </a:pPr>
            <a:r>
              <a:rPr lang="ru-RU" sz="1400" smtClean="0">
                <a:solidFill>
                  <a:schemeClr val="bg1"/>
                </a:solidFill>
              </a:rPr>
              <a:t>Аргументированность, доказательность суждений  - 1 балл (за каждый критерий)</a:t>
            </a:r>
          </a:p>
          <a:p>
            <a:pPr marL="457200" indent="-457200">
              <a:lnSpc>
                <a:spcPct val="70000"/>
              </a:lnSpc>
            </a:pPr>
            <a:r>
              <a:rPr lang="ru-RU" sz="1400" smtClean="0">
                <a:solidFill>
                  <a:schemeClr val="bg1"/>
                </a:solidFill>
              </a:rPr>
              <a:t>За оригинальный критерий – 2 балла </a:t>
            </a:r>
          </a:p>
        </p:txBody>
      </p:sp>
      <p:pic>
        <p:nvPicPr>
          <p:cNvPr id="65539" name="Рисунок 0" descr="image.jpeg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00175"/>
            <a:ext cx="4048125" cy="53181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2" name="Organization Chart 6"/>
          <p:cNvGraphicFramePr>
            <a:graphicFrameLocks/>
          </p:cNvGraphicFramePr>
          <p:nvPr>
            <p:ph/>
          </p:nvPr>
        </p:nvGraphicFramePr>
        <p:xfrm>
          <a:off x="628650" y="292100"/>
          <a:ext cx="7886700" cy="5884863"/>
        </p:xfrm>
        <a:graphic>
          <a:graphicData uri="http://schemas.openxmlformats.org/drawingml/2006/compatibility">
            <com:legacyDrawing xmlns:com="http://schemas.openxmlformats.org/drawingml/2006/compatibility" spid="_x0000_s1946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smtClean="0">
                <a:solidFill>
                  <a:schemeClr val="bg1"/>
                </a:solidFill>
              </a:rPr>
              <a:t>       Практикум по решению кейсов  «Бюджет семьи»</a:t>
            </a:r>
          </a:p>
        </p:txBody>
      </p:sp>
      <p:sp>
        <p:nvSpPr>
          <p:cNvPr id="68610" name="Rectangle 3"/>
          <p:cNvSpPr>
            <a:spLocks noGrp="1"/>
          </p:cNvSpPr>
          <p:nvPr>
            <p:ph type="body" idx="1"/>
          </p:nvPr>
        </p:nvSpPr>
        <p:spPr>
          <a:xfrm>
            <a:off x="628650" y="1465263"/>
            <a:ext cx="8372475" cy="53927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	</a:t>
            </a:r>
            <a:r>
              <a:rPr lang="ru-RU" smtClean="0">
                <a:solidFill>
                  <a:schemeClr val="bg1"/>
                </a:solidFill>
              </a:rPr>
              <a:t>ОПИСАНИЕ МЕРОПРИЯТИЯ</a:t>
            </a:r>
          </a:p>
          <a:p>
            <a:r>
              <a:rPr lang="ru-RU" smtClean="0">
                <a:solidFill>
                  <a:schemeClr val="bg1"/>
                </a:solidFill>
              </a:rPr>
              <a:t>Мероприятие позволяет разобрать с участниками кейсы-ситуации различных типов домохозяйств, проанализировать и распланировать их расходы, распределив их по категориям.</a:t>
            </a:r>
          </a:p>
          <a:p>
            <a:r>
              <a:rPr lang="ru-RU" smtClean="0">
                <a:solidFill>
                  <a:schemeClr val="bg1"/>
                </a:solidFill>
              </a:rPr>
              <a:t>Цель мероприятия – научить участников планировать и рассчитывать размер предполагаемых расходов на основе потребностей разных типов домохозяйств и их членов.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/>
          </p:nvPr>
        </p:nvSpPr>
        <p:spPr>
          <a:xfrm>
            <a:off x="628650" y="292100"/>
            <a:ext cx="7886700" cy="685800"/>
          </a:xfrm>
        </p:spPr>
        <p:txBody>
          <a:bodyPr/>
          <a:lstStyle/>
          <a:p>
            <a:r>
              <a:rPr lang="ru-RU" smtClean="0"/>
              <a:t>        </a:t>
            </a:r>
            <a:r>
              <a:rPr lang="ru-RU" smtClean="0">
                <a:solidFill>
                  <a:schemeClr val="bg1"/>
                </a:solidFill>
              </a:rPr>
              <a:t>Кейс-технология</a:t>
            </a:r>
            <a:r>
              <a:rPr lang="ru-RU" smtClean="0"/>
              <a:t> </a:t>
            </a:r>
          </a:p>
        </p:txBody>
      </p:sp>
      <p:sp>
        <p:nvSpPr>
          <p:cNvPr id="69634" name="Rectangle 30"/>
          <p:cNvSpPr>
            <a:spLocks noGrp="1"/>
          </p:cNvSpPr>
          <p:nvPr>
            <p:ph type="body" sz="half" idx="2"/>
          </p:nvPr>
        </p:nvSpPr>
        <p:spPr>
          <a:xfrm>
            <a:off x="628650" y="3975100"/>
            <a:ext cx="7886700" cy="2570163"/>
          </a:xfrm>
        </p:spPr>
        <p:txBody>
          <a:bodyPr/>
          <a:lstStyle/>
          <a:p>
            <a:pPr marL="457200" indent="-457200">
              <a:buFont typeface="Arial" charset="0"/>
              <a:buAutoNum type="arabicParenR"/>
            </a:pPr>
            <a:r>
              <a:rPr lang="ru-RU" sz="2000" smtClean="0">
                <a:solidFill>
                  <a:schemeClr val="bg1"/>
                </a:solidFill>
              </a:rPr>
              <a:t>ПРОСМОТРИТЕ СЮЖЕТ, ЗАПОЛНИТЕ ТЕКСТОВУЮ ТАБЛИЦУ</a:t>
            </a:r>
          </a:p>
          <a:p>
            <a:pPr marL="457200" indent="-457200">
              <a:buFont typeface="Arial" charset="0"/>
              <a:buAutoNum type="arabicParenR"/>
            </a:pPr>
            <a:r>
              <a:rPr lang="ru-RU" sz="2000" smtClean="0">
                <a:solidFill>
                  <a:schemeClr val="bg1"/>
                </a:solidFill>
              </a:rPr>
              <a:t>НАЗОВИТЕ ЭКОНОМИЧЕСКОЕ ЯВЛЕНИЕ, КОТОРОЕ ОТРАЖЕНО В ДАННОМ СЮЖЕТЕ</a:t>
            </a:r>
          </a:p>
          <a:p>
            <a:pPr marL="457200" indent="-457200">
              <a:buFont typeface="Arial" charset="0"/>
              <a:buAutoNum type="arabicParenR"/>
            </a:pPr>
            <a:r>
              <a:rPr lang="ru-RU" sz="2000" smtClean="0">
                <a:solidFill>
                  <a:schemeClr val="bg1"/>
                </a:solidFill>
              </a:rPr>
              <a:t>КАКОЙ ТИП ФИНАНСОВОГО ПЛАНИРОВАНИЯ ПРЕДСТАВЛЕН В СЮЖЕТЕ, ПРИВЕДИТЕ  2 АРГУМЕНТА</a:t>
            </a:r>
          </a:p>
          <a:p>
            <a:pPr marL="457200" indent="-457200">
              <a:buFont typeface="Arial" charset="0"/>
              <a:buAutoNum type="arabicParenR"/>
            </a:pPr>
            <a:r>
              <a:rPr lang="ru-RU" sz="2000" smtClean="0">
                <a:solidFill>
                  <a:schemeClr val="bg1"/>
                </a:solidFill>
              </a:rPr>
              <a:t>ОЦЕНИТЕ ПОВЕДЕНИЕ ГЕРОИНИ С  ПОЗИЦИИ ЭКОНОМИЧЕСКОЙ ЭФФЕКТИВНОСТИ И МОРАЛЬНОЙ ТОЧКИ ЗРЕНИЯ</a:t>
            </a:r>
          </a:p>
          <a:p>
            <a:pPr marL="457200" indent="-457200">
              <a:buFont typeface="Arial" charset="0"/>
              <a:buAutoNum type="arabicParenR"/>
            </a:pPr>
            <a:endParaRPr lang="ru-RU" sz="2000" smtClean="0"/>
          </a:p>
        </p:txBody>
      </p:sp>
      <p:graphicFrame>
        <p:nvGraphicFramePr>
          <p:cNvPr id="34871" name="Group 55"/>
          <p:cNvGraphicFramePr>
            <a:graphicFrameLocks noGrp="1"/>
          </p:cNvGraphicFramePr>
          <p:nvPr>
            <p:ph sz="half" idx="1"/>
          </p:nvPr>
        </p:nvGraphicFramePr>
        <p:xfrm>
          <a:off x="958850" y="1017588"/>
          <a:ext cx="7556500" cy="2852737"/>
        </p:xfrm>
        <a:graphic>
          <a:graphicData uri="http://schemas.openxmlformats.org/drawingml/2006/table">
            <a:tbl>
              <a:tblPr/>
              <a:tblGrid>
                <a:gridCol w="3778250"/>
                <a:gridCol w="3778250"/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ПЕРИОД (СРОК)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ЦЕЛИ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ОБЪЕКТ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КАК ПРОИСХОДИТ НАКОПЛЕНИЕДОХОД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ДОХОД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РИСКИ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    </a:t>
            </a:r>
            <a:r>
              <a:rPr lang="ru-RU" smtClean="0">
                <a:solidFill>
                  <a:schemeClr val="bg1"/>
                </a:solidFill>
              </a:rPr>
              <a:t>Лэпбук</a:t>
            </a:r>
          </a:p>
        </p:txBody>
      </p:sp>
      <p:pic>
        <p:nvPicPr>
          <p:cNvPr id="70658" name="Picture 4" descr="image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1063" y="1065213"/>
            <a:ext cx="7589837" cy="55197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</a:t>
            </a:r>
            <a:r>
              <a:rPr lang="ru-RU" smtClean="0">
                <a:solidFill>
                  <a:schemeClr val="bg1"/>
                </a:solidFill>
              </a:rPr>
              <a:t>Лэпбук</a:t>
            </a:r>
            <a:r>
              <a:rPr lang="ru-RU" smtClean="0"/>
              <a:t>  </a:t>
            </a:r>
          </a:p>
        </p:txBody>
      </p:sp>
      <p:pic>
        <p:nvPicPr>
          <p:cNvPr id="71682" name="Picture 5" descr="image (2)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0888" y="1138238"/>
            <a:ext cx="7532687" cy="54546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ChangeArrowheads="1"/>
          </p:cNvSpPr>
          <p:nvPr/>
        </p:nvSpPr>
        <p:spPr bwMode="auto">
          <a:xfrm>
            <a:off x="250825" y="188913"/>
            <a:ext cx="2089150" cy="3603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Заработная плата</a:t>
            </a:r>
          </a:p>
        </p:txBody>
      </p:sp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3419475" y="188913"/>
            <a:ext cx="2089150" cy="3603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Прибыль</a:t>
            </a:r>
          </a:p>
        </p:txBody>
      </p:sp>
      <p:sp>
        <p:nvSpPr>
          <p:cNvPr id="72707" name="Rectangle 4"/>
          <p:cNvSpPr>
            <a:spLocks noChangeArrowheads="1"/>
          </p:cNvSpPr>
          <p:nvPr/>
        </p:nvSpPr>
        <p:spPr bwMode="auto">
          <a:xfrm>
            <a:off x="6588125" y="188913"/>
            <a:ext cx="2268538" cy="3603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Бюллетень</a:t>
            </a:r>
          </a:p>
        </p:txBody>
      </p:sp>
      <p:sp>
        <p:nvSpPr>
          <p:cNvPr id="72708" name="Rectangle 5"/>
          <p:cNvSpPr>
            <a:spLocks noChangeArrowheads="1"/>
          </p:cNvSpPr>
          <p:nvPr/>
        </p:nvSpPr>
        <p:spPr bwMode="auto">
          <a:xfrm>
            <a:off x="250825" y="765175"/>
            <a:ext cx="2017713" cy="3603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Дивиденд</a:t>
            </a:r>
          </a:p>
        </p:txBody>
      </p:sp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250825" y="1341438"/>
            <a:ext cx="2017713" cy="3603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Стипендия</a:t>
            </a:r>
          </a:p>
        </p:txBody>
      </p:sp>
      <p:sp>
        <p:nvSpPr>
          <p:cNvPr id="72710" name="Rectangle 7"/>
          <p:cNvSpPr>
            <a:spLocks noChangeArrowheads="1"/>
          </p:cNvSpPr>
          <p:nvPr/>
        </p:nvSpPr>
        <p:spPr bwMode="auto">
          <a:xfrm>
            <a:off x="3419475" y="765175"/>
            <a:ext cx="2016125" cy="3603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Арендная плата</a:t>
            </a:r>
          </a:p>
        </p:txBody>
      </p:sp>
      <p:sp>
        <p:nvSpPr>
          <p:cNvPr id="72711" name="Rectangle 8"/>
          <p:cNvSpPr>
            <a:spLocks noChangeArrowheads="1"/>
          </p:cNvSpPr>
          <p:nvPr/>
        </p:nvSpPr>
        <p:spPr bwMode="auto">
          <a:xfrm>
            <a:off x="3419475" y="1341438"/>
            <a:ext cx="2268538" cy="3603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Премия</a:t>
            </a:r>
          </a:p>
        </p:txBody>
      </p:sp>
      <p:sp>
        <p:nvSpPr>
          <p:cNvPr id="72712" name="Rectangle 9"/>
          <p:cNvSpPr>
            <a:spLocks noChangeArrowheads="1"/>
          </p:cNvSpPr>
          <p:nvPr/>
        </p:nvSpPr>
        <p:spPr bwMode="auto">
          <a:xfrm>
            <a:off x="6588125" y="765175"/>
            <a:ext cx="2268538" cy="3603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Квартплата </a:t>
            </a:r>
          </a:p>
        </p:txBody>
      </p:sp>
      <p:sp>
        <p:nvSpPr>
          <p:cNvPr id="72713" name="Rectangle 10"/>
          <p:cNvSpPr>
            <a:spLocks noChangeArrowheads="1"/>
          </p:cNvSpPr>
          <p:nvPr/>
        </p:nvSpPr>
        <p:spPr bwMode="auto">
          <a:xfrm>
            <a:off x="6588125" y="1341438"/>
            <a:ext cx="2087563" cy="3603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Пенсия</a:t>
            </a:r>
          </a:p>
        </p:txBody>
      </p:sp>
      <p:sp>
        <p:nvSpPr>
          <p:cNvPr id="72714" name="Rectangle 11"/>
          <p:cNvSpPr>
            <a:spLocks noChangeArrowheads="1"/>
          </p:cNvSpPr>
          <p:nvPr/>
        </p:nvSpPr>
        <p:spPr bwMode="auto">
          <a:xfrm>
            <a:off x="250825" y="1916113"/>
            <a:ext cx="2160588" cy="3603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Выигрыш в лотереи</a:t>
            </a:r>
          </a:p>
        </p:txBody>
      </p:sp>
      <p:sp>
        <p:nvSpPr>
          <p:cNvPr id="72715" name="Rectangle 12"/>
          <p:cNvSpPr>
            <a:spLocks noChangeArrowheads="1"/>
          </p:cNvSpPr>
          <p:nvPr/>
        </p:nvSpPr>
        <p:spPr bwMode="auto">
          <a:xfrm>
            <a:off x="3419475" y="1916113"/>
            <a:ext cx="2268538" cy="3603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Субсидия</a:t>
            </a:r>
          </a:p>
        </p:txBody>
      </p:sp>
      <p:sp>
        <p:nvSpPr>
          <p:cNvPr id="72716" name="Rectangle 13"/>
          <p:cNvSpPr>
            <a:spLocks noChangeArrowheads="1"/>
          </p:cNvSpPr>
          <p:nvPr/>
        </p:nvSpPr>
        <p:spPr bwMode="auto">
          <a:xfrm>
            <a:off x="6588125" y="1916113"/>
            <a:ext cx="2268538" cy="3603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/>
              <a:t>Банковский процент</a:t>
            </a:r>
          </a:p>
        </p:txBody>
      </p:sp>
      <p:graphicFrame>
        <p:nvGraphicFramePr>
          <p:cNvPr id="54286" name="Group 14"/>
          <p:cNvGraphicFramePr>
            <a:graphicFrameLocks noGrp="1"/>
          </p:cNvGraphicFramePr>
          <p:nvPr/>
        </p:nvGraphicFramePr>
        <p:xfrm>
          <a:off x="250825" y="2349500"/>
          <a:ext cx="8713788" cy="4248150"/>
        </p:xfrm>
        <a:graphic>
          <a:graphicData uri="http://schemas.openxmlformats.org/drawingml/2006/table">
            <a:tbl>
              <a:tblPr/>
              <a:tblGrid>
                <a:gridCol w="2178050"/>
                <a:gridCol w="2179638"/>
                <a:gridCol w="2178050"/>
                <a:gridCol w="2178050"/>
              </a:tblGrid>
              <a:tr h="954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Труд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Собственность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Гос. пособия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«Счастливый случай»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4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chemeClr val="bg1"/>
                </a:solidFill>
              </a:rPr>
              <a:t>История </a:t>
            </a:r>
          </a:p>
        </p:txBody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z="3200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3200" smtClean="0">
                <a:solidFill>
                  <a:schemeClr val="bg1"/>
                </a:solidFill>
                <a:latin typeface="Times New Roman" pitchFamily="18" charset="0"/>
              </a:rPr>
              <a:t>Средний доход от использования одного раба, занятого в ремесле, достигал одного-двух оболов в  день, в то время как содержание семьи свободного гражданина в год, например в Афинах в </a:t>
            </a: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</a:rPr>
              <a:t>V</a:t>
            </a:r>
            <a:r>
              <a:rPr lang="ru-RU" sz="3200" smtClean="0">
                <a:solidFill>
                  <a:schemeClr val="bg1"/>
                </a:solidFill>
                <a:latin typeface="Times New Roman" pitchFamily="18" charset="0"/>
              </a:rPr>
              <a:t>в. до н.э. стоило 180 драхм. Сколько рабов нужно было иметь, чтобы содержать семью? (1 драхма = 6 оболов) </a:t>
            </a:r>
          </a:p>
          <a:p>
            <a:pPr eaLnBrk="1" hangingPunct="1"/>
            <a:endParaRPr lang="ru-RU" sz="32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</a:t>
            </a:r>
            <a:r>
              <a:rPr lang="ru-RU" smtClean="0">
                <a:solidFill>
                  <a:schemeClr val="bg1"/>
                </a:solidFill>
              </a:rPr>
              <a:t>Русский язык</a:t>
            </a:r>
            <a:r>
              <a:rPr lang="ru-RU" smtClean="0"/>
              <a:t> </a:t>
            </a:r>
          </a:p>
        </p:txBody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Times New Roman" pitchFamily="18" charset="0"/>
              </a:rPr>
              <a:t>   Д_в_ден_ы           Моше_ичество</a:t>
            </a:r>
          </a:p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Times New Roman" pitchFamily="18" charset="0"/>
              </a:rPr>
              <a:t>   Пр_ц_нт                С_рт_ф_кат</a:t>
            </a:r>
          </a:p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Times New Roman" pitchFamily="18" charset="0"/>
              </a:rPr>
              <a:t>   Кр_дит                  Анде_айтер</a:t>
            </a:r>
          </a:p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Times New Roman" pitchFamily="18" charset="0"/>
              </a:rPr>
              <a:t>   Д_п_зит                Ф_нансист           </a:t>
            </a:r>
          </a:p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Times New Roman" pitchFamily="18" charset="0"/>
              </a:rPr>
              <a:t>   Эми_сия               Налог_плат_льщик</a:t>
            </a:r>
          </a:p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Times New Roman" pitchFamily="18" charset="0"/>
              </a:rPr>
              <a:t>   _бл_гация</a:t>
            </a:r>
          </a:p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Times New Roman" pitchFamily="18" charset="0"/>
              </a:rPr>
              <a:t>   Задолже_ость</a:t>
            </a:r>
          </a:p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Times New Roman" pitchFamily="18" charset="0"/>
              </a:rPr>
              <a:t>   Ф_льш_в_м_не_ик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430338" y="1427163"/>
            <a:ext cx="4683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chemeClr val="bg1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839913" y="1427163"/>
            <a:ext cx="4683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chemeClr val="bg1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644775" y="1430338"/>
            <a:ext cx="4683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chemeClr val="bg1"/>
                </a:solidFill>
                <a:latin typeface="Times New Roman" pitchFamily="18" charset="0"/>
              </a:rPr>
              <a:t>д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670050" y="2005013"/>
            <a:ext cx="4683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chemeClr val="bg1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105025" y="1998663"/>
            <a:ext cx="4683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chemeClr val="bg1"/>
                </a:solidFill>
                <a:latin typeface="Times New Roman" pitchFamily="18" charset="0"/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  <p:bldP spid="25606" grpId="0"/>
      <p:bldP spid="256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algn="l"/>
            <a:r>
              <a:rPr lang="ru-RU" sz="4000" smtClean="0">
                <a:solidFill>
                  <a:schemeClr val="bg1"/>
                </a:solidFill>
              </a:rPr>
              <a:t>Зачетная работа по курсу финансовой грамотности</a:t>
            </a:r>
          </a:p>
        </p:txBody>
      </p:sp>
      <p:sp>
        <p:nvSpPr>
          <p:cNvPr id="67586" name="Rectangl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algn="r"/>
            <a:r>
              <a:rPr lang="ru-RU" sz="2800" smtClean="0">
                <a:solidFill>
                  <a:schemeClr val="bg1"/>
                </a:solidFill>
              </a:rPr>
              <a:t>Чиж Е.М.</a:t>
            </a:r>
          </a:p>
          <a:p>
            <a:pPr algn="r"/>
            <a:r>
              <a:rPr lang="ru-RU" sz="2800" smtClean="0">
                <a:solidFill>
                  <a:schemeClr val="bg1"/>
                </a:solidFill>
              </a:rPr>
              <a:t>Тугучева Н.П.</a:t>
            </a:r>
          </a:p>
          <a:p>
            <a:pPr algn="r"/>
            <a:r>
              <a:rPr lang="ru-RU" sz="2800" smtClean="0">
                <a:solidFill>
                  <a:schemeClr val="bg1"/>
                </a:solidFill>
              </a:rPr>
              <a:t>Митрюковская Т.С.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      </a:t>
            </a:r>
            <a:r>
              <a:rPr lang="ru-RU" sz="3600" smtClean="0">
                <a:solidFill>
                  <a:schemeClr val="bg1"/>
                </a:solidFill>
              </a:rPr>
              <a:t>Математика</a:t>
            </a:r>
            <a:r>
              <a:rPr lang="ru-RU" sz="3600" smtClean="0"/>
              <a:t>  </a:t>
            </a:r>
            <a:r>
              <a:rPr lang="ru-RU" sz="3600" smtClean="0">
                <a:solidFill>
                  <a:schemeClr val="bg1"/>
                </a:solidFill>
              </a:rPr>
              <a:t>(задания    ОГЭ,ЕГЭ)</a:t>
            </a:r>
            <a:r>
              <a:rPr lang="ru-RU" sz="3600" smtClean="0"/>
              <a:t> </a:t>
            </a:r>
          </a:p>
        </p:txBody>
      </p:sp>
      <p:sp>
        <p:nvSpPr>
          <p:cNvPr id="75778" name="Rectangle 3"/>
          <p:cNvSpPr>
            <a:spLocks noGrp="1"/>
          </p:cNvSpPr>
          <p:nvPr>
            <p:ph type="body" idx="1"/>
          </p:nvPr>
        </p:nvSpPr>
        <p:spPr>
          <a:xfrm>
            <a:off x="520700" y="1854200"/>
            <a:ext cx="8491538" cy="43227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</a:rPr>
              <a:t>Клиент взял в банке кредит 12 000 рублей на год под 16%. Он должен погашать кредит, внося в банк ежемесячно одинаковую сумму денег, с тем чтобы через год выплатить всю сумму, взятую в кредит, вместе с процентами. Сколько рублей он должен вносить в банк ежемесячно?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</a:rPr>
              <a:t>В обменном пункте можно совершить одну из двух операций: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</a:rPr>
              <a:t>1) за 3 золотых монеты получить 4 серебряных и одну медную;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</a:rPr>
              <a:t>2) за 7 серебряных монет получить 4 золотых и одну медную.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</a:rPr>
              <a:t>У Николы были только серебряные монеты. После посещений обменного пункта серебряных монет у него стало меньше, золотых не появилось, зато появилось 42 медных. На сколько уменьшилось количество серебряных монет у Николы?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             Математика ,физика</a:t>
            </a:r>
            <a:r>
              <a:rPr lang="ru-RU" smtClean="0"/>
              <a:t> </a:t>
            </a:r>
          </a:p>
        </p:txBody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Times New Roman" pitchFamily="18" charset="0"/>
              </a:rPr>
              <a:t>Какое наименьшее число взвешиваний на чашечных весах нужно сделать, чтобы из 24 монет наверняка обнаружить единственную фальшивую (более легкую) монету?</a:t>
            </a:r>
          </a:p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Times New Roman" pitchFamily="18" charset="0"/>
              </a:rPr>
              <a:t>Как, используя знания  закона Архимеда, обнаружить единственную фальшивую монету?</a:t>
            </a:r>
          </a:p>
          <a:p>
            <a:pPr eaLnBrk="1" hangingPunct="1"/>
            <a:endParaRPr lang="ru-RU" sz="32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      </a:t>
            </a:r>
            <a:r>
              <a:rPr lang="ru-RU" smtClean="0">
                <a:solidFill>
                  <a:schemeClr val="bg1"/>
                </a:solidFill>
              </a:rPr>
              <a:t>Иностранный язы</a:t>
            </a:r>
            <a:r>
              <a:rPr lang="ru-RU" smtClean="0"/>
              <a:t>к</a:t>
            </a:r>
          </a:p>
        </p:txBody>
      </p:sp>
      <p:pic>
        <p:nvPicPr>
          <p:cNvPr id="77826" name="Picture 4" descr="1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671888" cy="1782763"/>
          </a:xfrm>
        </p:spPr>
      </p:pic>
      <p:pic>
        <p:nvPicPr>
          <p:cNvPr id="77827" name="Picture 5" descr="Картинки по запросу изображения президентов на доллара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" y="1790700"/>
            <a:ext cx="3341688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6" descr="Картинки по запросу изображения президентов на доллара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4425" y="1306513"/>
            <a:ext cx="42195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7" descr="Картинки по запросу изображения президентов на доллара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5700" y="3186113"/>
            <a:ext cx="41783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8" descr="Похоже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00625"/>
            <a:ext cx="37115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9" descr="Картинки по запросу изображения президентов на долларах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5088" y="4932363"/>
            <a:ext cx="3998912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2" name="Picture 9" descr="Картинки по запросу 100 долларов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7038" y="3421063"/>
            <a:ext cx="3444875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            География</a:t>
            </a:r>
            <a:r>
              <a:rPr lang="ru-RU" smtClean="0"/>
              <a:t> </a:t>
            </a:r>
          </a:p>
        </p:txBody>
      </p:sp>
      <p:sp>
        <p:nvSpPr>
          <p:cNvPr id="788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 algn="ctr" eaLnBrk="1" hangingPunct="1">
              <a:buFontTx/>
              <a:buNone/>
            </a:pPr>
            <a:r>
              <a:rPr lang="ru-RU" sz="4000" smtClean="0">
                <a:solidFill>
                  <a:schemeClr val="bg1"/>
                </a:solidFill>
              </a:rPr>
              <a:t>10, 50, 100, 200, 500, 1000, 2000, 5000</a:t>
            </a:r>
          </a:p>
          <a:p>
            <a:pPr marL="533400" indent="-533400" eaLnBrk="1" hangingPunct="1">
              <a:buFontTx/>
              <a:buNone/>
            </a:pPr>
            <a:endParaRPr lang="ru-RU" smtClean="0">
              <a:solidFill>
                <a:schemeClr val="bg1"/>
              </a:solidFill>
            </a:endParaRPr>
          </a:p>
          <a:p>
            <a:pPr marL="533400" indent="-533400" eaLnBrk="1" hangingPunct="1">
              <a:buFontTx/>
              <a:buChar char="•"/>
            </a:pPr>
            <a:r>
              <a:rPr lang="ru-RU" sz="3600" smtClean="0">
                <a:solidFill>
                  <a:schemeClr val="bg1"/>
                </a:solidFill>
              </a:rPr>
              <a:t>по какому принципу образован ряд? (примените свои знания по финансовой грамотности)</a:t>
            </a:r>
          </a:p>
          <a:p>
            <a:pPr marL="533400" indent="-533400" eaLnBrk="1" hangingPunct="1">
              <a:buFontTx/>
              <a:buChar char="•"/>
            </a:pPr>
            <a:r>
              <a:rPr lang="ru-RU" sz="3600" smtClean="0">
                <a:solidFill>
                  <a:schemeClr val="bg1"/>
                </a:solidFill>
              </a:rPr>
              <a:t>обозначьте данные объекты на карте</a:t>
            </a:r>
          </a:p>
          <a:p>
            <a:pPr marL="533400" indent="-533400" eaLnBrk="1" hangingPunct="1">
              <a:buFontTx/>
              <a:buChar char="•"/>
            </a:pPr>
            <a:endParaRPr lang="ru-RU" sz="3600" smtClean="0">
              <a:solidFill>
                <a:schemeClr val="bg1"/>
              </a:solidFill>
            </a:endParaRPr>
          </a:p>
          <a:p>
            <a:pPr marL="533400" indent="-533400" eaLnBrk="1" hangingPunct="1"/>
            <a:endParaRPr lang="ru-RU" sz="3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                География</a:t>
            </a:r>
            <a:r>
              <a:rPr lang="ru-RU" smtClean="0"/>
              <a:t> </a:t>
            </a:r>
          </a:p>
        </p:txBody>
      </p:sp>
      <p:sp>
        <p:nvSpPr>
          <p:cNvPr id="798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Москва, Красноярск, Владивосток, Архангельск, Хабаровск </a:t>
            </a:r>
          </a:p>
          <a:p>
            <a:pPr marL="533400" indent="-533400" eaLnBrk="1" hangingPunct="1">
              <a:buFontTx/>
              <a:buChar char="•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по какому принципу образован ряд? (примените свои знания по финансовой грамотности)</a:t>
            </a:r>
          </a:p>
          <a:p>
            <a:pPr marL="533400" indent="-533400" eaLnBrk="1" hangingPunct="1">
              <a:buFontTx/>
              <a:buChar char="•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допишите недостающие географические названия в соответствии с данным принципом</a:t>
            </a:r>
          </a:p>
          <a:p>
            <a:pPr marL="533400" indent="-533400" eaLnBrk="1" hangingPunct="1">
              <a:buFontTx/>
              <a:buChar char="•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расставьте в порядке возрастания (убывания) в соответствии с данным принципом</a:t>
            </a:r>
          </a:p>
          <a:p>
            <a:pPr marL="533400" indent="-533400" eaLnBrk="1" hangingPunct="1">
              <a:buFontTx/>
              <a:buChar char="•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обозначьте данные объекты на карте</a:t>
            </a:r>
          </a:p>
          <a:p>
            <a:pPr marL="533400" indent="-533400" eaLnBrk="1" hangingPunct="1">
              <a:buFontTx/>
              <a:buChar char="•"/>
            </a:pPr>
            <a:endParaRPr lang="ru-RU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533400" indent="-533400" eaLnBrk="1" hangingPunct="1"/>
            <a:endParaRPr lang="ru-RU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          </a:t>
            </a:r>
            <a:r>
              <a:rPr lang="ru-RU" smtClean="0">
                <a:solidFill>
                  <a:schemeClr val="bg1"/>
                </a:solidFill>
              </a:rPr>
              <a:t>химия</a:t>
            </a:r>
          </a:p>
        </p:txBody>
      </p:sp>
      <p:sp>
        <p:nvSpPr>
          <p:cNvPr id="81922" name="Rectangle 6"/>
          <p:cNvSpPr>
            <a:spLocks noGrp="1"/>
          </p:cNvSpPr>
          <p:nvPr>
            <p:ph type="body" sz="half" idx="2"/>
          </p:nvPr>
        </p:nvSpPr>
        <p:spPr>
          <a:xfrm>
            <a:off x="4389438" y="1465263"/>
            <a:ext cx="4422775" cy="4711700"/>
          </a:xfrm>
        </p:spPr>
        <p:txBody>
          <a:bodyPr/>
          <a:lstStyle/>
          <a:p>
            <a:r>
              <a:rPr lang="ru-RU" sz="2400" smtClean="0">
                <a:solidFill>
                  <a:schemeClr val="bg1"/>
                </a:solidFill>
              </a:rPr>
              <a:t>«Царская водка» обладает сильной окислительной способностью. Она, в частности, растворяет почти все металлы, в том числе и такие благородные металлы, как золото, палладий и платина, при том, что ни один из благородных металлов не растворяется в каждой из кислот, входящих  в царскую водку, но взятой по отдельности.</a:t>
            </a:r>
          </a:p>
          <a:p>
            <a:r>
              <a:rPr lang="ru-RU" sz="2400" smtClean="0">
                <a:solidFill>
                  <a:schemeClr val="bg1"/>
                </a:solidFill>
              </a:rPr>
              <a:t>Серебро не растворяется в «царской водке» </a:t>
            </a:r>
          </a:p>
        </p:txBody>
      </p:sp>
      <p:pic>
        <p:nvPicPr>
          <p:cNvPr id="81923" name="Picture 7" descr="Похожее изображение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825" y="0"/>
            <a:ext cx="3867150" cy="2663825"/>
          </a:xfrm>
        </p:spPr>
      </p:pic>
      <p:pic>
        <p:nvPicPr>
          <p:cNvPr id="81924" name="Picture 8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95525"/>
            <a:ext cx="403383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9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200" y="4333875"/>
            <a:ext cx="3986213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</a:t>
            </a:r>
            <a:r>
              <a:rPr lang="ru-RU" smtClean="0">
                <a:solidFill>
                  <a:schemeClr val="bg1"/>
                </a:solidFill>
              </a:rPr>
              <a:t>Источники</a:t>
            </a:r>
            <a:r>
              <a:rPr lang="ru-RU" smtClean="0"/>
              <a:t> </a:t>
            </a:r>
          </a:p>
        </p:txBody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>
          <a:xfrm>
            <a:off x="628650" y="1076325"/>
            <a:ext cx="7886700" cy="510063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bg1"/>
                </a:solidFill>
              </a:rPr>
              <a:t>И.В.Ермакова, Т.А. Протасевич.  Начала экономики. Рабочая тетрадь для 5-6 классов общеобразовательных учреждений. – М., Вита-Пресс, 2001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bg1"/>
                </a:solidFill>
              </a:rPr>
              <a:t>С.И. Заир-Бек, И.В. Муштавинская. Развитие критического мышления на уроке. - М., «Просвещение», 2011,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bg1"/>
                </a:solidFill>
              </a:rPr>
              <a:t>Н.А.Заиченко, А.П.Каданер. Путеводитель по экономике. Опорный конспект школьника. – СПб, «СМИО Пресс», 2011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bg1"/>
                </a:solidFill>
              </a:rPr>
              <a:t> Метапредметные результаты. Стандартизированные материалы для промежуточной аттестации (смысловое чтение и работа с информацией). 8 класс, 9 класс – М., «Просвещение», 2017, 2018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bg1"/>
                </a:solidFill>
              </a:rPr>
              <a:t>В.Н. Суслов Решаем проектные задачи. 4-5 класс. Учебно-методическое пособие. - Ростов -на -Дону, «Легион», 2012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bg1"/>
                </a:solidFill>
              </a:rPr>
              <a:t>Учебно - методическое пособие «Сборник эвристических заданий» под    редакцией  А.В.Хуторского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(</a:t>
            </a:r>
            <a:r>
              <a:rPr lang="en-US" sz="2000" smtClean="0">
                <a:hlinkClick r:id="rId2"/>
              </a:rPr>
              <a:t>www</a:t>
            </a:r>
            <a:r>
              <a:rPr lang="ru-RU" sz="2000" smtClean="0">
                <a:hlinkClick r:id="rId2"/>
              </a:rPr>
              <a:t>.</a:t>
            </a:r>
            <a:r>
              <a:rPr lang="en-US" sz="2000" smtClean="0">
                <a:hlinkClick r:id="rId2"/>
              </a:rPr>
              <a:t>nalog</a:t>
            </a:r>
            <a:r>
              <a:rPr lang="ru-RU" sz="2000" smtClean="0">
                <a:hlinkClick r:id="rId2"/>
              </a:rPr>
              <a:t>.</a:t>
            </a:r>
            <a:r>
              <a:rPr lang="en-US" sz="2000" smtClean="0">
                <a:hlinkClick r:id="rId2"/>
              </a:rPr>
              <a:t>ru</a:t>
            </a:r>
            <a:r>
              <a:rPr lang="ru-RU" sz="2000" u="sng" smtClean="0"/>
              <a:t>)</a:t>
            </a:r>
            <a:r>
              <a:rPr lang="ru-RU" sz="2000" smtClean="0"/>
              <a:t>, </a:t>
            </a:r>
            <a:endParaRPr lang="ru-RU" sz="20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39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smtClean="0"/>
          </a:p>
          <a:p>
            <a:pPr algn="ctr"/>
            <a:endParaRPr lang="ru-RU" smtClean="0"/>
          </a:p>
          <a:p>
            <a:pPr algn="ctr"/>
            <a:endParaRPr lang="ru-RU" smtClean="0"/>
          </a:p>
          <a:p>
            <a:pPr algn="ctr">
              <a:buFont typeface="Arial" charset="0"/>
              <a:buNone/>
            </a:pPr>
            <a:r>
              <a:rPr lang="ru-RU" sz="4800" smtClean="0">
                <a:solidFill>
                  <a:schemeClr val="bg1"/>
                </a:solidFill>
              </a:rPr>
              <a:t>Спасибо за внимание</a:t>
            </a:r>
          </a:p>
          <a:p>
            <a:pPr algn="ctr"/>
            <a:endParaRPr lang="ru-RU" sz="4800" smtClean="0">
              <a:solidFill>
                <a:schemeClr val="bg1"/>
              </a:solidFill>
            </a:endParaRPr>
          </a:p>
          <a:p>
            <a:pPr algn="ctr"/>
            <a:endParaRPr lang="ru-RU" sz="4800" smtClean="0"/>
          </a:p>
          <a:p>
            <a:pPr algn="ctr"/>
            <a:endParaRPr lang="ru-RU" smtClean="0"/>
          </a:p>
          <a:p>
            <a:pPr algn="ctr"/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rganization Chart 2"/>
          <p:cNvGraphicFramePr>
            <a:graphicFrameLocks/>
          </p:cNvGraphicFramePr>
          <p:nvPr>
            <p:ph idx="4294967295"/>
          </p:nvPr>
        </p:nvGraphicFramePr>
        <p:xfrm>
          <a:off x="628650" y="292100"/>
          <a:ext cx="7886700" cy="5884863"/>
        </p:xfrm>
        <a:graphic>
          <a:graphicData uri="http://schemas.openxmlformats.org/drawingml/2006/compatibility">
            <com:legacyDrawing xmlns:com="http://schemas.openxmlformats.org/drawingml/2006/compatibility" spid="_x0000_s5734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Grp="1"/>
          </p:cNvSpPr>
          <p:nvPr>
            <p:ph type="title" idx="4294967295"/>
          </p:nvPr>
        </p:nvSpPr>
        <p:spPr>
          <a:xfrm>
            <a:off x="628650" y="292100"/>
            <a:ext cx="7886700" cy="530225"/>
          </a:xfrm>
        </p:spPr>
        <p:txBody>
          <a:bodyPr/>
          <a:lstStyle/>
          <a:p>
            <a:r>
              <a:rPr lang="ru-RU" sz="3600" smtClean="0"/>
              <a:t>                    </a:t>
            </a:r>
            <a:r>
              <a:rPr lang="ru-RU" sz="3600" smtClean="0">
                <a:solidFill>
                  <a:schemeClr val="bg1"/>
                </a:solidFill>
              </a:rPr>
              <a:t>ЛИТЕРАТУРА</a:t>
            </a:r>
            <a:r>
              <a:rPr lang="ru-RU" sz="3600" smtClean="0"/>
              <a:t> </a:t>
            </a:r>
          </a:p>
        </p:txBody>
      </p:sp>
      <p:sp>
        <p:nvSpPr>
          <p:cNvPr id="58370" name="Rectangle 5"/>
          <p:cNvSpPr>
            <a:spLocks noGrp="1"/>
          </p:cNvSpPr>
          <p:nvPr>
            <p:ph type="body" sz="half" idx="4294967295"/>
          </p:nvPr>
        </p:nvSpPr>
        <p:spPr>
          <a:xfrm>
            <a:off x="628650" y="1465263"/>
            <a:ext cx="3867150" cy="47117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200" smtClean="0">
                <a:solidFill>
                  <a:schemeClr val="bg1"/>
                </a:solidFill>
              </a:rPr>
              <a:t>И.В.Ермакова, Т.А. Протасевич. </a:t>
            </a:r>
          </a:p>
          <a:p>
            <a:pPr>
              <a:buFont typeface="Arial" charset="0"/>
              <a:buNone/>
            </a:pPr>
            <a:r>
              <a:rPr lang="ru-RU" sz="3200" smtClean="0">
                <a:solidFill>
                  <a:schemeClr val="bg1"/>
                </a:solidFill>
              </a:rPr>
              <a:t>Начала экономики. Рабочая тетрадь для 5-6 классов общеобразовательных учреждений. – М., Вита-Пресс, 2001, стр. 32-34, 46- 55</a:t>
            </a:r>
          </a:p>
        </p:txBody>
      </p:sp>
      <p:pic>
        <p:nvPicPr>
          <p:cNvPr id="58371" name="Picture 7" descr="IMG_20180822_21311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341813" y="844550"/>
            <a:ext cx="4013200" cy="53324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4"/>
          <p:cNvSpPr>
            <a:spLocks noGrp="1"/>
          </p:cNvSpPr>
          <p:nvPr>
            <p:ph type="title" idx="4294967295"/>
          </p:nvPr>
        </p:nvSpPr>
        <p:spPr>
          <a:xfrm>
            <a:off x="628650" y="292100"/>
            <a:ext cx="7886700" cy="6969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9394" name="Rectangle 5"/>
          <p:cNvSpPr>
            <a:spLocks noGrp="1"/>
          </p:cNvSpPr>
          <p:nvPr>
            <p:ph type="body" sz="half" idx="4294967295"/>
          </p:nvPr>
        </p:nvSpPr>
        <p:spPr>
          <a:xfrm>
            <a:off x="968375" y="1465263"/>
            <a:ext cx="3527425" cy="47117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С.И. Заир-Бек, 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И.В. Муштавинская.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Развитие критического мышления на уроке. 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 М., «Просвещение», 2011, стр. 117- 122</a:t>
            </a:r>
          </a:p>
        </p:txBody>
      </p:sp>
      <p:pic>
        <p:nvPicPr>
          <p:cNvPr id="59395" name="Picture 7" descr="IMG_20180822_21365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346575" y="1484313"/>
            <a:ext cx="3778250" cy="52181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0418" name="Rectangle 5"/>
          <p:cNvSpPr>
            <a:spLocks noGrp="1"/>
          </p:cNvSpPr>
          <p:nvPr>
            <p:ph type="body" sz="half" idx="4294967295"/>
          </p:nvPr>
        </p:nvSpPr>
        <p:spPr>
          <a:xfrm>
            <a:off x="628650" y="1465263"/>
            <a:ext cx="3867150" cy="47117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/>
              <a:t> </a:t>
            </a:r>
            <a:r>
              <a:rPr lang="ru-RU" sz="3200" smtClean="0">
                <a:solidFill>
                  <a:schemeClr val="bg1"/>
                </a:solidFill>
              </a:rPr>
              <a:t>Н.А.Заиченко, </a:t>
            </a:r>
          </a:p>
          <a:p>
            <a:pPr>
              <a:buFont typeface="Arial" charset="0"/>
              <a:buNone/>
            </a:pPr>
            <a:r>
              <a:rPr lang="ru-RU" sz="3200" smtClean="0">
                <a:solidFill>
                  <a:schemeClr val="bg1"/>
                </a:solidFill>
              </a:rPr>
              <a:t>А.П.Каданер</a:t>
            </a:r>
          </a:p>
          <a:p>
            <a:pPr>
              <a:buFont typeface="Arial" charset="0"/>
              <a:buNone/>
            </a:pPr>
            <a:r>
              <a:rPr lang="ru-RU" sz="3200" smtClean="0">
                <a:solidFill>
                  <a:schemeClr val="bg1"/>
                </a:solidFill>
              </a:rPr>
              <a:t>Путеводитель по экономике. Опорный конспект школьника. – СПб, «СМИО Пресс», 2011, стр. 18, 35 -45, 78- 85</a:t>
            </a:r>
          </a:p>
          <a:p>
            <a:pPr>
              <a:buFont typeface="Arial" charset="0"/>
              <a:buNone/>
            </a:pPr>
            <a:endParaRPr lang="ru-RU" sz="3200" smtClean="0">
              <a:solidFill>
                <a:schemeClr val="bg1"/>
              </a:solidFill>
            </a:endParaRPr>
          </a:p>
        </p:txBody>
      </p:sp>
      <p:pic>
        <p:nvPicPr>
          <p:cNvPr id="60419" name="Picture 7" descr="IMG_20180822_21324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465263"/>
            <a:ext cx="3471862" cy="47117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42" name="Rectangle 5"/>
          <p:cNvSpPr>
            <a:spLocks noGrp="1"/>
          </p:cNvSpPr>
          <p:nvPr>
            <p:ph type="body" sz="half" idx="4294967295"/>
          </p:nvPr>
        </p:nvSpPr>
        <p:spPr>
          <a:xfrm>
            <a:off x="628650" y="1465263"/>
            <a:ext cx="3867150" cy="47117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     В.Н. Суслов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Решаем проектные задачи. 4-5 класс. Учебно-методическое пособие. -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Ростов -на -Дону, «Легион», 2012, стр. 77-79</a:t>
            </a:r>
          </a:p>
        </p:txBody>
      </p:sp>
      <p:pic>
        <p:nvPicPr>
          <p:cNvPr id="61443" name="Picture 7" descr="IMG_20180822_21320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54563" y="1465263"/>
            <a:ext cx="3451225" cy="491648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2466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8200" y="1465263"/>
            <a:ext cx="3867150" cy="4711700"/>
          </a:xfrm>
        </p:spPr>
        <p:txBody>
          <a:bodyPr/>
          <a:lstStyle/>
          <a:p>
            <a:r>
              <a:rPr lang="ru-RU" sz="2400" smtClean="0">
                <a:solidFill>
                  <a:schemeClr val="bg1"/>
                </a:solidFill>
              </a:rPr>
              <a:t>Метапредметные результаты. Стандартизированные материалы для промежуточной аттестации (смысловое чтение и работа с информацией). 8 класс. – М., «Просвещение», 2017, вар. 1.2 </a:t>
            </a:r>
          </a:p>
        </p:txBody>
      </p:sp>
      <p:pic>
        <p:nvPicPr>
          <p:cNvPr id="62467" name="Picture 7" descr="IMG_20180822_2136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46113" y="1309688"/>
            <a:ext cx="3686175" cy="50323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349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8200" y="1465263"/>
            <a:ext cx="3867150" cy="4711700"/>
          </a:xfrm>
        </p:spPr>
        <p:txBody>
          <a:bodyPr/>
          <a:lstStyle/>
          <a:p>
            <a:r>
              <a:rPr lang="ru-RU" sz="2400" smtClean="0">
                <a:solidFill>
                  <a:schemeClr val="bg1"/>
                </a:solidFill>
              </a:rPr>
              <a:t>Метапредметные результаты. Стандартизированные материалы для промежуточной аттестации (смысловое чтение и работа с информацией). 9 класс. – М., «Просвещение», 2018, вар.2, 3</a:t>
            </a:r>
          </a:p>
        </p:txBody>
      </p:sp>
      <p:pic>
        <p:nvPicPr>
          <p:cNvPr id="63491" name="Picture 7" descr="IMG_20180822_21332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3" y="1338263"/>
            <a:ext cx="4060825" cy="48387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790</TotalTime>
  <Words>802</Words>
  <Application>Microsoft Office PowerPoint</Application>
  <PresentationFormat>Экран (4:3)</PresentationFormat>
  <Paragraphs>134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 Light</vt:lpstr>
      <vt:lpstr>Calibri</vt:lpstr>
      <vt:lpstr>Times New Roman</vt:lpstr>
      <vt:lpstr>Office Theme</vt:lpstr>
      <vt:lpstr>Компетентностно-ориентированные задания по финансовой грамотности для 5-7 классов</vt:lpstr>
      <vt:lpstr>Зачетная работа по курсу финансовой грамотности</vt:lpstr>
      <vt:lpstr>Слайд 3</vt:lpstr>
      <vt:lpstr>                    ЛИТЕРАТУРА </vt:lpstr>
      <vt:lpstr>Слайд 5</vt:lpstr>
      <vt:lpstr>Слайд 6</vt:lpstr>
      <vt:lpstr>Слайд 7</vt:lpstr>
      <vt:lpstr>Слайд 8</vt:lpstr>
      <vt:lpstr>Слайд 9</vt:lpstr>
      <vt:lpstr>   Учебно - методическое пособие «Сборник эвристических заданий» под    редакцией  А.В.Хуторского</vt:lpstr>
      <vt:lpstr>Слайд 11</vt:lpstr>
      <vt:lpstr>Слайд 12</vt:lpstr>
      <vt:lpstr>       Практикум по решению кейсов  «Бюджет семьи»</vt:lpstr>
      <vt:lpstr>        Кейс-технология </vt:lpstr>
      <vt:lpstr>                     Лэпбук</vt:lpstr>
      <vt:lpstr>       Лэпбук  </vt:lpstr>
      <vt:lpstr>Слайд 17</vt:lpstr>
      <vt:lpstr>История </vt:lpstr>
      <vt:lpstr>            Русский язык </vt:lpstr>
      <vt:lpstr>      Математика  (задания    ОГЭ,ЕГЭ) </vt:lpstr>
      <vt:lpstr>              Математика ,физика </vt:lpstr>
      <vt:lpstr>                       Иностранный язык</vt:lpstr>
      <vt:lpstr>             География </vt:lpstr>
      <vt:lpstr>                 География </vt:lpstr>
      <vt:lpstr>                           химия</vt:lpstr>
      <vt:lpstr>         Источники </vt:lpstr>
      <vt:lpstr>Слайд 27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84</cp:revision>
  <dcterms:created xsi:type="dcterms:W3CDTF">2016-11-18T14:12:19Z</dcterms:created>
  <dcterms:modified xsi:type="dcterms:W3CDTF">2018-08-23T21:00:37Z</dcterms:modified>
</cp:coreProperties>
</file>