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75" r:id="rId13"/>
    <p:sldId id="271" r:id="rId14"/>
    <p:sldId id="272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1000.menu/img/user_foto/17/0_140414756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2700" b="1" dirty="0" smtClean="0">
                <a:latin typeface="+mn-lt"/>
                <a:ea typeface="Times New Roman"/>
                <a:cs typeface="Times New Roman"/>
              </a:rPr>
            </a:br>
            <a:r>
              <a:rPr lang="ru-RU" sz="2700" b="1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2700" b="1" dirty="0">
                <a:latin typeface="+mn-lt"/>
                <a:ea typeface="Times New Roman"/>
                <a:cs typeface="Times New Roman"/>
              </a:rPr>
            </a:br>
            <a:r>
              <a:rPr lang="ru-RU" sz="2700" b="1" dirty="0" smtClean="0">
                <a:latin typeface="+mn-lt"/>
                <a:ea typeface="Times New Roman"/>
                <a:cs typeface="Times New Roman"/>
              </a:rPr>
              <a:t>Методическая </a:t>
            </a:r>
            <a:r>
              <a:rPr lang="ru-RU" sz="2700" b="1" dirty="0">
                <a:latin typeface="+mn-lt"/>
                <a:ea typeface="Times New Roman"/>
                <a:cs typeface="Times New Roman"/>
              </a:rPr>
              <a:t>разработка детско-родительского мероприятия</a:t>
            </a:r>
            <a:r>
              <a:rPr lang="ru-RU" sz="2700" dirty="0">
                <a:latin typeface="+mn-lt"/>
                <a:ea typeface="Calibri"/>
                <a:cs typeface="Times New Roman"/>
              </a:rPr>
              <a:t/>
            </a:r>
            <a:br>
              <a:rPr lang="ru-RU" sz="2700" dirty="0">
                <a:latin typeface="+mn-lt"/>
                <a:ea typeface="Calibri"/>
                <a:cs typeface="Times New Roman"/>
              </a:rPr>
            </a:br>
            <a:r>
              <a:rPr lang="ru-RU" sz="2700" b="1" dirty="0">
                <a:latin typeface="+mn-lt"/>
                <a:ea typeface="Times New Roman"/>
                <a:cs typeface="Times New Roman"/>
              </a:rPr>
              <a:t>по «Финансовой грамотности» </a:t>
            </a:r>
            <a:r>
              <a:rPr lang="ru-RU" sz="2700" b="1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2700" b="1" dirty="0" smtClean="0">
                <a:latin typeface="+mn-lt"/>
                <a:ea typeface="Times New Roman"/>
                <a:cs typeface="Times New Roman"/>
              </a:rPr>
            </a:br>
            <a:r>
              <a:rPr lang="ru-RU" sz="2700" b="1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2700" b="1" dirty="0">
                <a:latin typeface="+mn-lt"/>
                <a:ea typeface="Times New Roman"/>
                <a:cs typeface="Times New Roman"/>
              </a:rPr>
            </a:br>
            <a:r>
              <a:rPr lang="ru-RU" sz="3600" b="1" dirty="0" smtClean="0">
                <a:latin typeface="+mn-lt"/>
                <a:ea typeface="Times New Roman"/>
                <a:cs typeface="Times New Roman"/>
              </a:rPr>
              <a:t>Тема «Куда тратятся деньги»</a:t>
            </a:r>
            <a:r>
              <a:rPr lang="ru-RU" sz="3600" dirty="0">
                <a:latin typeface="+mn-lt"/>
                <a:ea typeface="Calibri"/>
                <a:cs typeface="Times New Roman"/>
              </a:rPr>
              <a:t/>
            </a:r>
            <a:br>
              <a:rPr lang="ru-RU" sz="3600" dirty="0">
                <a:latin typeface="+mn-lt"/>
                <a:ea typeface="Calibri"/>
                <a:cs typeface="Times New Roman"/>
              </a:rPr>
            </a:br>
            <a:r>
              <a:rPr lang="ru-RU" b="1" dirty="0">
                <a:latin typeface="+mn-lt"/>
                <a:ea typeface="Times New Roman"/>
                <a:cs typeface="Times New Roman"/>
              </a:rPr>
              <a:t>4 класс</a:t>
            </a:r>
            <a:r>
              <a:rPr lang="ru-RU" sz="3200" dirty="0">
                <a:latin typeface="+mn-lt"/>
                <a:ea typeface="Calibri"/>
                <a:cs typeface="Times New Roman"/>
              </a:rPr>
              <a:t/>
            </a:r>
            <a:br>
              <a:rPr lang="ru-RU" sz="3200" dirty="0">
                <a:latin typeface="+mn-lt"/>
                <a:ea typeface="Calibri"/>
                <a:cs typeface="Times New Roman"/>
              </a:rPr>
            </a:br>
            <a:r>
              <a:rPr lang="ru-RU" b="1" dirty="0">
                <a:latin typeface="+mn-lt"/>
                <a:ea typeface="Times New Roman"/>
                <a:cs typeface="Times New Roman"/>
              </a:rPr>
              <a:t> </a:t>
            </a:r>
            <a:r>
              <a:rPr lang="ru-RU" sz="3200" dirty="0">
                <a:latin typeface="+mn-lt"/>
                <a:ea typeface="Calibri"/>
                <a:cs typeface="Times New Roman"/>
              </a:rPr>
              <a:t/>
            </a:r>
            <a:br>
              <a:rPr lang="ru-RU" sz="3200" dirty="0">
                <a:latin typeface="+mn-lt"/>
                <a:ea typeface="Calibri"/>
                <a:cs typeface="Times New Roman"/>
              </a:rPr>
            </a:br>
            <a:r>
              <a:rPr lang="ru-RU" sz="4000" b="1" dirty="0">
                <a:latin typeface="+mn-lt"/>
                <a:ea typeface="Calibri"/>
                <a:cs typeface="Times New Roman"/>
              </a:rPr>
              <a:t> </a:t>
            </a:r>
            <a:r>
              <a:rPr lang="ru-RU" sz="3200" dirty="0">
                <a:latin typeface="+mn-lt"/>
                <a:ea typeface="Calibri"/>
                <a:cs typeface="Times New Roman"/>
              </a:rPr>
              <a:t/>
            </a:r>
            <a:br>
              <a:rPr lang="ru-RU" sz="3200" dirty="0">
                <a:latin typeface="+mn-lt"/>
                <a:ea typeface="Calibri"/>
                <a:cs typeface="Times New Roman"/>
              </a:rPr>
            </a:br>
            <a:r>
              <a:rPr lang="ru-RU" sz="3200" dirty="0">
                <a:latin typeface="+mn-lt"/>
                <a:ea typeface="Calibri"/>
                <a:cs typeface="Times New Roman"/>
              </a:rPr>
              <a:t/>
            </a:r>
            <a:br>
              <a:rPr lang="ru-RU" sz="3200" dirty="0">
                <a:latin typeface="+mn-lt"/>
                <a:ea typeface="Calibri"/>
                <a:cs typeface="Times New Roman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645024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dirty="0">
                <a:solidFill>
                  <a:schemeClr val="tx1"/>
                </a:solidFill>
              </a:rPr>
              <a:t>Авторы:</a:t>
            </a:r>
          </a:p>
          <a:p>
            <a:pPr algn="r"/>
            <a:r>
              <a:rPr lang="ru-RU" sz="7200" dirty="0" err="1">
                <a:solidFill>
                  <a:schemeClr val="tx1"/>
                </a:solidFill>
              </a:rPr>
              <a:t>Брезгина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М. В. учитель </a:t>
            </a:r>
            <a:r>
              <a:rPr lang="ru-RU" sz="7200" dirty="0">
                <a:solidFill>
                  <a:schemeClr val="tx1"/>
                </a:solidFill>
              </a:rPr>
              <a:t>математики;</a:t>
            </a:r>
          </a:p>
          <a:p>
            <a:pPr algn="r"/>
            <a:r>
              <a:rPr lang="ru-RU" sz="7200" dirty="0">
                <a:solidFill>
                  <a:schemeClr val="tx1"/>
                </a:solidFill>
              </a:rPr>
              <a:t>Жданова </a:t>
            </a:r>
            <a:r>
              <a:rPr lang="ru-RU" sz="7200" dirty="0" smtClean="0">
                <a:solidFill>
                  <a:schemeClr val="tx1"/>
                </a:solidFill>
              </a:rPr>
              <a:t>Н. А.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учитель </a:t>
            </a:r>
            <a:r>
              <a:rPr lang="ru-RU" sz="7200" dirty="0">
                <a:solidFill>
                  <a:schemeClr val="tx1"/>
                </a:solidFill>
              </a:rPr>
              <a:t>начальных классов;</a:t>
            </a:r>
          </a:p>
          <a:p>
            <a:pPr algn="r"/>
            <a:r>
              <a:rPr lang="ru-RU" sz="7200" dirty="0">
                <a:solidFill>
                  <a:schemeClr val="tx1"/>
                </a:solidFill>
              </a:rPr>
              <a:t>Кропачева </a:t>
            </a:r>
            <a:r>
              <a:rPr lang="ru-RU" sz="7200" dirty="0" smtClean="0">
                <a:solidFill>
                  <a:schemeClr val="tx1"/>
                </a:solidFill>
              </a:rPr>
              <a:t>М. В. </a:t>
            </a:r>
            <a:r>
              <a:rPr lang="ru-RU" sz="7200" dirty="0">
                <a:solidFill>
                  <a:schemeClr val="tx1"/>
                </a:solidFill>
              </a:rPr>
              <a:t>учитель начальных классов;</a:t>
            </a:r>
          </a:p>
          <a:p>
            <a:pPr algn="r"/>
            <a:r>
              <a:rPr lang="ru-RU" sz="7200" dirty="0">
                <a:solidFill>
                  <a:schemeClr val="tx1"/>
                </a:solidFill>
              </a:rPr>
              <a:t>Пашина </a:t>
            </a:r>
            <a:r>
              <a:rPr lang="ru-RU" sz="7200" dirty="0" smtClean="0">
                <a:solidFill>
                  <a:schemeClr val="tx1"/>
                </a:solidFill>
              </a:rPr>
              <a:t>Е. В.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учитель </a:t>
            </a:r>
            <a:r>
              <a:rPr lang="ru-RU" sz="7200" dirty="0">
                <a:solidFill>
                  <a:schemeClr val="tx1"/>
                </a:solidFill>
              </a:rPr>
              <a:t>начальных классов;</a:t>
            </a:r>
          </a:p>
          <a:p>
            <a:pPr algn="r"/>
            <a:r>
              <a:rPr lang="ru-RU" sz="7200" dirty="0">
                <a:solidFill>
                  <a:schemeClr val="tx1"/>
                </a:solidFill>
              </a:rPr>
              <a:t>Полежаева </a:t>
            </a:r>
            <a:r>
              <a:rPr lang="ru-RU" sz="7200" dirty="0" smtClean="0">
                <a:solidFill>
                  <a:schemeClr val="tx1"/>
                </a:solidFill>
              </a:rPr>
              <a:t>О. Г.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учитель </a:t>
            </a:r>
            <a:r>
              <a:rPr lang="ru-RU" sz="7200" dirty="0">
                <a:solidFill>
                  <a:schemeClr val="tx1"/>
                </a:solidFill>
              </a:rPr>
              <a:t>начальных классов;</a:t>
            </a:r>
          </a:p>
          <a:p>
            <a:pPr algn="r"/>
            <a:r>
              <a:rPr lang="ru-RU" sz="7200" dirty="0">
                <a:solidFill>
                  <a:schemeClr val="tx1"/>
                </a:solidFill>
              </a:rPr>
              <a:t>Полежаева </a:t>
            </a:r>
            <a:r>
              <a:rPr lang="ru-RU" sz="7200" dirty="0" smtClean="0">
                <a:solidFill>
                  <a:schemeClr val="tx1"/>
                </a:solidFill>
              </a:rPr>
              <a:t>Л. В. учитель </a:t>
            </a:r>
            <a:r>
              <a:rPr lang="ru-RU" sz="7200" dirty="0">
                <a:solidFill>
                  <a:schemeClr val="tx1"/>
                </a:solidFill>
              </a:rPr>
              <a:t>начальных классов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52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студии </a:t>
            </a:r>
            <a:br>
              <a:rPr lang="ru-RU" b="1" dirty="0" smtClean="0"/>
            </a:br>
            <a:r>
              <a:rPr lang="ru-RU" b="1" dirty="0" smtClean="0"/>
              <a:t>«Делай покупки с умом»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Участникам даётся </a:t>
            </a:r>
            <a:r>
              <a:rPr lang="ru-RU" sz="2400" b="1" dirty="0"/>
              <a:t>задание купить продукты по списку, рационально потратив   деньги. </a:t>
            </a:r>
            <a:r>
              <a:rPr lang="ru-RU" sz="2400" b="1" dirty="0" smtClean="0"/>
              <a:t>Они составляют </a:t>
            </a:r>
            <a:r>
              <a:rPr lang="ru-RU" sz="2400" b="1" dirty="0"/>
              <a:t>правила покупки продуктов питания, совершают покупки по составленному </a:t>
            </a:r>
            <a:r>
              <a:rPr lang="ru-RU" sz="2400" b="1" dirty="0" smtClean="0"/>
              <a:t>списку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03288"/>
            <a:ext cx="4716016" cy="305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5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студии </a:t>
            </a:r>
            <a:br>
              <a:rPr lang="ru-RU" b="1" dirty="0" smtClean="0"/>
            </a:br>
            <a:r>
              <a:rPr lang="ru-RU" b="1" dirty="0" smtClean="0"/>
              <a:t>«Поездка на горнолыжную базу»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744416" cy="529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44824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Участники делают оптимальный выбор развлечений на фиксированную сумму </a:t>
            </a:r>
            <a:r>
              <a:rPr lang="ru-RU" sz="2400" b="1" dirty="0" smtClean="0"/>
              <a:t>денег</a:t>
            </a:r>
          </a:p>
          <a:p>
            <a:r>
              <a:rPr lang="ru-RU" sz="2400" b="1" dirty="0" smtClean="0"/>
              <a:t>Семья состоит из пяти человек</a:t>
            </a:r>
          </a:p>
          <a:p>
            <a:pPr lvl="0"/>
            <a:r>
              <a:rPr lang="ru-RU" sz="2400" b="1" dirty="0" smtClean="0"/>
              <a:t>Папа получил долгожданный выходной и вывозит семью на отдых. В его расположении 1 день. Семья прибыла к 11.30  утра на горнолыжный комплекс. В 21.30 вам необходимо вернуться домой, т.к. завтра рабочий день. Дорога обратно займет 3 часа.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140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студии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Вечеринка для друзей»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142" y="1357299"/>
            <a:ext cx="41041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1071546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Участникам даётся задание: посчитать, какую сумму  необходимо потратить на организацию вечеринки, соблюдая условия задания. </a:t>
            </a:r>
          </a:p>
          <a:p>
            <a:r>
              <a:rPr lang="ru-RU" sz="2000" b="1" dirty="0" smtClean="0"/>
              <a:t>Дети, используя таблицу  ингредиентов для салата, вычисляют необходимую сумму и помогают определить дату проведения вечеринки.</a:t>
            </a: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4404360"/>
          <a:ext cx="6047740" cy="2453640"/>
        </p:xfrm>
        <a:graphic>
          <a:graphicData uri="http://schemas.openxmlformats.org/drawingml/2006/table">
            <a:tbl>
              <a:tblPr/>
              <a:tblGrid>
                <a:gridCol w="1403985"/>
                <a:gridCol w="1548130"/>
                <a:gridCol w="1475740"/>
                <a:gridCol w="1619885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Продукт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Мера в салате на 3 порции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Вес, в г (1 штука)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Цена в магазине, за 1 кг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Яблоки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555555"/>
                          </a:solidFill>
                          <a:latin typeface="Times New Roman"/>
                          <a:ea typeface="Verdana"/>
                          <a:cs typeface="Times New Roman"/>
                        </a:rPr>
                        <a:t>165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80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Бананы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110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Мандарины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110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90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Киви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150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160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Груши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135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120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Сливы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 – 150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250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205 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Сливки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0,5 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90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913432"/>
            <a:ext cx="72550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Ингредиенты для фруктового салата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2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студии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В гости к бабушке Ротонде»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</a:rPr>
            </a:b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100358" cy="523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081"/>
            <a:ext cx="2233139" cy="14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060848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Семья состоит из пяти человек. </a:t>
            </a:r>
          </a:p>
          <a:p>
            <a:pPr lvl="0"/>
            <a:r>
              <a:rPr lang="ru-RU" sz="2400" b="1" dirty="0" smtClean="0"/>
              <a:t>Мама </a:t>
            </a:r>
            <a:r>
              <a:rPr lang="ru-RU" sz="2400" b="1" dirty="0"/>
              <a:t>получила долгожданный выходной и семья решила провести его в парке им Горького.</a:t>
            </a:r>
          </a:p>
          <a:p>
            <a:r>
              <a:rPr lang="ru-RU" sz="2400" b="1" dirty="0" smtClean="0"/>
              <a:t>Участники выбирают на фиксированную сумму денег пять аттракционов с условием, что на два из них нужно пойти всей семьёй.</a:t>
            </a:r>
          </a:p>
        </p:txBody>
      </p:sp>
    </p:spTree>
    <p:extLst>
      <p:ext uri="{BB962C8B-B14F-4D97-AF65-F5344CB8AC3E}">
        <p14:creationId xmlns:p14="http://schemas.microsoft.com/office/powerpoint/2010/main" val="240389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22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Подведение итогов в студиях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2819"/>
            <a:ext cx="4406602" cy="440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6652" r="4698" b="7629"/>
          <a:stretch/>
        </p:blipFill>
        <p:spPr bwMode="auto">
          <a:xfrm>
            <a:off x="149540" y="1357651"/>
            <a:ext cx="2415817" cy="2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6652" r="4698" b="7629"/>
          <a:stretch/>
        </p:blipFill>
        <p:spPr bwMode="auto">
          <a:xfrm>
            <a:off x="3994079" y="4904309"/>
            <a:ext cx="2035113" cy="186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6652" r="4698" b="7629"/>
          <a:stretch/>
        </p:blipFill>
        <p:spPr bwMode="auto">
          <a:xfrm>
            <a:off x="198303" y="4220780"/>
            <a:ext cx="2690857" cy="246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6652" r="4698" b="7629"/>
          <a:stretch/>
        </p:blipFill>
        <p:spPr bwMode="auto">
          <a:xfrm>
            <a:off x="6444208" y="4321620"/>
            <a:ext cx="2580836" cy="236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6652" r="4698" b="7629"/>
          <a:stretch/>
        </p:blipFill>
        <p:spPr bwMode="auto">
          <a:xfrm>
            <a:off x="6668367" y="692696"/>
            <a:ext cx="2035113" cy="186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0880" y="299695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Финансовые умения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359" y="2060848"/>
            <a:ext cx="1584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Мне было интересно работать в команде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8274" y="1246949"/>
            <a:ext cx="1903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Я взял ответственность на себя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4830601"/>
            <a:ext cx="2285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Понял, что желаемое не всегда возможно. </a:t>
            </a:r>
            <a:endParaRPr lang="ru-RU" b="1" dirty="0" smtClean="0"/>
          </a:p>
          <a:p>
            <a:pPr algn="ctr"/>
            <a:r>
              <a:rPr lang="ru-RU" b="1" dirty="0" smtClean="0"/>
              <a:t>Иногда </a:t>
            </a:r>
            <a:r>
              <a:rPr lang="ru-RU" b="1" dirty="0"/>
              <a:t>надо </a:t>
            </a:r>
            <a:endParaRPr lang="ru-RU" b="1" dirty="0" smtClean="0"/>
          </a:p>
          <a:p>
            <a:pPr algn="ctr"/>
            <a:r>
              <a:rPr lang="ru-RU" b="1" dirty="0" smtClean="0"/>
              <a:t>уступать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5239" y="5102783"/>
            <a:ext cx="2439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Надо договариваться, тогда можно найти </a:t>
            </a:r>
            <a:r>
              <a:rPr lang="ru-RU" b="1" dirty="0" smtClean="0"/>
              <a:t>оптимальный</a:t>
            </a:r>
          </a:p>
          <a:p>
            <a:pPr algn="ctr"/>
            <a:r>
              <a:rPr lang="ru-RU" b="1" dirty="0" smtClean="0"/>
              <a:t> выбор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5816" y="5486758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умею делать выбор и принимать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194048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Рефлексия 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9" y="4954062"/>
            <a:ext cx="1801695" cy="119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2280"/>
            <a:ext cx="2709193" cy="179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1954824" cy="12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54062"/>
            <a:ext cx="217398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36141"/>
            <a:ext cx="1791345" cy="118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02" y="2622822"/>
            <a:ext cx="5238493" cy="411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5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Удобная форма работы по формированию финансовой грамотности</a:t>
            </a:r>
          </a:p>
          <a:p>
            <a:r>
              <a:rPr lang="ru-RU" b="1" dirty="0" smtClean="0"/>
              <a:t>Можно использовать на уроке и во внеурочной </a:t>
            </a:r>
            <a:r>
              <a:rPr lang="ru-RU" b="1" dirty="0" smtClean="0"/>
              <a:t>деятельности</a:t>
            </a:r>
          </a:p>
          <a:p>
            <a:r>
              <a:rPr lang="ru-RU" b="1" dirty="0" smtClean="0"/>
              <a:t>Можно использовать в отдельном классе, на параллели 4,5,6 классов</a:t>
            </a:r>
          </a:p>
          <a:p>
            <a:r>
              <a:rPr lang="ru-RU" b="1" dirty="0" smtClean="0"/>
              <a:t>Содержание каждой студии может стать темой отдельного урока по </a:t>
            </a:r>
            <a:r>
              <a:rPr lang="ru-RU" b="1" smtClean="0"/>
              <a:t>финансовой грамотности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045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b="1" dirty="0" smtClean="0"/>
              <a:t> 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967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формирование практического опыта финансовых знаний и умений для решения элементарных вопросов в области экономики семьи; </a:t>
            </a:r>
            <a:endParaRPr lang="ru-RU" b="1" dirty="0" smtClean="0"/>
          </a:p>
          <a:p>
            <a:r>
              <a:rPr lang="ru-RU" b="1" dirty="0" smtClean="0"/>
              <a:t>развитие </a:t>
            </a:r>
            <a:r>
              <a:rPr lang="ru-RU" b="1" dirty="0"/>
              <a:t>навыков сотрудничества со взрослыми и сверстниками в игровых экономических ситуациях; </a:t>
            </a:r>
            <a:endParaRPr lang="ru-RU" b="1" dirty="0" smtClean="0"/>
          </a:p>
          <a:p>
            <a:r>
              <a:rPr lang="ru-RU" b="1" dirty="0" smtClean="0"/>
              <a:t>пробуждение </a:t>
            </a:r>
            <a:r>
              <a:rPr lang="ru-RU" b="1" dirty="0"/>
              <a:t>чувства ответственности при решении экономических проблем семьи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56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Дидактическая </a:t>
            </a:r>
            <a:r>
              <a:rPr lang="ru-RU" b="1" dirty="0" smtClean="0"/>
              <a:t>задача: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Подвести к осознанию  понятий цена, стоимость, экономия </a:t>
            </a:r>
          </a:p>
          <a:p>
            <a:r>
              <a:rPr lang="ru-RU" b="1" dirty="0"/>
              <a:t>Учить анализировать бытовые экономические ситуации </a:t>
            </a:r>
          </a:p>
          <a:p>
            <a:r>
              <a:rPr lang="ru-RU" b="1" dirty="0"/>
              <a:t>Учить рационально использовать средства семейного бюджета</a:t>
            </a:r>
          </a:p>
          <a:p>
            <a:r>
              <a:rPr lang="ru-RU" b="1" dirty="0"/>
              <a:t>Учить работать с разными источниками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3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Подготовительный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Знакомятся с презентацией «Куда тратятся деньги</a:t>
            </a:r>
            <a:r>
              <a:rPr lang="ru-RU" b="1" dirty="0" smtClean="0"/>
              <a:t>?»</a:t>
            </a:r>
            <a:endParaRPr lang="ru-RU" b="1" dirty="0"/>
          </a:p>
          <a:p>
            <a:r>
              <a:rPr lang="ru-RU" b="1" dirty="0"/>
              <a:t>Определяются с выбором студии</a:t>
            </a:r>
          </a:p>
        </p:txBody>
      </p:sp>
    </p:spTree>
    <p:extLst>
      <p:ext uri="{BB962C8B-B14F-4D97-AF65-F5344CB8AC3E}">
        <p14:creationId xmlns:p14="http://schemas.microsoft.com/office/powerpoint/2010/main" val="159119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26" y="92977"/>
            <a:ext cx="8819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Студия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«Делайте покупки с умом!»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8949" y="3024481"/>
            <a:ext cx="521520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этом вам помогут некоторые ценные наблюдения и советы.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 можно получить, работая в студии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«Как делать покупки с умом»</a:t>
            </a:r>
            <a:r>
              <a:rPr kumimoji="0" lang="ru-RU" altLang="ru-RU" sz="36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" descr="https://1000.menu/img/user_foto/17/0_1404147560.jpg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40" y="4293096"/>
            <a:ext cx="2606297" cy="22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0294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/>
          <a:stretch/>
        </p:blipFill>
        <p:spPr>
          <a:xfrm>
            <a:off x="5905765" y="1847303"/>
            <a:ext cx="2523325" cy="2068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724" y="2041503"/>
            <a:ext cx="497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многих семьях на питание уходит львиная доля бюджета!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493" y="2809037"/>
            <a:ext cx="551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же  ходить за продуктами с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умом, покупая полезную еду,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ущерба для кошелька?</a:t>
            </a:r>
          </a:p>
        </p:txBody>
      </p:sp>
    </p:spTree>
    <p:extLst>
      <p:ext uri="{BB962C8B-B14F-4D97-AF65-F5344CB8AC3E}">
        <p14:creationId xmlns:p14="http://schemas.microsoft.com/office/powerpoint/2010/main" val="27155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37894"/>
            <a:ext cx="8229600" cy="1143000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«Выходной на свежем воздухе»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4" name="Изображение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833838"/>
            <a:ext cx="2496339" cy="1872208"/>
          </a:xfrm>
          <a:prstGeom prst="rect">
            <a:avLst/>
          </a:prstGeom>
        </p:spPr>
      </p:pic>
      <p:pic>
        <p:nvPicPr>
          <p:cNvPr id="5" name="Изображение11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7332" y="1869842"/>
            <a:ext cx="2531722" cy="1800200"/>
          </a:xfrm>
          <a:prstGeom prst="rect">
            <a:avLst/>
          </a:prstGeom>
        </p:spPr>
      </p:pic>
      <p:pic>
        <p:nvPicPr>
          <p:cNvPr id="6" name="Изображение12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86547" y="3839076"/>
            <a:ext cx="2726922" cy="270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9430" y="3670042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Мы предлагаем вам посетить горнолыжный комплекс , где вы сможете насладиться чистым воздухом. Здесь вы попробуете скоростной спуск на лыжах и сноуборде, а может рискнете прыгнуть с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тарзанки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. И все это за один выходной!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6117" y="116632"/>
            <a:ext cx="162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Студия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30089"/>
            <a:ext cx="9144000" cy="6001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Студия «Вечеринка для друзей»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4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9" y="801442"/>
            <a:ext cx="5757274" cy="114300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«В гости к бабушке Ротонде»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r="5656" b="14934"/>
          <a:stretch/>
        </p:blipFill>
        <p:spPr bwMode="auto">
          <a:xfrm>
            <a:off x="3491880" y="1944442"/>
            <a:ext cx="1944216" cy="196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58551" cy="148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24" y="1678112"/>
            <a:ext cx="2215578" cy="22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78112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811012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                           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Вы совершите виртуальную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незабываемую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прогулку по парку отдыха  имени Горького, отдохнете и поиграете с друзьями у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ротонды. 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Вас ждут увлекательные захватывающие аттракционы, конкурсы. Вы многому научитесь в ваш выходной!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0767" y="3162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Студия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Организационный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Приветствие</a:t>
            </a:r>
          </a:p>
          <a:p>
            <a:r>
              <a:rPr lang="ru-RU" b="1" dirty="0" smtClean="0"/>
              <a:t>Объяснение правил игры</a:t>
            </a:r>
          </a:p>
          <a:p>
            <a:r>
              <a:rPr lang="ru-RU" b="1" dirty="0" smtClean="0"/>
              <a:t>Постановка проблемной ситуации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1443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630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Методическая разработка детско-родительского мероприятия по «Финансовой грамотности»   Тема «Куда тратятся деньги» 4 класс      </vt:lpstr>
      <vt:lpstr>Цель:</vt:lpstr>
      <vt:lpstr>Дидактическая задача: </vt:lpstr>
      <vt:lpstr>Подготовительный этап</vt:lpstr>
      <vt:lpstr>Презентация PowerPoint</vt:lpstr>
      <vt:lpstr>«Выходной на свежем воздухе»</vt:lpstr>
      <vt:lpstr>Презентация PowerPoint</vt:lpstr>
      <vt:lpstr>«В гости к бабушке Ротонде»</vt:lpstr>
      <vt:lpstr>Организационный этап</vt:lpstr>
      <vt:lpstr>Работа студии  «Делай покупки с умом»</vt:lpstr>
      <vt:lpstr>Работа студии  «Поездка на горнолыжную базу»</vt:lpstr>
      <vt:lpstr>Работа студии  «Вечеринка для друзей» </vt:lpstr>
      <vt:lpstr>Работа студии  «В гости к бабушке Ротонде» </vt:lpstr>
      <vt:lpstr>Подведение итогов в студиях</vt:lpstr>
      <vt:lpstr>Рефлексия </vt:lpstr>
      <vt:lpstr>Выводы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Методическая разработка детско-родительского мероприятия по «Финансовой грамотности»   Тема «Кудатратятся деньги» 4 класс      </dc:title>
  <dc:creator>Пользователь</dc:creator>
  <cp:lastModifiedBy>Людмила</cp:lastModifiedBy>
  <cp:revision>21</cp:revision>
  <dcterms:created xsi:type="dcterms:W3CDTF">2018-08-23T14:17:34Z</dcterms:created>
  <dcterms:modified xsi:type="dcterms:W3CDTF">2018-08-24T07:44:24Z</dcterms:modified>
</cp:coreProperties>
</file>