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7" r:id="rId2"/>
    <p:sldId id="279" r:id="rId3"/>
    <p:sldId id="268" r:id="rId4"/>
    <p:sldId id="300" r:id="rId5"/>
    <p:sldId id="301" r:id="rId6"/>
    <p:sldId id="302" r:id="rId7"/>
    <p:sldId id="304" r:id="rId8"/>
    <p:sldId id="305" r:id="rId9"/>
    <p:sldId id="306" r:id="rId10"/>
    <p:sldId id="307" r:id="rId11"/>
    <p:sldId id="308" r:id="rId12"/>
    <p:sldId id="303" r:id="rId13"/>
    <p:sldId id="264"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defPPr>
    <a:lvl1pPr marL="0" marR="0" indent="0" algn="ctr" defTabSz="5842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mj-lt"/>
        <a:ea typeface="+mj-ea"/>
        <a:cs typeface="+mj-cs"/>
        <a:sym typeface="Helvetica Light"/>
      </a:defRPr>
    </a:lvl9pPr>
  </p:defaultTextStyle>
  <p:extLst>
    <p:ext uri="{EFAFB233-063F-42B5-8137-9DF3F51BA10A}">
      <p15:sldGuideLst xmlns:p15="http://schemas.microsoft.com/office/powerpoint/2012/main">
        <p15:guide id="1" orient="horz" pos="3027" userDrawn="1">
          <p15:clr>
            <a:srgbClr val="A4A3A4"/>
          </p15:clr>
        </p15:guide>
        <p15:guide id="2" pos="40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8CF"/>
    <a:srgbClr val="253957"/>
    <a:srgbClr val="FFC000"/>
    <a:srgbClr val="FDC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7" autoAdjust="0"/>
    <p:restoredTop sz="42549" autoAdjust="0"/>
  </p:normalViewPr>
  <p:slideViewPr>
    <p:cSldViewPr snapToGrid="0" snapToObjects="1">
      <p:cViewPr varScale="1">
        <p:scale>
          <a:sx n="20" d="100"/>
          <a:sy n="20" d="100"/>
        </p:scale>
        <p:origin x="2400" y="18"/>
      </p:cViewPr>
      <p:guideLst>
        <p:guide orient="horz" pos="3027"/>
        <p:guide pos="407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73" name="Shape 115"/>
          <p:cNvSpPr>
            <a:spLocks noGrp="1" noRot="1" noChangeAspect="1"/>
          </p:cNvSpPr>
          <p:nvPr>
            <p:ph type="sldImg"/>
          </p:nvPr>
        </p:nvSpPr>
        <p:spPr>
          <a:xfrm>
            <a:off x="1143000" y="685800"/>
            <a:ext cx="4572000" cy="3429000"/>
          </a:xfrm>
          <a:prstGeom prst="rect">
            <a:avLst/>
          </a:prstGeom>
        </p:spPr>
        <p:txBody>
          <a:bodyPr/>
          <a:lstStyle/>
          <a:p>
            <a:endParaRPr/>
          </a:p>
        </p:txBody>
      </p:sp>
      <p:sp>
        <p:nvSpPr>
          <p:cNvPr id="1048674" name="Shape 11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28557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Образ слайда 1"/>
          <p:cNvSpPr>
            <a:spLocks noGrp="1" noRot="1" noChangeAspect="1"/>
          </p:cNvSpPr>
          <p:nvPr>
            <p:ph type="sldImg"/>
          </p:nvPr>
        </p:nvSpPr>
        <p:spPr>
          <a:xfrm>
            <a:off x="1143000" y="685800"/>
            <a:ext cx="4572000" cy="3429000"/>
          </a:xfrm>
        </p:spPr>
      </p:sp>
      <p:sp>
        <p:nvSpPr>
          <p:cNvPr id="1048587" name="Заметки 2"/>
          <p:cNvSpPr>
            <a:spLocks noGrp="1"/>
          </p:cNvSpPr>
          <p:nvPr>
            <p:ph type="body" idx="1"/>
          </p:nvPr>
        </p:nvSpPr>
        <p:spPr/>
        <p:txBody>
          <a:bodyPr/>
          <a:lstStyle/>
          <a:p>
            <a:endParaRPr lang="ru-RU" b="1" dirty="0"/>
          </a:p>
        </p:txBody>
      </p:sp>
    </p:spTree>
    <p:extLst>
      <p:ext uri="{BB962C8B-B14F-4D97-AF65-F5344CB8AC3E}">
        <p14:creationId xmlns:p14="http://schemas.microsoft.com/office/powerpoint/2010/main" val="37919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раз слайда 1"/>
          <p:cNvSpPr>
            <a:spLocks noGrp="1" noRot="1" noChangeAspect="1"/>
          </p:cNvSpPr>
          <p:nvPr>
            <p:ph type="sldImg"/>
          </p:nvPr>
        </p:nvSpPr>
        <p:spPr>
          <a:xfrm>
            <a:off x="1143000" y="685800"/>
            <a:ext cx="4572000" cy="3429000"/>
          </a:xfrm>
        </p:spPr>
      </p:sp>
      <p:sp>
        <p:nvSpPr>
          <p:cNvPr id="1048607"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ru-RU"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931171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раз слайда 1"/>
          <p:cNvSpPr>
            <a:spLocks noGrp="1" noRot="1" noChangeAspect="1"/>
          </p:cNvSpPr>
          <p:nvPr>
            <p:ph type="sldImg"/>
          </p:nvPr>
        </p:nvSpPr>
        <p:spPr>
          <a:xfrm>
            <a:off x="1143000" y="685800"/>
            <a:ext cx="4572000" cy="3429000"/>
          </a:xfrm>
        </p:spPr>
      </p:sp>
      <p:sp>
        <p:nvSpPr>
          <p:cNvPr id="1048607"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ru-RU"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797598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раз слайда 1"/>
          <p:cNvSpPr>
            <a:spLocks noGrp="1" noRot="1" noChangeAspect="1"/>
          </p:cNvSpPr>
          <p:nvPr>
            <p:ph type="sldImg"/>
          </p:nvPr>
        </p:nvSpPr>
        <p:spPr>
          <a:xfrm>
            <a:off x="1143000" y="685800"/>
            <a:ext cx="4572000" cy="3429000"/>
          </a:xfrm>
        </p:spPr>
      </p:sp>
      <p:sp>
        <p:nvSpPr>
          <p:cNvPr id="1048607"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ru-RU"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47918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Образ слайда 1"/>
          <p:cNvSpPr>
            <a:spLocks noGrp="1" noRot="1" noChangeAspect="1"/>
          </p:cNvSpPr>
          <p:nvPr>
            <p:ph type="sldImg"/>
          </p:nvPr>
        </p:nvSpPr>
        <p:spPr>
          <a:xfrm>
            <a:off x="1143000" y="685800"/>
            <a:ext cx="4572000" cy="3429000"/>
          </a:xfrm>
        </p:spPr>
      </p:sp>
      <p:sp>
        <p:nvSpPr>
          <p:cNvPr id="1048645"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ru-RU" sz="2200" dirty="0">
              <a:effectLst/>
              <a:latin typeface="Helvetica Neue"/>
              <a:ea typeface="Helvetica Neue"/>
              <a:cs typeface="Helvetica Neue"/>
              <a:sym typeface="Helvetica Neue"/>
            </a:endParaRPr>
          </a:p>
          <a:p>
            <a:endParaRPr lang="ru-RU" dirty="0"/>
          </a:p>
          <a:p>
            <a:endParaRPr lang="ru-RU" dirty="0"/>
          </a:p>
          <a:p>
            <a:endParaRPr lang="ru-RU" dirty="0"/>
          </a:p>
        </p:txBody>
      </p:sp>
    </p:spTree>
    <p:extLst>
      <p:ext uri="{BB962C8B-B14F-4D97-AF65-F5344CB8AC3E}">
        <p14:creationId xmlns:p14="http://schemas.microsoft.com/office/powerpoint/2010/main" val="146928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раз слайда 1"/>
          <p:cNvSpPr>
            <a:spLocks noGrp="1" noRot="1" noChangeAspect="1"/>
          </p:cNvSpPr>
          <p:nvPr>
            <p:ph type="sldImg"/>
          </p:nvPr>
        </p:nvSpPr>
        <p:spPr>
          <a:xfrm>
            <a:off x="1143000" y="685800"/>
            <a:ext cx="4572000" cy="3429000"/>
          </a:xfrm>
        </p:spPr>
      </p:sp>
      <p:sp>
        <p:nvSpPr>
          <p:cNvPr id="1048607"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ru-RU"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42123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раз слайда 1"/>
          <p:cNvSpPr>
            <a:spLocks noGrp="1" noRot="1" noChangeAspect="1"/>
          </p:cNvSpPr>
          <p:nvPr>
            <p:ph type="sldImg"/>
          </p:nvPr>
        </p:nvSpPr>
        <p:spPr>
          <a:xfrm>
            <a:off x="1143000" y="685800"/>
            <a:ext cx="4572000" cy="3429000"/>
          </a:xfrm>
        </p:spPr>
      </p:sp>
      <p:sp>
        <p:nvSpPr>
          <p:cNvPr id="1048607" name="Заметки 2"/>
          <p:cNvSpPr>
            <a:spLocks noGrp="1"/>
          </p:cNvSpPr>
          <p:nvPr>
            <p:ph type="body" idx="1"/>
          </p:nvPr>
        </p:nvSpPr>
        <p:spPr/>
        <p:txBody>
          <a:bodyPr/>
          <a:lstStyle/>
          <a:p>
            <a:endParaRPr lang="ru-RU" sz="2200" b="0" i="0" baseline="0" dirty="0">
              <a:effectLst/>
              <a:latin typeface="Helvetica Neue"/>
              <a:ea typeface="Helvetica Neue"/>
              <a:cs typeface="Helvetica Neue"/>
              <a:sym typeface="Helvetica Neue"/>
            </a:endParaRPr>
          </a:p>
          <a:p>
            <a:endParaRPr lang="ru-RU"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30654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раз слайда 1"/>
          <p:cNvSpPr>
            <a:spLocks noGrp="1" noRot="1" noChangeAspect="1"/>
          </p:cNvSpPr>
          <p:nvPr>
            <p:ph type="sldImg"/>
          </p:nvPr>
        </p:nvSpPr>
        <p:spPr>
          <a:xfrm>
            <a:off x="1143000" y="685800"/>
            <a:ext cx="4572000" cy="3429000"/>
          </a:xfrm>
        </p:spPr>
      </p:sp>
      <p:sp>
        <p:nvSpPr>
          <p:cNvPr id="1048607" name="Заметки 2"/>
          <p:cNvSpPr>
            <a:spLocks noGrp="1"/>
          </p:cNvSpPr>
          <p:nvPr>
            <p:ph type="body" idx="1"/>
          </p:nvPr>
        </p:nvSpPr>
        <p:spPr/>
        <p:txBody>
          <a:bodyPr/>
          <a:lstStyle/>
          <a:p>
            <a:endParaRPr lang="ru-RU"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95688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раз слайда 1"/>
          <p:cNvSpPr>
            <a:spLocks noGrp="1" noRot="1" noChangeAspect="1"/>
          </p:cNvSpPr>
          <p:nvPr>
            <p:ph type="sldImg"/>
          </p:nvPr>
        </p:nvSpPr>
        <p:spPr>
          <a:xfrm>
            <a:off x="1143000" y="685800"/>
            <a:ext cx="4572000" cy="3429000"/>
          </a:xfrm>
        </p:spPr>
      </p:sp>
      <p:sp>
        <p:nvSpPr>
          <p:cNvPr id="1048607"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ru-RU"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35818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раз слайда 1"/>
          <p:cNvSpPr>
            <a:spLocks noGrp="1" noRot="1" noChangeAspect="1"/>
          </p:cNvSpPr>
          <p:nvPr>
            <p:ph type="sldImg"/>
          </p:nvPr>
        </p:nvSpPr>
        <p:spPr>
          <a:xfrm>
            <a:off x="1143000" y="685800"/>
            <a:ext cx="4572000" cy="3429000"/>
          </a:xfrm>
        </p:spPr>
      </p:sp>
      <p:sp>
        <p:nvSpPr>
          <p:cNvPr id="1048607"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ru-RU"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89463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раз слайда 1"/>
          <p:cNvSpPr>
            <a:spLocks noGrp="1" noRot="1" noChangeAspect="1"/>
          </p:cNvSpPr>
          <p:nvPr>
            <p:ph type="sldImg"/>
          </p:nvPr>
        </p:nvSpPr>
        <p:spPr>
          <a:xfrm>
            <a:off x="1143000" y="685800"/>
            <a:ext cx="4572000" cy="3429000"/>
          </a:xfrm>
        </p:spPr>
      </p:sp>
      <p:sp>
        <p:nvSpPr>
          <p:cNvPr id="1048607"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ru-RU"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59543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раз слайда 1"/>
          <p:cNvSpPr>
            <a:spLocks noGrp="1" noRot="1" noChangeAspect="1"/>
          </p:cNvSpPr>
          <p:nvPr>
            <p:ph type="sldImg"/>
          </p:nvPr>
        </p:nvSpPr>
        <p:spPr>
          <a:xfrm>
            <a:off x="1143000" y="685800"/>
            <a:ext cx="4572000" cy="3429000"/>
          </a:xfrm>
        </p:spPr>
      </p:sp>
      <p:sp>
        <p:nvSpPr>
          <p:cNvPr id="1048607"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ru-RU"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22778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раз слайда 1"/>
          <p:cNvSpPr>
            <a:spLocks noGrp="1" noRot="1" noChangeAspect="1"/>
          </p:cNvSpPr>
          <p:nvPr>
            <p:ph type="sldImg"/>
          </p:nvPr>
        </p:nvSpPr>
        <p:spPr>
          <a:xfrm>
            <a:off x="1143000" y="685800"/>
            <a:ext cx="4572000" cy="3429000"/>
          </a:xfrm>
        </p:spPr>
      </p:sp>
      <p:sp>
        <p:nvSpPr>
          <p:cNvPr id="1048607" name="Заметки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ru-RU"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53030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048579" name="Прямоугольник"/>
          <p:cNvSpPr/>
          <p:nvPr/>
        </p:nvSpPr>
        <p:spPr>
          <a:xfrm>
            <a:off x="4061866" y="-135186"/>
            <a:ext cx="9121280" cy="10023972"/>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sz="2400"/>
          </a:p>
        </p:txBody>
      </p:sp>
      <p:sp>
        <p:nvSpPr>
          <p:cNvPr id="104858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1048668" name="–Иван Арсентьев"/>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1048669" name="«Место ввода цитаты»."/>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104867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1048658"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4865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048650" name="Изображение"/>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1048651" name="Текст заголовка"/>
          <p:cNvSpPr txBox="1">
            <a:spLocks noGrp="1"/>
          </p:cNvSpPr>
          <p:nvPr>
            <p:ph type="title"/>
          </p:nvPr>
        </p:nvSpPr>
        <p:spPr>
          <a:xfrm>
            <a:off x="1270000" y="6718300"/>
            <a:ext cx="10464800" cy="1422400"/>
          </a:xfrm>
          <a:prstGeom prst="rect">
            <a:avLst/>
          </a:prstGeom>
        </p:spPr>
        <p:txBody>
          <a:bodyPr anchor="b"/>
          <a:lstStyle/>
          <a:p>
            <a:r>
              <a:t>Текст заголовка</a:t>
            </a:r>
          </a:p>
        </p:txBody>
      </p:sp>
      <p:sp>
        <p:nvSpPr>
          <p:cNvPr id="1048652" name="Уровень текста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48653" name="Номер слайда"/>
          <p:cNvSpPr txBox="1">
            <a:spLocks noGrp="1"/>
          </p:cNvSpPr>
          <p:nvPr>
            <p:ph type="sldNum" sz="quarter" idx="2"/>
          </p:nvPr>
        </p:nvSpPr>
        <p:spPr>
          <a:xfrm>
            <a:off x="6303689" y="9245601"/>
            <a:ext cx="384722" cy="37959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048588" name="Текст заголовка"/>
          <p:cNvSpPr txBox="1">
            <a:spLocks noGrp="1"/>
          </p:cNvSpPr>
          <p:nvPr>
            <p:ph type="title"/>
          </p:nvPr>
        </p:nvSpPr>
        <p:spPr>
          <a:xfrm>
            <a:off x="1270000" y="3225800"/>
            <a:ext cx="10464800" cy="3302000"/>
          </a:xfrm>
          <a:prstGeom prst="rect">
            <a:avLst/>
          </a:prstGeom>
        </p:spPr>
        <p:txBody>
          <a:bodyPr/>
          <a:lstStyle/>
          <a:p>
            <a:r>
              <a:t>Текст заголовка</a:t>
            </a:r>
          </a:p>
        </p:txBody>
      </p:sp>
      <p:sp>
        <p:nvSpPr>
          <p:cNvPr id="104858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048646" name="Изображение"/>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1048647"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1048648" name="Уровень текста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4864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1048640" name="Текст заголовка"/>
          <p:cNvSpPr txBox="1">
            <a:spLocks noGrp="1"/>
          </p:cNvSpPr>
          <p:nvPr>
            <p:ph type="title"/>
          </p:nvPr>
        </p:nvSpPr>
        <p:spPr>
          <a:prstGeom prst="rect">
            <a:avLst/>
          </a:prstGeom>
        </p:spPr>
        <p:txBody>
          <a:bodyPr/>
          <a:lstStyle/>
          <a:p>
            <a:r>
              <a:t>Текст заголовка</a:t>
            </a:r>
          </a:p>
        </p:txBody>
      </p:sp>
      <p:sp>
        <p:nvSpPr>
          <p:cNvPr id="104864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1048654" name="Текст заголовка"/>
          <p:cNvSpPr txBox="1">
            <a:spLocks noGrp="1"/>
          </p:cNvSpPr>
          <p:nvPr>
            <p:ph type="title"/>
          </p:nvPr>
        </p:nvSpPr>
        <p:spPr>
          <a:prstGeom prst="rect">
            <a:avLst/>
          </a:prstGeom>
        </p:spPr>
        <p:txBody>
          <a:bodyPr/>
          <a:lstStyle/>
          <a:p>
            <a:r>
              <a:t>Текст заголовка</a:t>
            </a:r>
          </a:p>
        </p:txBody>
      </p:sp>
      <p:sp>
        <p:nvSpPr>
          <p:cNvPr id="1048655"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48656"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1048660" name="Изображение"/>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1048661" name="Текст заголовка"/>
          <p:cNvSpPr txBox="1">
            <a:spLocks noGrp="1"/>
          </p:cNvSpPr>
          <p:nvPr>
            <p:ph type="title"/>
          </p:nvPr>
        </p:nvSpPr>
        <p:spPr>
          <a:prstGeom prst="rect">
            <a:avLst/>
          </a:prstGeom>
        </p:spPr>
        <p:txBody>
          <a:bodyPr/>
          <a:lstStyle/>
          <a:p>
            <a:r>
              <a:t>Текст заголовка</a:t>
            </a:r>
          </a:p>
        </p:txBody>
      </p:sp>
      <p:sp>
        <p:nvSpPr>
          <p:cNvPr id="1048662" name="Уровень текста 1…"/>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4866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1048671" name="Уровень текста 1…"/>
          <p:cNvSpPr txBox="1">
            <a:spLocks noGrp="1"/>
          </p:cNvSpPr>
          <p:nvPr>
            <p:ph type="body" idx="1"/>
          </p:nvPr>
        </p:nvSpPr>
        <p:spPr>
          <a:xfrm>
            <a:off x="952500" y="1270000"/>
            <a:ext cx="11099800" cy="72136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4867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1048664"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1048665" name="Изображение"/>
          <p:cNvSpPr>
            <a:spLocks noGrp="1"/>
          </p:cNvSpPr>
          <p:nvPr>
            <p:ph type="pic" sz="quarter" idx="14"/>
          </p:nvPr>
        </p:nvSpPr>
        <p:spPr>
          <a:xfrm>
            <a:off x="6724519" y="889000"/>
            <a:ext cx="5334001" cy="3771900"/>
          </a:xfrm>
          <a:prstGeom prst="rect">
            <a:avLst/>
          </a:prstGeom>
        </p:spPr>
        <p:txBody>
          <a:bodyPr lIns="91439" tIns="45719" rIns="91439" bIns="45719" anchor="t">
            <a:noAutofit/>
          </a:bodyPr>
          <a:lstStyle/>
          <a:p>
            <a:endParaRPr/>
          </a:p>
        </p:txBody>
      </p:sp>
      <p:sp>
        <p:nvSpPr>
          <p:cNvPr id="1048666"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104866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1048576" name="Текст заголовка"/>
          <p:cNvSpPr txBox="1">
            <a:spLocks noGrp="1"/>
          </p:cNvSpPr>
          <p:nvPr>
            <p:ph type="title"/>
          </p:nvPr>
        </p:nvSpPr>
        <p:spPr>
          <a:xfrm>
            <a:off x="952500" y="444500"/>
            <a:ext cx="11099800" cy="2159000"/>
          </a:xfrm>
          <a:prstGeom prst="rect">
            <a:avLst/>
          </a:prstGeom>
          <a:ln w="12700">
            <a:miter lim="400000"/>
          </a:ln>
        </p:spPr>
        <p:txBody>
          <a:bodyPr lIns="50800" tIns="50800" rIns="50800" bIns="50800" anchor="ctr">
            <a:normAutofit/>
          </a:bodyPr>
          <a:lstStyle/>
          <a:p>
            <a:r>
              <a:t>Текст заголовка</a:t>
            </a:r>
          </a:p>
        </p:txBody>
      </p:sp>
      <p:sp>
        <p:nvSpPr>
          <p:cNvPr id="1048577" name="Уровень текста 1…"/>
          <p:cNvSpPr txBox="1">
            <a:spLocks noGrp="1"/>
          </p:cNvSpPr>
          <p:nvPr>
            <p:ph type="body" idx="1"/>
          </p:nvPr>
        </p:nvSpPr>
        <p:spPr>
          <a:xfrm>
            <a:off x="952500" y="2603500"/>
            <a:ext cx="11099800" cy="6286500"/>
          </a:xfrm>
          <a:prstGeom prst="rect">
            <a:avLst/>
          </a:prstGeom>
          <a:ln w="12700">
            <a:miter lim="400000"/>
          </a:ln>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48578" name="Номер слайда"/>
          <p:cNvSpPr txBox="1">
            <a:spLocks noGrp="1"/>
          </p:cNvSpPr>
          <p:nvPr>
            <p:ph type="sldNum" sz="quarter" idx="2"/>
          </p:nvPr>
        </p:nvSpPr>
        <p:spPr>
          <a:xfrm>
            <a:off x="6303689" y="9251951"/>
            <a:ext cx="384722" cy="379591"/>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hdr="0" ftr="0" dt="0"/>
  <p:txStyles>
    <p:titleStyle>
      <a:lvl1pPr marL="0" marR="0" indent="0" algn="ctr" defTabSz="584200" rtl="0" latinLnBrk="0">
        <a:lnSpc>
          <a:spcPct val="100000"/>
        </a:lnSpc>
        <a:spcBef>
          <a:spcPts val="0"/>
        </a:spcBef>
        <a:spcAft>
          <a:spcPts val="0"/>
        </a:spcAft>
        <a:buClrTx/>
        <a:buSzTx/>
        <a:buFontTx/>
        <a:buNone/>
        <a:defRPr sz="8000" b="0" i="0" u="none" strike="noStrike" cap="none" spc="0" baseline="0">
          <a:ln>
            <a:noFill/>
          </a:ln>
          <a:solidFill>
            <a:srgbClr val="000000"/>
          </a:solidFill>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defRPr sz="8000" b="0" i="0" u="none" strike="noStrike" cap="none" spc="0" baseline="0">
          <a:ln>
            <a:noFill/>
          </a:ln>
          <a:solidFill>
            <a:srgbClr val="000000"/>
          </a:solidFill>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defRPr sz="8000" b="0" i="0" u="none" strike="noStrike" cap="none" spc="0" baseline="0">
          <a:ln>
            <a:noFill/>
          </a:ln>
          <a:solidFill>
            <a:srgbClr val="000000"/>
          </a:solidFill>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defRPr sz="8000" b="0" i="0" u="none" strike="noStrike" cap="none" spc="0" baseline="0">
          <a:ln>
            <a:noFill/>
          </a:ln>
          <a:solidFill>
            <a:srgbClr val="000000"/>
          </a:solidFill>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defRPr sz="8000" b="0" i="0" u="none" strike="noStrike" cap="none" spc="0" baseline="0">
          <a:ln>
            <a:noFill/>
          </a:ln>
          <a:solidFill>
            <a:srgbClr val="000000"/>
          </a:solidFill>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defRPr sz="8000" b="0" i="0" u="none" strike="noStrike" cap="none" spc="0" baseline="0">
          <a:ln>
            <a:noFill/>
          </a:ln>
          <a:solidFill>
            <a:srgbClr val="000000"/>
          </a:solidFill>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defRPr sz="8000" b="0" i="0" u="none" strike="noStrike" cap="none" spc="0" baseline="0">
          <a:ln>
            <a:noFill/>
          </a:ln>
          <a:solidFill>
            <a:srgbClr val="000000"/>
          </a:solidFill>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defRPr sz="8000" b="0" i="0" u="none" strike="noStrike" cap="none" spc="0" baseline="0">
          <a:ln>
            <a:noFill/>
          </a:ln>
          <a:solidFill>
            <a:srgbClr val="000000"/>
          </a:solidFill>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defRPr sz="8000" b="0" i="0" u="none" strike="noStrike" cap="none" spc="0" baseline="0">
          <a:ln>
            <a:noFill/>
          </a:ln>
          <a:solidFill>
            <a:srgbClr val="000000"/>
          </a:solidFill>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defRPr sz="3600" b="0" i="0" u="none" strike="noStrike" cap="none" spc="0" baseline="0">
          <a:ln>
            <a:noFill/>
          </a:ln>
          <a:solidFill>
            <a:srgbClr val="000000"/>
          </a:solidFill>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defRPr sz="3600" b="0" i="0" u="none" strike="noStrike" cap="none" spc="0" baseline="0">
          <a:ln>
            <a:noFill/>
          </a:ln>
          <a:solidFill>
            <a:srgbClr val="000000"/>
          </a:solidFill>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defRPr sz="3600" b="0" i="0" u="none" strike="noStrike" cap="none" spc="0" baseline="0">
          <a:ln>
            <a:noFill/>
          </a:ln>
          <a:solidFill>
            <a:srgbClr val="000000"/>
          </a:solidFill>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defRPr sz="3600" b="0" i="0" u="none" strike="noStrike" cap="none" spc="0" baseline="0">
          <a:ln>
            <a:noFill/>
          </a:ln>
          <a:solidFill>
            <a:srgbClr val="000000"/>
          </a:solidFill>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defRPr sz="3600" b="0" i="0" u="none" strike="noStrike" cap="none" spc="0" baseline="0">
          <a:ln>
            <a:noFill/>
          </a:ln>
          <a:solidFill>
            <a:srgbClr val="000000"/>
          </a:solidFill>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defRPr sz="3600" b="0" i="0" u="none" strike="noStrike" cap="none" spc="0" baseline="0">
          <a:ln>
            <a:noFill/>
          </a:ln>
          <a:solidFill>
            <a:srgbClr val="000000"/>
          </a:solidFill>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defRPr sz="3600" b="0" i="0" u="none" strike="noStrike" cap="none" spc="0" baseline="0">
          <a:ln>
            <a:noFill/>
          </a:ln>
          <a:solidFill>
            <a:srgbClr val="000000"/>
          </a:solidFill>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defRPr sz="3600" b="0" i="0" u="none" strike="noStrike" cap="none" spc="0" baseline="0">
          <a:ln>
            <a:noFill/>
          </a:ln>
          <a:solidFill>
            <a:srgbClr val="000000"/>
          </a:solidFill>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defRPr sz="3600" b="0" i="0" u="none" strike="noStrike" cap="none" spc="0" baseline="0">
          <a:ln>
            <a:noFill/>
          </a:ln>
          <a:solidFill>
            <a:srgbClr val="000000"/>
          </a:solidFill>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defRPr sz="1800" b="0" i="0" u="none" strike="noStrike" cap="none" spc="0" baseline="0">
          <a:ln>
            <a:noFill/>
          </a:ln>
          <a:solidFill>
            <a:schemeClr val="tx1"/>
          </a:solidFill>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defRPr sz="1800" b="0" i="0" u="none" strike="noStrike" cap="none" spc="0" baseline="0">
          <a:ln>
            <a:noFill/>
          </a:ln>
          <a:solidFill>
            <a:schemeClr val="tx1"/>
          </a:solidFill>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defRPr sz="1800" b="0" i="0" u="none" strike="noStrike" cap="none" spc="0" baseline="0">
          <a:ln>
            <a:noFill/>
          </a:ln>
          <a:solidFill>
            <a:schemeClr val="tx1"/>
          </a:solidFill>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defRPr sz="1800" b="0" i="0" u="none" strike="noStrike" cap="none" spc="0" baseline="0">
          <a:ln>
            <a:noFill/>
          </a:ln>
          <a:solidFill>
            <a:schemeClr val="tx1"/>
          </a:solidFill>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defRPr sz="1800" b="0" i="0" u="none" strike="noStrike" cap="none" spc="0" baseline="0">
          <a:ln>
            <a:noFill/>
          </a:ln>
          <a:solidFill>
            <a:schemeClr val="tx1"/>
          </a:solidFill>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defRPr sz="1800" b="0" i="0" u="none" strike="noStrike" cap="none" spc="0" baseline="0">
          <a:ln>
            <a:noFill/>
          </a:ln>
          <a:solidFill>
            <a:schemeClr val="tx1"/>
          </a:solidFill>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defRPr sz="1800" b="0" i="0" u="none" strike="noStrike" cap="none" spc="0" baseline="0">
          <a:ln>
            <a:noFill/>
          </a:ln>
          <a:solidFill>
            <a:schemeClr val="tx1"/>
          </a:solidFill>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defRPr sz="1800" b="0" i="0" u="none" strike="noStrike" cap="none" spc="0" baseline="0">
          <a:ln>
            <a:noFill/>
          </a:ln>
          <a:solidFill>
            <a:schemeClr val="tx1"/>
          </a:solidFill>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defRPr sz="1800" b="0" i="0" u="none" strike="noStrike" cap="none" spc="0" baseline="0">
          <a:ln>
            <a:noFill/>
          </a:ln>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3.xml"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slide" Target="slide13.xml" /><Relationship Id="rId2" Type="http://schemas.openxmlformats.org/officeDocument/2006/relationships/notesSlide" Target="../notesSlides/notesSlide10.xml" /><Relationship Id="rId1" Type="http://schemas.openxmlformats.org/officeDocument/2006/relationships/slideLayout" Target="../slideLayouts/slideLayout3.xml" /><Relationship Id="rId5" Type="http://schemas.openxmlformats.org/officeDocument/2006/relationships/image" Target="../media/image16.png" /><Relationship Id="rId4" Type="http://schemas.openxmlformats.org/officeDocument/2006/relationships/image" Target="../media/image3.png" /></Relationships>
</file>

<file path=ppt/slides/_rels/slide11.xml.rels><?xml version="1.0" encoding="UTF-8" standalone="yes"?>
<Relationships xmlns="http://schemas.openxmlformats.org/package/2006/relationships"><Relationship Id="rId3" Type="http://schemas.openxmlformats.org/officeDocument/2006/relationships/slide" Target="slide13.xml" /><Relationship Id="rId7" Type="http://schemas.openxmlformats.org/officeDocument/2006/relationships/image" Target="../media/image19.png" /><Relationship Id="rId2" Type="http://schemas.openxmlformats.org/officeDocument/2006/relationships/notesSlide" Target="../notesSlides/notesSlide11.xml" /><Relationship Id="rId1" Type="http://schemas.openxmlformats.org/officeDocument/2006/relationships/slideLayout" Target="../slideLayouts/slideLayout3.xml" /><Relationship Id="rId6" Type="http://schemas.openxmlformats.org/officeDocument/2006/relationships/image" Target="../media/image18.png" /><Relationship Id="rId5" Type="http://schemas.openxmlformats.org/officeDocument/2006/relationships/image" Target="../media/image17.png" /><Relationship Id="rId4" Type="http://schemas.openxmlformats.org/officeDocument/2006/relationships/image" Target="../media/image3.png" /></Relationships>
</file>

<file path=ppt/slides/_rels/slide12.xml.rels><?xml version="1.0" encoding="UTF-8" standalone="yes"?>
<Relationships xmlns="http://schemas.openxmlformats.org/package/2006/relationships"><Relationship Id="rId3" Type="http://schemas.openxmlformats.org/officeDocument/2006/relationships/image" Target="../media/image20.png" /><Relationship Id="rId7" Type="http://schemas.openxmlformats.org/officeDocument/2006/relationships/image" Target="../media/image3.png" /><Relationship Id="rId2" Type="http://schemas.openxmlformats.org/officeDocument/2006/relationships/notesSlide" Target="../notesSlides/notesSlide12.xml" /><Relationship Id="rId1" Type="http://schemas.openxmlformats.org/officeDocument/2006/relationships/slideLayout" Target="../slideLayouts/slideLayout3.xml" /><Relationship Id="rId6" Type="http://schemas.openxmlformats.org/officeDocument/2006/relationships/slide" Target="slide13.xml" /><Relationship Id="rId5" Type="http://schemas.openxmlformats.org/officeDocument/2006/relationships/image" Target="../media/image22.PNG" /><Relationship Id="rId4" Type="http://schemas.openxmlformats.org/officeDocument/2006/relationships/image" Target="../media/image21.png" /></Relationships>
</file>

<file path=ppt/slides/_rels/slide13.xml.rels><?xml version="1.0" encoding="UTF-8" standalone="yes"?>
<Relationships xmlns="http://schemas.openxmlformats.org/package/2006/relationships"><Relationship Id="rId8" Type="http://schemas.openxmlformats.org/officeDocument/2006/relationships/image" Target="../media/image25.jpeg" /><Relationship Id="rId13" Type="http://schemas.openxmlformats.org/officeDocument/2006/relationships/slide" Target="slide7.xml" /><Relationship Id="rId18" Type="http://schemas.openxmlformats.org/officeDocument/2006/relationships/image" Target="../media/image30.jpeg" /><Relationship Id="rId26" Type="http://schemas.openxmlformats.org/officeDocument/2006/relationships/image" Target="../media/image34.jpeg" /><Relationship Id="rId3" Type="http://schemas.openxmlformats.org/officeDocument/2006/relationships/slide" Target="slide2.xml" /><Relationship Id="rId21" Type="http://schemas.openxmlformats.org/officeDocument/2006/relationships/slide" Target="slide11.xml" /><Relationship Id="rId7" Type="http://schemas.openxmlformats.org/officeDocument/2006/relationships/slide" Target="slide4.xml" /><Relationship Id="rId12" Type="http://schemas.openxmlformats.org/officeDocument/2006/relationships/image" Target="../media/image27.jpeg" /><Relationship Id="rId17" Type="http://schemas.openxmlformats.org/officeDocument/2006/relationships/slide" Target="slide9.xml" /><Relationship Id="rId25" Type="http://schemas.openxmlformats.org/officeDocument/2006/relationships/slide" Target="slide1.xml" /><Relationship Id="rId2" Type="http://schemas.openxmlformats.org/officeDocument/2006/relationships/notesSlide" Target="../notesSlides/notesSlide13.xml" /><Relationship Id="rId16" Type="http://schemas.openxmlformats.org/officeDocument/2006/relationships/image" Target="../media/image29.jpeg" /><Relationship Id="rId20" Type="http://schemas.openxmlformats.org/officeDocument/2006/relationships/image" Target="../media/image31.jpeg" /><Relationship Id="rId1" Type="http://schemas.openxmlformats.org/officeDocument/2006/relationships/slideLayout" Target="../slideLayouts/slideLayout5.xml" /><Relationship Id="rId6" Type="http://schemas.openxmlformats.org/officeDocument/2006/relationships/image" Target="../media/image24.jpeg" /><Relationship Id="rId11" Type="http://schemas.openxmlformats.org/officeDocument/2006/relationships/slide" Target="slide6.xml" /><Relationship Id="rId24" Type="http://schemas.openxmlformats.org/officeDocument/2006/relationships/image" Target="../media/image33.jpeg" /><Relationship Id="rId5" Type="http://schemas.openxmlformats.org/officeDocument/2006/relationships/slide" Target="slide3.xml" /><Relationship Id="rId15" Type="http://schemas.openxmlformats.org/officeDocument/2006/relationships/slide" Target="slide8.xml" /><Relationship Id="rId23" Type="http://schemas.openxmlformats.org/officeDocument/2006/relationships/slide" Target="slide12.xml" /><Relationship Id="rId10" Type="http://schemas.openxmlformats.org/officeDocument/2006/relationships/image" Target="../media/image26.jpeg" /><Relationship Id="rId19" Type="http://schemas.openxmlformats.org/officeDocument/2006/relationships/slide" Target="slide10.xml" /><Relationship Id="rId4" Type="http://schemas.openxmlformats.org/officeDocument/2006/relationships/image" Target="../media/image23.jpeg" /><Relationship Id="rId9" Type="http://schemas.openxmlformats.org/officeDocument/2006/relationships/slide" Target="slide5.xml" /><Relationship Id="rId14" Type="http://schemas.openxmlformats.org/officeDocument/2006/relationships/image" Target="../media/image28.jpeg" /><Relationship Id="rId22" Type="http://schemas.openxmlformats.org/officeDocument/2006/relationships/image" Target="../media/image32.jpeg" /></Relationships>
</file>

<file path=ppt/slides/_rels/slide2.xml.rels><?xml version="1.0" encoding="UTF-8" standalone="yes"?>
<Relationships xmlns="http://schemas.openxmlformats.org/package/2006/relationships"><Relationship Id="rId3" Type="http://schemas.openxmlformats.org/officeDocument/2006/relationships/slide" Target="slide13.xml" /><Relationship Id="rId2" Type="http://schemas.openxmlformats.org/officeDocument/2006/relationships/notesSlide" Target="../notesSlides/notesSlide2.xml" /><Relationship Id="rId1" Type="http://schemas.openxmlformats.org/officeDocument/2006/relationships/slideLayout" Target="../slideLayouts/slideLayout3.xml" /><Relationship Id="rId5" Type="http://schemas.openxmlformats.org/officeDocument/2006/relationships/image" Target="../media/image4.png" /><Relationship Id="rId4" Type="http://schemas.openxmlformats.org/officeDocument/2006/relationships/image" Target="../media/image3.png"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7"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3.xml" /><Relationship Id="rId6" Type="http://schemas.openxmlformats.org/officeDocument/2006/relationships/slide" Target="slide13.xml" /><Relationship Id="rId5" Type="http://schemas.openxmlformats.org/officeDocument/2006/relationships/image" Target="../media/image6.png" /><Relationship Id="rId4" Type="http://schemas.openxmlformats.org/officeDocument/2006/relationships/image" Target="../media/image5.png" /></Relationships>
</file>

<file path=ppt/slides/_rels/slide4.xml.rels><?xml version="1.0" encoding="UTF-8" standalone="yes"?>
<Relationships xmlns="http://schemas.openxmlformats.org/package/2006/relationships"><Relationship Id="rId3" Type="http://schemas.openxmlformats.org/officeDocument/2006/relationships/slide" Target="slide13.xml" /><Relationship Id="rId2" Type="http://schemas.openxmlformats.org/officeDocument/2006/relationships/notesSlide" Target="../notesSlides/notesSlide4.xml" /><Relationship Id="rId1" Type="http://schemas.openxmlformats.org/officeDocument/2006/relationships/slideLayout" Target="../slideLayouts/slideLayout3.xml" /><Relationship Id="rId6" Type="http://schemas.openxmlformats.org/officeDocument/2006/relationships/image" Target="../media/image8.png" /><Relationship Id="rId5" Type="http://schemas.openxmlformats.org/officeDocument/2006/relationships/image" Target="../media/image7.png" /><Relationship Id="rId4" Type="http://schemas.openxmlformats.org/officeDocument/2006/relationships/image" Target="../media/image3.png" /></Relationships>
</file>

<file path=ppt/slides/_rels/slide5.xml.rels><?xml version="1.0" encoding="UTF-8" standalone="yes"?>
<Relationships xmlns="http://schemas.openxmlformats.org/package/2006/relationships"><Relationship Id="rId3" Type="http://schemas.openxmlformats.org/officeDocument/2006/relationships/slide" Target="slide13.xml" /><Relationship Id="rId2" Type="http://schemas.openxmlformats.org/officeDocument/2006/relationships/notesSlide" Target="../notesSlides/notesSlide5.xml" /><Relationship Id="rId1" Type="http://schemas.openxmlformats.org/officeDocument/2006/relationships/slideLayout" Target="../slideLayouts/slideLayout3.xml" /><Relationship Id="rId5" Type="http://schemas.openxmlformats.org/officeDocument/2006/relationships/image" Target="../media/image9.png" /><Relationship Id="rId4" Type="http://schemas.openxmlformats.org/officeDocument/2006/relationships/image" Target="../media/image3.png" /></Relationships>
</file>

<file path=ppt/slides/_rels/slide6.xml.rels><?xml version="1.0" encoding="UTF-8" standalone="yes"?>
<Relationships xmlns="http://schemas.openxmlformats.org/package/2006/relationships"><Relationship Id="rId3" Type="http://schemas.openxmlformats.org/officeDocument/2006/relationships/slide" Target="slide13.xml" /><Relationship Id="rId2" Type="http://schemas.openxmlformats.org/officeDocument/2006/relationships/notesSlide" Target="../notesSlides/notesSlide6.xml" /><Relationship Id="rId1" Type="http://schemas.openxmlformats.org/officeDocument/2006/relationships/slideLayout" Target="../slideLayouts/slideLayout3.xml" /><Relationship Id="rId5" Type="http://schemas.openxmlformats.org/officeDocument/2006/relationships/image" Target="../media/image10.png" /><Relationship Id="rId4" Type="http://schemas.openxmlformats.org/officeDocument/2006/relationships/image" Target="../media/image3.png" /></Relationships>
</file>

<file path=ppt/slides/_rels/slide7.xml.rels><?xml version="1.0" encoding="UTF-8" standalone="yes"?>
<Relationships xmlns="http://schemas.openxmlformats.org/package/2006/relationships"><Relationship Id="rId3" Type="http://schemas.openxmlformats.org/officeDocument/2006/relationships/slide" Target="slide13.xml" /><Relationship Id="rId2" Type="http://schemas.openxmlformats.org/officeDocument/2006/relationships/notesSlide" Target="../notesSlides/notesSlide7.xml" /><Relationship Id="rId1" Type="http://schemas.openxmlformats.org/officeDocument/2006/relationships/slideLayout" Target="../slideLayouts/slideLayout3.xml" /><Relationship Id="rId6" Type="http://schemas.openxmlformats.org/officeDocument/2006/relationships/image" Target="../media/image12.png" /><Relationship Id="rId5" Type="http://schemas.openxmlformats.org/officeDocument/2006/relationships/image" Target="../media/image11.png" /><Relationship Id="rId4" Type="http://schemas.openxmlformats.org/officeDocument/2006/relationships/image" Target="../media/image3.png" /></Relationships>
</file>

<file path=ppt/slides/_rels/slide8.xml.rels><?xml version="1.0" encoding="UTF-8" standalone="yes"?>
<Relationships xmlns="http://schemas.openxmlformats.org/package/2006/relationships"><Relationship Id="rId3" Type="http://schemas.openxmlformats.org/officeDocument/2006/relationships/slide" Target="slide13.xml" /><Relationship Id="rId2" Type="http://schemas.openxmlformats.org/officeDocument/2006/relationships/notesSlide" Target="../notesSlides/notesSlide8.xml" /><Relationship Id="rId1" Type="http://schemas.openxmlformats.org/officeDocument/2006/relationships/slideLayout" Target="../slideLayouts/slideLayout3.xml" /><Relationship Id="rId6" Type="http://schemas.openxmlformats.org/officeDocument/2006/relationships/image" Target="../media/image14.png" /><Relationship Id="rId5" Type="http://schemas.openxmlformats.org/officeDocument/2006/relationships/image" Target="../media/image13.png" /><Relationship Id="rId4" Type="http://schemas.openxmlformats.org/officeDocument/2006/relationships/image" Target="../media/image3.png" /></Relationships>
</file>

<file path=ppt/slides/_rels/slide9.xml.rels><?xml version="1.0" encoding="UTF-8" standalone="yes"?>
<Relationships xmlns="http://schemas.openxmlformats.org/package/2006/relationships"><Relationship Id="rId3" Type="http://schemas.openxmlformats.org/officeDocument/2006/relationships/slide" Target="slide13.xml" /><Relationship Id="rId2" Type="http://schemas.openxmlformats.org/officeDocument/2006/relationships/notesSlide" Target="../notesSlides/notesSlide9.xml" /><Relationship Id="rId1" Type="http://schemas.openxmlformats.org/officeDocument/2006/relationships/slideLayout" Target="../slideLayouts/slideLayout3.xml" /><Relationship Id="rId5" Type="http://schemas.openxmlformats.org/officeDocument/2006/relationships/image" Target="../media/image15.png"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1" name="Линия"/>
          <p:cNvSpPr/>
          <p:nvPr/>
        </p:nvSpPr>
        <p:spPr>
          <a:xfrm flipV="1">
            <a:off x="4735049" y="1140740"/>
            <a:ext cx="1" cy="1975004"/>
          </a:xfrm>
          <a:prstGeom prst="line">
            <a:avLst/>
          </a:prstGeom>
          <a:ln w="12700">
            <a:solidFill>
              <a:srgbClr val="FFFFFF"/>
            </a:solidFill>
            <a:miter lim="400000"/>
          </a:ln>
        </p:spPr>
        <p:txBody>
          <a:bodyPr lIns="50800" tIns="50800" rIns="50800" bIns="50800" anchor="ctr"/>
          <a:lstStyle/>
          <a:p>
            <a:pPr>
              <a:defRPr sz="2400"/>
            </a:pPr>
            <a:endParaRPr sz="2400"/>
          </a:p>
        </p:txBody>
      </p:sp>
      <p:pic>
        <p:nvPicPr>
          <p:cNvPr id="8" name="Изображение" descr="Изображение">
            <a:hlinkClick r:id="rId3" action="ppaction://hlinksldjump"/>
          </p:cNvPr>
          <p:cNvPicPr>
            <a:picLocks noChangeAspect="1"/>
          </p:cNvPicPr>
          <p:nvPr/>
        </p:nvPicPr>
        <p:blipFill>
          <a:blip r:embed="rId4">
            <a:extLst/>
          </a:blip>
          <a:stretch>
            <a:fillRect/>
          </a:stretch>
        </p:blipFill>
        <p:spPr>
          <a:xfrm>
            <a:off x="968298" y="946303"/>
            <a:ext cx="1945686" cy="1881278"/>
          </a:xfrm>
          <a:prstGeom prst="rect">
            <a:avLst/>
          </a:prstGeom>
          <a:ln w="12700">
            <a:miter lim="400000"/>
          </a:ln>
        </p:spPr>
      </p:pic>
      <p:sp>
        <p:nvSpPr>
          <p:cNvPr id="9" name="The name of the unit, laboratory, faculty, etc."/>
          <p:cNvSpPr txBox="1"/>
          <p:nvPr/>
        </p:nvSpPr>
        <p:spPr>
          <a:xfrm>
            <a:off x="4468348" y="645575"/>
            <a:ext cx="6715323" cy="964367"/>
          </a:xfrm>
          <a:prstGeom prst="rect">
            <a:avLst/>
          </a:prstGeom>
          <a:ln w="12700">
            <a:miter lim="400000"/>
          </a:ln>
        </p:spPr>
        <p:txBody>
          <a:bodyPr lIns="50800" tIns="50800" rIns="50800" bIns="50800" anchor="ctr">
            <a:spAutoFit/>
          </a:bodyPr>
          <a:lstStyle/>
          <a:p>
            <a:pPr algn="l">
              <a:defRPr sz="3000">
                <a:solidFill>
                  <a:srgbClr val="253957"/>
                </a:solidFill>
                <a:latin typeface="+mn-lt"/>
                <a:ea typeface="+mn-ea"/>
                <a:cs typeface="+mn-cs"/>
                <a:sym typeface="Arial Narrow"/>
              </a:defRPr>
            </a:pPr>
            <a:r>
              <a:rPr lang="ru-RU" sz="2800" dirty="0">
                <a:latin typeface="Georgia" panose="02040502050405020303" pitchFamily="18" charset="0"/>
                <a:ea typeface="Arial Narrow" charset="0"/>
                <a:cs typeface="Times New Roman" panose="02020603050405020304" pitchFamily="18" charset="0"/>
              </a:rPr>
              <a:t>Факультет экономики, менеджмента и бизнес-информатики</a:t>
            </a:r>
            <a:endParaRPr sz="2800" dirty="0">
              <a:latin typeface="Georgia" panose="02040502050405020303" pitchFamily="18" charset="0"/>
              <a:ea typeface="Arial Narrow" charset="0"/>
              <a:cs typeface="Times New Roman" panose="02020603050405020304" pitchFamily="18" charset="0"/>
            </a:endParaRPr>
          </a:p>
        </p:txBody>
      </p:sp>
      <p:sp>
        <p:nvSpPr>
          <p:cNvPr id="10" name="main title of the presentation"/>
          <p:cNvSpPr txBox="1"/>
          <p:nvPr/>
        </p:nvSpPr>
        <p:spPr>
          <a:xfrm>
            <a:off x="4468348" y="2696283"/>
            <a:ext cx="8300476" cy="3511289"/>
          </a:xfrm>
          <a:prstGeom prst="rect">
            <a:avLst/>
          </a:prstGeom>
          <a:ln w="12700">
            <a:miter lim="400000"/>
          </a:ln>
        </p:spPr>
        <p:txBody>
          <a:bodyPr lIns="50800" tIns="50800" rIns="50800" bIns="50800" anchor="b"/>
          <a:lstStyle/>
          <a:p>
            <a:pPr algn="l">
              <a:defRPr sz="5000" b="1" cap="all">
                <a:solidFill>
                  <a:srgbClr val="253957"/>
                </a:solidFill>
                <a:latin typeface="+mn-lt"/>
                <a:ea typeface="+mn-ea"/>
                <a:cs typeface="+mn-cs"/>
                <a:sym typeface="Arial Narrow"/>
              </a:defRPr>
            </a:pPr>
            <a:r>
              <a:rPr lang="ru-RU" sz="4000" b="1" dirty="0">
                <a:latin typeface="Georgia" panose="02040502050405020303" pitchFamily="18" charset="0"/>
                <a:ea typeface="Arial Narrow" charset="0"/>
                <a:cs typeface="Times New Roman" panose="02020603050405020304" pitchFamily="18" charset="0"/>
              </a:rPr>
              <a:t>Разработка продукционной экспертной системы для анализа научных публикаций на английском языке</a:t>
            </a:r>
            <a:endParaRPr sz="4000" b="1" dirty="0">
              <a:latin typeface="Georgia" panose="02040502050405020303" pitchFamily="18" charset="0"/>
              <a:ea typeface="Arial Narrow" charset="0"/>
              <a:cs typeface="Times New Roman" panose="02020603050405020304" pitchFamily="18" charset="0"/>
            </a:endParaRPr>
          </a:p>
        </p:txBody>
      </p:sp>
      <p:sp>
        <p:nvSpPr>
          <p:cNvPr id="11" name="Presentation subtitle"/>
          <p:cNvSpPr txBox="1"/>
          <p:nvPr/>
        </p:nvSpPr>
        <p:spPr>
          <a:xfrm>
            <a:off x="4468346" y="6756941"/>
            <a:ext cx="8628220" cy="834305"/>
          </a:xfrm>
          <a:prstGeom prst="rect">
            <a:avLst/>
          </a:prstGeom>
          <a:ln w="12700">
            <a:miter lim="400000"/>
          </a:ln>
        </p:spPr>
        <p:txBody>
          <a:bodyPr lIns="50800" tIns="50800" rIns="50800" bIns="50800"/>
          <a:lstStyle>
            <a:lvl1pPr algn="l">
              <a:defRPr sz="3000">
                <a:solidFill>
                  <a:srgbClr val="253957"/>
                </a:solidFill>
                <a:latin typeface="+mn-lt"/>
                <a:ea typeface="+mn-ea"/>
                <a:cs typeface="+mn-cs"/>
                <a:sym typeface="Arial Narrow"/>
              </a:defRPr>
            </a:lvl1pPr>
          </a:lstStyle>
          <a:p>
            <a:r>
              <a:rPr lang="ru-RU" sz="2800" dirty="0">
                <a:latin typeface="Georgia" panose="02040502050405020303" pitchFamily="18" charset="0"/>
                <a:ea typeface="Arial Narrow" charset="0"/>
                <a:cs typeface="Times New Roman" panose="02020603050405020304" pitchFamily="18" charset="0"/>
              </a:rPr>
              <a:t>Работу выполнила: Гостева Екатерина Андреевна</a:t>
            </a:r>
          </a:p>
          <a:p>
            <a:endParaRPr lang="ru-RU" sz="2800" dirty="0">
              <a:latin typeface="Georgia" panose="02040502050405020303" pitchFamily="18" charset="0"/>
              <a:ea typeface="Arial Narrow" charset="0"/>
              <a:cs typeface="Times New Roman" panose="02020603050405020304" pitchFamily="18" charset="0"/>
            </a:endParaRPr>
          </a:p>
          <a:p>
            <a:r>
              <a:rPr lang="ru-RU" sz="2800" dirty="0">
                <a:latin typeface="Georgia" panose="02040502050405020303" pitchFamily="18" charset="0"/>
                <a:ea typeface="Arial Narrow" charset="0"/>
                <a:cs typeface="Times New Roman" panose="02020603050405020304" pitchFamily="18" charset="0"/>
              </a:rPr>
              <a:t>Руководитель: старший преподаватель кафедры информационных технологий в бизнесе, </a:t>
            </a:r>
            <a:br>
              <a:rPr lang="ru-RU" sz="2800" dirty="0">
                <a:latin typeface="Georgia" panose="02040502050405020303" pitchFamily="18" charset="0"/>
                <a:ea typeface="Arial Narrow" charset="0"/>
                <a:cs typeface="Times New Roman" panose="02020603050405020304" pitchFamily="18" charset="0"/>
              </a:rPr>
            </a:br>
            <a:r>
              <a:rPr lang="ru-RU" sz="2800" dirty="0">
                <a:latin typeface="Georgia" panose="02040502050405020303" pitchFamily="18" charset="0"/>
                <a:ea typeface="Arial Narrow" charset="0"/>
                <a:cs typeface="Times New Roman" panose="02020603050405020304" pitchFamily="18" charset="0"/>
              </a:rPr>
              <a:t>Ланин Вячеслав Владимирович</a:t>
            </a:r>
            <a:endParaRPr sz="2800" dirty="0">
              <a:latin typeface="Georgia" panose="02040502050405020303" pitchFamily="18" charset="0"/>
              <a:ea typeface="Arial Narrow" charset="0"/>
              <a:cs typeface="Times New Roman" panose="02020603050405020304" pitchFamily="18" charset="0"/>
            </a:endParaRPr>
          </a:p>
        </p:txBody>
      </p:sp>
      <p:sp>
        <p:nvSpPr>
          <p:cNvPr id="13" name="Moscow, 2017"/>
          <p:cNvSpPr txBox="1"/>
          <p:nvPr/>
        </p:nvSpPr>
        <p:spPr>
          <a:xfrm>
            <a:off x="4468345" y="9096538"/>
            <a:ext cx="6715325" cy="471924"/>
          </a:xfrm>
          <a:prstGeom prst="rect">
            <a:avLst/>
          </a:prstGeom>
          <a:ln w="12700">
            <a:miter lim="400000"/>
          </a:ln>
        </p:spPr>
        <p:txBody>
          <a:bodyPr lIns="50800" tIns="50800" rIns="50800" bIns="50800" anchor="ctr">
            <a:spAutoFit/>
          </a:bodyPr>
          <a:lstStyle>
            <a:lvl1pPr algn="l" defTabSz="457200">
              <a:defRPr sz="2100">
                <a:solidFill>
                  <a:srgbClr val="253957"/>
                </a:solidFill>
                <a:latin typeface="+mn-lt"/>
                <a:ea typeface="+mn-ea"/>
                <a:cs typeface="+mn-cs"/>
                <a:sym typeface="Arial Narrow"/>
              </a:defRPr>
            </a:lvl1pPr>
          </a:lstStyle>
          <a:p>
            <a:r>
              <a:rPr lang="ru-RU" sz="2400" dirty="0">
                <a:latin typeface="Georgia" panose="02040502050405020303" pitchFamily="18" charset="0"/>
                <a:ea typeface="Arial Narrow" charset="0"/>
                <a:cs typeface="Times New Roman" panose="02020603050405020304" pitchFamily="18" charset="0"/>
              </a:rPr>
              <a:t>Пермь</a:t>
            </a:r>
            <a:r>
              <a:rPr sz="2400" dirty="0">
                <a:latin typeface="Georgia" panose="02040502050405020303" pitchFamily="18" charset="0"/>
                <a:ea typeface="Arial Narrow" charset="0"/>
                <a:cs typeface="Times New Roman" panose="02020603050405020304" pitchFamily="18" charset="0"/>
              </a:rPr>
              <a:t>, 201</a:t>
            </a:r>
            <a:r>
              <a:rPr lang="ru-RU" sz="2400" dirty="0">
                <a:latin typeface="Georgia" panose="02040502050405020303" pitchFamily="18" charset="0"/>
                <a:ea typeface="Arial Narrow" charset="0"/>
                <a:cs typeface="Times New Roman" panose="02020603050405020304" pitchFamily="18" charset="0"/>
              </a:rPr>
              <a:t>8</a:t>
            </a:r>
            <a:endParaRPr sz="2400" dirty="0">
              <a:latin typeface="Georgia" panose="02040502050405020303" pitchFamily="18" charset="0"/>
              <a:ea typeface="Arial Narrow" charset="0"/>
              <a:cs typeface="Times New Roman" panose="02020603050405020304" pitchFamily="18"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Линия"/>
          <p:cNvSpPr/>
          <p:nvPr/>
        </p:nvSpPr>
        <p:spPr>
          <a:xfrm>
            <a:off x="787402" y="1574800"/>
            <a:ext cx="11430001" cy="0"/>
          </a:xfrm>
          <a:prstGeom prst="line">
            <a:avLst/>
          </a:prstGeom>
          <a:ln w="12700">
            <a:solidFill>
              <a:srgbClr val="253957"/>
            </a:solidFill>
            <a:miter lim="400000"/>
          </a:ln>
        </p:spPr>
        <p:txBody>
          <a:bodyPr lIns="50800" tIns="50800" rIns="50800" bIns="50800" anchor="ctr"/>
          <a:lstStyle/>
          <a:p>
            <a:pPr>
              <a:defRPr sz="2400"/>
            </a:pPr>
            <a:endParaRPr sz="2400"/>
          </a:p>
        </p:txBody>
      </p:sp>
      <p:sp>
        <p:nvSpPr>
          <p:cNvPr id="1048603" name="main title of the presentation…">
            <a:hlinkClick r:id="rId3" action="ppaction://hlinksldjump"/>
          </p:cNvPr>
          <p:cNvSpPr txBox="1"/>
          <p:nvPr/>
        </p:nvSpPr>
        <p:spPr>
          <a:xfrm>
            <a:off x="793360" y="2113981"/>
            <a:ext cx="11829947" cy="1644962"/>
          </a:xfrm>
          <a:prstGeom prst="rect">
            <a:avLst/>
          </a:prstGeom>
          <a:ln w="12700">
            <a:miter lim="400000"/>
          </a:ln>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a:latin typeface="Georgia" panose="02040502050405020303" pitchFamily="18" charset="0"/>
                <a:ea typeface="Arial Narrow" charset="0"/>
                <a:cs typeface="Arial Narrow" charset="0"/>
              </a:rPr>
              <a:t>Реализация: Сравнение данных</a:t>
            </a:r>
            <a:endParaRPr sz="4000" b="1" dirty="0">
              <a:latin typeface="Georgia" panose="02040502050405020303" pitchFamily="18" charset="0"/>
              <a:ea typeface="Arial Narrow" charset="0"/>
              <a:cs typeface="Arial Narrow" charset="0"/>
            </a:endParaRPr>
          </a:p>
        </p:txBody>
      </p:sp>
      <p:sp>
        <p:nvSpPr>
          <p:cNvPr id="10" name="Номер слайда 1"/>
          <p:cNvSpPr>
            <a:spLocks noGrp="1"/>
          </p:cNvSpPr>
          <p:nvPr>
            <p:ph type="sldNum" sz="quarter" idx="2"/>
          </p:nvPr>
        </p:nvSpPr>
        <p:spPr>
          <a:xfrm>
            <a:off x="12059983" y="9251951"/>
            <a:ext cx="873637" cy="471924"/>
          </a:xfrm>
        </p:spPr>
        <p:txBody>
          <a:bodyPr/>
          <a:lstStyle/>
          <a:p>
            <a:r>
              <a:rPr lang="ru-RU" sz="2400" dirty="0">
                <a:latin typeface="Georgia" panose="02040502050405020303" pitchFamily="18" charset="0"/>
              </a:rPr>
              <a:t>10</a:t>
            </a:r>
            <a:r>
              <a:rPr lang="en-US" sz="2400" dirty="0">
                <a:latin typeface="Georgia" panose="02040502050405020303" pitchFamily="18" charset="0"/>
              </a:rPr>
              <a:t>/</a:t>
            </a:r>
            <a:r>
              <a:rPr lang="ru-RU" sz="2400" dirty="0">
                <a:latin typeface="Georgia" panose="02040502050405020303" pitchFamily="18" charset="0"/>
              </a:rPr>
              <a:t>12</a:t>
            </a:r>
          </a:p>
        </p:txBody>
      </p:sp>
      <p:sp>
        <p:nvSpPr>
          <p:cNvPr id="11" name="The name of the unit, laboratory, faculty, etc."/>
          <p:cNvSpPr txBox="1"/>
          <p:nvPr/>
        </p:nvSpPr>
        <p:spPr>
          <a:xfrm>
            <a:off x="4161666" y="662944"/>
            <a:ext cx="8082786" cy="379591"/>
          </a:xfrm>
          <a:prstGeom prst="rect">
            <a:avLst/>
          </a:prstGeom>
          <a:ln w="12700">
            <a:miter lim="400000"/>
          </a:ln>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Georgia" panose="02040502050405020303" pitchFamily="18" charset="0"/>
                <a:ea typeface="Arial Narrow" charset="0"/>
                <a:cs typeface="Arial Narrow" charset="0"/>
              </a:rPr>
              <a:t>Факультет экономики, менеджмента и бизнес-информатики</a:t>
            </a:r>
            <a:endParaRPr lang="en-US" dirty="0">
              <a:latin typeface="Georgia" panose="02040502050405020303" pitchFamily="18" charset="0"/>
              <a:ea typeface="Arial Narrow" charset="0"/>
              <a:cs typeface="Arial Narrow" charset="0"/>
            </a:endParaRPr>
          </a:p>
        </p:txBody>
      </p:sp>
      <p:pic>
        <p:nvPicPr>
          <p:cNvPr id="12" name="Изображение" descr="Изображение">
            <a:hlinkClick r:id="rId3" action="ppaction://hlinksldjump"/>
          </p:cNvPr>
          <p:cNvPicPr>
            <a:picLocks noChangeAspect="1"/>
          </p:cNvPicPr>
          <p:nvPr/>
        </p:nvPicPr>
        <p:blipFill>
          <a:blip r:embed="rId4">
            <a:extLst/>
          </a:blip>
          <a:stretch>
            <a:fillRect/>
          </a:stretch>
        </p:blipFill>
        <p:spPr>
          <a:xfrm>
            <a:off x="805562" y="416839"/>
            <a:ext cx="853034" cy="853034"/>
          </a:xfrm>
          <a:prstGeom prst="rect">
            <a:avLst/>
          </a:prstGeom>
          <a:ln w="12700">
            <a:miter lim="400000"/>
          </a:ln>
        </p:spPr>
      </p:pic>
      <p:sp>
        <p:nvSpPr>
          <p:cNvPr id="13" name="Прямоугольник 5"/>
          <p:cNvSpPr/>
          <p:nvPr/>
        </p:nvSpPr>
        <p:spPr>
          <a:xfrm>
            <a:off x="805562" y="3216440"/>
            <a:ext cx="2719854" cy="718145"/>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Формирование базы знаний</a:t>
            </a:r>
          </a:p>
        </p:txBody>
      </p:sp>
      <p:cxnSp>
        <p:nvCxnSpPr>
          <p:cNvPr id="14" name="Прямая со стрелкой 13"/>
          <p:cNvCxnSpPr>
            <a:stCxn id="13" idx="2"/>
            <a:endCxn id="15" idx="0"/>
          </p:cNvCxnSpPr>
          <p:nvPr/>
        </p:nvCxnSpPr>
        <p:spPr>
          <a:xfrm>
            <a:off x="2165489" y="3934585"/>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15" name="Прямоугольник 5"/>
          <p:cNvSpPr/>
          <p:nvPr/>
        </p:nvSpPr>
        <p:spPr>
          <a:xfrm>
            <a:off x="805562" y="4240301"/>
            <a:ext cx="2719854" cy="1025922"/>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Сравнение статистических данных</a:t>
            </a:r>
          </a:p>
        </p:txBody>
      </p:sp>
      <p:cxnSp>
        <p:nvCxnSpPr>
          <p:cNvPr id="16" name="Прямая со стрелкой 15"/>
          <p:cNvCxnSpPr>
            <a:stCxn id="15" idx="2"/>
            <a:endCxn id="17" idx="0"/>
          </p:cNvCxnSpPr>
          <p:nvPr/>
        </p:nvCxnSpPr>
        <p:spPr>
          <a:xfrm>
            <a:off x="2165489" y="5266223"/>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17" name="Прямоугольник 5"/>
          <p:cNvSpPr/>
          <p:nvPr/>
        </p:nvSpPr>
        <p:spPr>
          <a:xfrm>
            <a:off x="805562" y="5571939"/>
            <a:ext cx="2719854" cy="1333698"/>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Составление рекомендательной комбинации маркеров</a:t>
            </a:r>
          </a:p>
        </p:txBody>
      </p:sp>
      <p:sp>
        <p:nvSpPr>
          <p:cNvPr id="19" name="Прямоугольник 5"/>
          <p:cNvSpPr/>
          <p:nvPr/>
        </p:nvSpPr>
        <p:spPr>
          <a:xfrm>
            <a:off x="805562" y="7211353"/>
            <a:ext cx="2719854" cy="1025922"/>
          </a:xfrm>
          <a:prstGeom prst="rec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Поиск совпадений с экспертными рекомендациями</a:t>
            </a:r>
          </a:p>
        </p:txBody>
      </p:sp>
      <p:sp>
        <p:nvSpPr>
          <p:cNvPr id="20" name="Прямоугольник 5"/>
          <p:cNvSpPr/>
          <p:nvPr/>
        </p:nvSpPr>
        <p:spPr>
          <a:xfrm>
            <a:off x="805562" y="8542991"/>
            <a:ext cx="2719854" cy="718145"/>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Вывод текста рекомендаций</a:t>
            </a:r>
          </a:p>
        </p:txBody>
      </p:sp>
      <p:cxnSp>
        <p:nvCxnSpPr>
          <p:cNvPr id="25" name="Прямая со стрелкой 24"/>
          <p:cNvCxnSpPr>
            <a:stCxn id="17" idx="2"/>
            <a:endCxn id="19" idx="0"/>
          </p:cNvCxnSpPr>
          <p:nvPr/>
        </p:nvCxnSpPr>
        <p:spPr>
          <a:xfrm>
            <a:off x="2165489" y="6905637"/>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29" name="Прямая со стрелкой 28"/>
          <p:cNvCxnSpPr>
            <a:stCxn id="19" idx="2"/>
            <a:endCxn id="20" idx="0"/>
          </p:cNvCxnSpPr>
          <p:nvPr/>
        </p:nvCxnSpPr>
        <p:spPr>
          <a:xfrm>
            <a:off x="2165489" y="8237275"/>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pic>
        <p:nvPicPr>
          <p:cNvPr id="3" name="Рисунок 2"/>
          <p:cNvPicPr>
            <a:picLocks noChangeAspect="1"/>
          </p:cNvPicPr>
          <p:nvPr/>
        </p:nvPicPr>
        <p:blipFill>
          <a:blip r:embed="rId5"/>
          <a:stretch>
            <a:fillRect/>
          </a:stretch>
        </p:blipFill>
        <p:spPr>
          <a:xfrm>
            <a:off x="4099190" y="3588574"/>
            <a:ext cx="8715375" cy="4924425"/>
          </a:xfrm>
          <a:prstGeom prst="rect">
            <a:avLst/>
          </a:prstGeom>
          <a:ln>
            <a:solidFill>
              <a:srgbClr val="FF0000"/>
            </a:solidFill>
          </a:ln>
        </p:spPr>
      </p:pic>
    </p:spTree>
    <p:extLst>
      <p:ext uri="{BB962C8B-B14F-4D97-AF65-F5344CB8AC3E}">
        <p14:creationId xmlns:p14="http://schemas.microsoft.com/office/powerpoint/2010/main" val="15015913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Линия"/>
          <p:cNvSpPr/>
          <p:nvPr/>
        </p:nvSpPr>
        <p:spPr>
          <a:xfrm>
            <a:off x="787402" y="1574800"/>
            <a:ext cx="11430001" cy="0"/>
          </a:xfrm>
          <a:prstGeom prst="line">
            <a:avLst/>
          </a:prstGeom>
          <a:ln w="12700">
            <a:solidFill>
              <a:srgbClr val="253957"/>
            </a:solidFill>
            <a:miter lim="400000"/>
          </a:ln>
        </p:spPr>
        <p:txBody>
          <a:bodyPr lIns="50800" tIns="50800" rIns="50800" bIns="50800" anchor="ctr"/>
          <a:lstStyle/>
          <a:p>
            <a:pPr>
              <a:defRPr sz="2400"/>
            </a:pPr>
            <a:endParaRPr sz="2400"/>
          </a:p>
        </p:txBody>
      </p:sp>
      <p:sp>
        <p:nvSpPr>
          <p:cNvPr id="1048603" name="main title of the presentation…">
            <a:hlinkClick r:id="rId3" action="ppaction://hlinksldjump"/>
          </p:cNvPr>
          <p:cNvSpPr txBox="1"/>
          <p:nvPr/>
        </p:nvSpPr>
        <p:spPr>
          <a:xfrm>
            <a:off x="793360" y="2113981"/>
            <a:ext cx="11829947" cy="1644962"/>
          </a:xfrm>
          <a:prstGeom prst="rect">
            <a:avLst/>
          </a:prstGeom>
          <a:ln w="12700">
            <a:miter lim="400000"/>
          </a:ln>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a:latin typeface="Georgia" panose="02040502050405020303" pitchFamily="18" charset="0"/>
                <a:ea typeface="Arial Narrow" charset="0"/>
                <a:cs typeface="Arial Narrow" charset="0"/>
              </a:rPr>
              <a:t>Реализация: Сравнение данных</a:t>
            </a:r>
            <a:endParaRPr sz="4000" b="1" dirty="0">
              <a:latin typeface="Georgia" panose="02040502050405020303" pitchFamily="18" charset="0"/>
              <a:ea typeface="Arial Narrow" charset="0"/>
              <a:cs typeface="Arial Narrow" charset="0"/>
            </a:endParaRPr>
          </a:p>
        </p:txBody>
      </p:sp>
      <p:sp>
        <p:nvSpPr>
          <p:cNvPr id="10" name="Номер слайда 1"/>
          <p:cNvSpPr>
            <a:spLocks noGrp="1"/>
          </p:cNvSpPr>
          <p:nvPr>
            <p:ph type="sldNum" sz="quarter" idx="2"/>
          </p:nvPr>
        </p:nvSpPr>
        <p:spPr>
          <a:xfrm>
            <a:off x="12088034" y="9251951"/>
            <a:ext cx="817531" cy="471924"/>
          </a:xfrm>
        </p:spPr>
        <p:txBody>
          <a:bodyPr/>
          <a:lstStyle/>
          <a:p>
            <a:r>
              <a:rPr lang="ru-RU" sz="2400" dirty="0">
                <a:latin typeface="Georgia" panose="02040502050405020303" pitchFamily="18" charset="0"/>
              </a:rPr>
              <a:t>11</a:t>
            </a:r>
            <a:r>
              <a:rPr lang="en-US" sz="2400" dirty="0">
                <a:latin typeface="Georgia" panose="02040502050405020303" pitchFamily="18" charset="0"/>
              </a:rPr>
              <a:t>/</a:t>
            </a:r>
            <a:r>
              <a:rPr lang="ru-RU" sz="2400" dirty="0">
                <a:latin typeface="Georgia" panose="02040502050405020303" pitchFamily="18" charset="0"/>
              </a:rPr>
              <a:t>12</a:t>
            </a:r>
          </a:p>
        </p:txBody>
      </p:sp>
      <p:sp>
        <p:nvSpPr>
          <p:cNvPr id="11" name="The name of the unit, laboratory, faculty, etc."/>
          <p:cNvSpPr txBox="1"/>
          <p:nvPr/>
        </p:nvSpPr>
        <p:spPr>
          <a:xfrm>
            <a:off x="4161666" y="662944"/>
            <a:ext cx="8082786" cy="379591"/>
          </a:xfrm>
          <a:prstGeom prst="rect">
            <a:avLst/>
          </a:prstGeom>
          <a:ln w="12700">
            <a:miter lim="400000"/>
          </a:ln>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Georgia" panose="02040502050405020303" pitchFamily="18" charset="0"/>
                <a:ea typeface="Arial Narrow" charset="0"/>
                <a:cs typeface="Arial Narrow" charset="0"/>
              </a:rPr>
              <a:t>Факультет экономики, менеджмента и бизнес-информатики</a:t>
            </a:r>
            <a:endParaRPr lang="en-US" dirty="0">
              <a:latin typeface="Georgia" panose="02040502050405020303" pitchFamily="18" charset="0"/>
              <a:ea typeface="Arial Narrow" charset="0"/>
              <a:cs typeface="Arial Narrow" charset="0"/>
            </a:endParaRPr>
          </a:p>
        </p:txBody>
      </p:sp>
      <p:pic>
        <p:nvPicPr>
          <p:cNvPr id="12" name="Изображение" descr="Изображение">
            <a:hlinkClick r:id="rId3" action="ppaction://hlinksldjump"/>
          </p:cNvPr>
          <p:cNvPicPr>
            <a:picLocks noChangeAspect="1"/>
          </p:cNvPicPr>
          <p:nvPr/>
        </p:nvPicPr>
        <p:blipFill>
          <a:blip r:embed="rId4">
            <a:extLst/>
          </a:blip>
          <a:stretch>
            <a:fillRect/>
          </a:stretch>
        </p:blipFill>
        <p:spPr>
          <a:xfrm>
            <a:off x="805562" y="416839"/>
            <a:ext cx="853034" cy="853034"/>
          </a:xfrm>
          <a:prstGeom prst="rect">
            <a:avLst/>
          </a:prstGeom>
          <a:ln w="12700">
            <a:miter lim="400000"/>
          </a:ln>
        </p:spPr>
      </p:pic>
      <p:sp>
        <p:nvSpPr>
          <p:cNvPr id="13" name="Прямоугольник 5"/>
          <p:cNvSpPr/>
          <p:nvPr/>
        </p:nvSpPr>
        <p:spPr>
          <a:xfrm>
            <a:off x="386352" y="3184691"/>
            <a:ext cx="2719854" cy="718145"/>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Формирование базы знаний</a:t>
            </a:r>
          </a:p>
        </p:txBody>
      </p:sp>
      <p:cxnSp>
        <p:nvCxnSpPr>
          <p:cNvPr id="14" name="Прямая со стрелкой 13"/>
          <p:cNvCxnSpPr>
            <a:stCxn id="13" idx="2"/>
            <a:endCxn id="15" idx="0"/>
          </p:cNvCxnSpPr>
          <p:nvPr/>
        </p:nvCxnSpPr>
        <p:spPr>
          <a:xfrm>
            <a:off x="1746279" y="3902836"/>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15" name="Прямоугольник 5"/>
          <p:cNvSpPr/>
          <p:nvPr/>
        </p:nvSpPr>
        <p:spPr>
          <a:xfrm>
            <a:off x="386352" y="4208552"/>
            <a:ext cx="2719854" cy="1025922"/>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Сравнение статистических данных</a:t>
            </a:r>
          </a:p>
        </p:txBody>
      </p:sp>
      <p:cxnSp>
        <p:nvCxnSpPr>
          <p:cNvPr id="16" name="Прямая со стрелкой 15"/>
          <p:cNvCxnSpPr>
            <a:stCxn id="15" idx="2"/>
            <a:endCxn id="17" idx="0"/>
          </p:cNvCxnSpPr>
          <p:nvPr/>
        </p:nvCxnSpPr>
        <p:spPr>
          <a:xfrm>
            <a:off x="1746279" y="5234474"/>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17" name="Прямоугольник 5"/>
          <p:cNvSpPr/>
          <p:nvPr/>
        </p:nvSpPr>
        <p:spPr>
          <a:xfrm>
            <a:off x="386352" y="5540190"/>
            <a:ext cx="2719854" cy="1333698"/>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Составление рекомендательной комбинации маркеров</a:t>
            </a:r>
          </a:p>
        </p:txBody>
      </p:sp>
      <p:sp>
        <p:nvSpPr>
          <p:cNvPr id="19" name="Прямоугольник 5"/>
          <p:cNvSpPr/>
          <p:nvPr/>
        </p:nvSpPr>
        <p:spPr>
          <a:xfrm>
            <a:off x="386352" y="7179604"/>
            <a:ext cx="2719854" cy="1025922"/>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Поиск совпадений с экспертными рекомендациями</a:t>
            </a:r>
          </a:p>
        </p:txBody>
      </p:sp>
      <p:sp>
        <p:nvSpPr>
          <p:cNvPr id="20" name="Прямоугольник 5"/>
          <p:cNvSpPr/>
          <p:nvPr/>
        </p:nvSpPr>
        <p:spPr>
          <a:xfrm>
            <a:off x="386352" y="8511242"/>
            <a:ext cx="2719854" cy="718145"/>
          </a:xfrm>
          <a:prstGeom prst="rec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Вывод текста рекомендаций</a:t>
            </a:r>
          </a:p>
        </p:txBody>
      </p:sp>
      <p:cxnSp>
        <p:nvCxnSpPr>
          <p:cNvPr id="25" name="Прямая со стрелкой 24"/>
          <p:cNvCxnSpPr>
            <a:stCxn id="17" idx="2"/>
            <a:endCxn id="19" idx="0"/>
          </p:cNvCxnSpPr>
          <p:nvPr/>
        </p:nvCxnSpPr>
        <p:spPr>
          <a:xfrm>
            <a:off x="1746279" y="6873888"/>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29" name="Прямая со стрелкой 28"/>
          <p:cNvCxnSpPr>
            <a:stCxn id="19" idx="2"/>
            <a:endCxn id="20" idx="0"/>
          </p:cNvCxnSpPr>
          <p:nvPr/>
        </p:nvCxnSpPr>
        <p:spPr>
          <a:xfrm>
            <a:off x="1746279" y="8205526"/>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21" name="Прямоугольник 5"/>
          <p:cNvSpPr/>
          <p:nvPr/>
        </p:nvSpPr>
        <p:spPr>
          <a:xfrm>
            <a:off x="3584154" y="4062329"/>
            <a:ext cx="2719854" cy="718145"/>
          </a:xfrm>
          <a:prstGeom prst="rect">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Сортировка рекомендаций</a:t>
            </a:r>
          </a:p>
        </p:txBody>
      </p:sp>
      <p:cxnSp>
        <p:nvCxnSpPr>
          <p:cNvPr id="24" name="Прямая со стрелкой 23"/>
          <p:cNvCxnSpPr>
            <a:stCxn id="21" idx="2"/>
            <a:endCxn id="22" idx="0"/>
          </p:cNvCxnSpPr>
          <p:nvPr/>
        </p:nvCxnSpPr>
        <p:spPr>
          <a:xfrm>
            <a:off x="4944081" y="4780474"/>
            <a:ext cx="0" cy="3859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23" name="Прямоугольник 5"/>
          <p:cNvSpPr/>
          <p:nvPr/>
        </p:nvSpPr>
        <p:spPr>
          <a:xfrm>
            <a:off x="4071562" y="6248697"/>
            <a:ext cx="2232446" cy="718145"/>
          </a:xfrm>
          <a:prstGeom prst="rect">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Рекомендации 2 уровня</a:t>
            </a:r>
          </a:p>
        </p:txBody>
      </p:sp>
      <p:sp>
        <p:nvSpPr>
          <p:cNvPr id="26" name="Прямоугольник 5"/>
          <p:cNvSpPr/>
          <p:nvPr/>
        </p:nvSpPr>
        <p:spPr>
          <a:xfrm>
            <a:off x="4071562" y="7331004"/>
            <a:ext cx="2232446" cy="718145"/>
          </a:xfrm>
          <a:prstGeom prst="rect">
            <a:avLst/>
          </a:prstGeom>
          <a:noFill/>
          <a:ln>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Рекомендации 1 уровня</a:t>
            </a:r>
          </a:p>
        </p:txBody>
      </p:sp>
      <p:cxnSp>
        <p:nvCxnSpPr>
          <p:cNvPr id="3" name="Соединительная линия уступом 2"/>
          <p:cNvCxnSpPr>
            <a:endCxn id="23" idx="1"/>
          </p:cNvCxnSpPr>
          <p:nvPr/>
        </p:nvCxnSpPr>
        <p:spPr>
          <a:xfrm rot="16200000" flipH="1">
            <a:off x="3541064" y="6077271"/>
            <a:ext cx="723235" cy="337762"/>
          </a:xfrm>
          <a:prstGeom prst="bentConnector2">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27" name="Соединительная линия уступом 26"/>
          <p:cNvCxnSpPr>
            <a:endCxn id="26" idx="1"/>
          </p:cNvCxnSpPr>
          <p:nvPr/>
        </p:nvCxnSpPr>
        <p:spPr>
          <a:xfrm rot="16200000" flipH="1">
            <a:off x="2999910" y="6618425"/>
            <a:ext cx="1805542" cy="337762"/>
          </a:xfrm>
          <a:prstGeom prst="bentConnector2">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22" name="Прямоугольник 5"/>
          <p:cNvSpPr/>
          <p:nvPr/>
        </p:nvSpPr>
        <p:spPr>
          <a:xfrm>
            <a:off x="3584154" y="5166390"/>
            <a:ext cx="2719854" cy="718145"/>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Вывод рекомендаций</a:t>
            </a:r>
          </a:p>
        </p:txBody>
      </p:sp>
      <p:pic>
        <p:nvPicPr>
          <p:cNvPr id="7" name="Рисунок 6"/>
          <p:cNvPicPr>
            <a:picLocks noChangeAspect="1"/>
          </p:cNvPicPr>
          <p:nvPr/>
        </p:nvPicPr>
        <p:blipFill>
          <a:blip r:embed="rId5"/>
          <a:stretch>
            <a:fillRect/>
          </a:stretch>
        </p:blipFill>
        <p:spPr>
          <a:xfrm>
            <a:off x="6502399" y="3934260"/>
            <a:ext cx="6414161" cy="824996"/>
          </a:xfrm>
          <a:prstGeom prst="rect">
            <a:avLst/>
          </a:prstGeom>
          <a:ln w="19050">
            <a:solidFill>
              <a:schemeClr val="accent1">
                <a:lumMod val="75000"/>
              </a:schemeClr>
            </a:solidFill>
          </a:ln>
        </p:spPr>
      </p:pic>
      <p:pic>
        <p:nvPicPr>
          <p:cNvPr id="8" name="Рисунок 7"/>
          <p:cNvPicPr>
            <a:picLocks noChangeAspect="1"/>
          </p:cNvPicPr>
          <p:nvPr/>
        </p:nvPicPr>
        <p:blipFill>
          <a:blip r:embed="rId6"/>
          <a:stretch>
            <a:fillRect/>
          </a:stretch>
        </p:blipFill>
        <p:spPr>
          <a:xfrm>
            <a:off x="6502399" y="5183436"/>
            <a:ext cx="6414160" cy="1495088"/>
          </a:xfrm>
          <a:prstGeom prst="rect">
            <a:avLst/>
          </a:prstGeom>
          <a:ln w="19050">
            <a:solidFill>
              <a:schemeClr val="accent6">
                <a:lumMod val="75000"/>
              </a:schemeClr>
            </a:solidFill>
          </a:ln>
        </p:spPr>
      </p:pic>
      <p:pic>
        <p:nvPicPr>
          <p:cNvPr id="9" name="Рисунок 8"/>
          <p:cNvPicPr>
            <a:picLocks noChangeAspect="1"/>
          </p:cNvPicPr>
          <p:nvPr/>
        </p:nvPicPr>
        <p:blipFill rotWithShape="1">
          <a:blip r:embed="rId7"/>
          <a:srcRect r="2274"/>
          <a:stretch/>
        </p:blipFill>
        <p:spPr>
          <a:xfrm>
            <a:off x="6502400" y="7102704"/>
            <a:ext cx="6414162" cy="1174743"/>
          </a:xfrm>
          <a:prstGeom prst="rect">
            <a:avLst/>
          </a:prstGeom>
          <a:ln w="19050">
            <a:solidFill>
              <a:schemeClr val="accent5">
                <a:lumMod val="75000"/>
              </a:schemeClr>
            </a:solidFill>
          </a:ln>
        </p:spPr>
      </p:pic>
    </p:spTree>
    <p:extLst>
      <p:ext uri="{BB962C8B-B14F-4D97-AF65-F5344CB8AC3E}">
        <p14:creationId xmlns:p14="http://schemas.microsoft.com/office/powerpoint/2010/main" val="18433783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250"/>
                                  </p:stCondLst>
                                  <p:childTnLst>
                                    <p:set>
                                      <p:cBhvr>
                                        <p:cTn id="25" dur="1" fill="hold">
                                          <p:stCondLst>
                                            <p:cond delay="499"/>
                                          </p:stCondLst>
                                        </p:cTn>
                                        <p:tgtEl>
                                          <p:spTgt spid="27"/>
                                        </p:tgtEl>
                                        <p:attrNameLst>
                                          <p:attrName>style.visibility</p:attrName>
                                        </p:attrNameLst>
                                      </p:cBhvr>
                                      <p:to>
                                        <p:strVal val="visible"/>
                                      </p:to>
                                    </p:set>
                                  </p:childTnLst>
                                </p:cTn>
                              </p:par>
                              <p:par>
                                <p:cTn id="26" presetID="1" presetClass="entr" presetSubtype="0" fill="hold" grpId="0" nodeType="withEffect">
                                  <p:stCondLst>
                                    <p:cond delay="250"/>
                                  </p:stCondLst>
                                  <p:childTnLst>
                                    <p:set>
                                      <p:cBhvr>
                                        <p:cTn id="27" dur="1" fill="hold">
                                          <p:stCondLst>
                                            <p:cond delay="499"/>
                                          </p:stCondLst>
                                        </p:cTn>
                                        <p:tgtEl>
                                          <p:spTgt spid="26"/>
                                        </p:tgtEl>
                                        <p:attrNameLst>
                                          <p:attrName>style.visibility</p:attrName>
                                        </p:attrNameLst>
                                      </p:cBhvr>
                                      <p:to>
                                        <p:strVal val="visible"/>
                                      </p:to>
                                    </p:set>
                                  </p:childTnLst>
                                </p:cTn>
                              </p:par>
                              <p:par>
                                <p:cTn id="28" presetID="1" presetClass="entr" presetSubtype="0" fill="hold" nodeType="withEffect">
                                  <p:stCondLst>
                                    <p:cond delay="250"/>
                                  </p:stCondLst>
                                  <p:childTnLst>
                                    <p:set>
                                      <p:cBhvr>
                                        <p:cTn id="2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6"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1210922" y="2931262"/>
            <a:ext cx="11006481" cy="6425596"/>
          </a:xfrm>
          <a:prstGeom prst="rect">
            <a:avLst/>
          </a:prstGeom>
          <a:ln>
            <a:solidFill>
              <a:srgbClr val="FF0000"/>
            </a:solidFill>
          </a:ln>
        </p:spPr>
      </p:pic>
      <p:pic>
        <p:nvPicPr>
          <p:cNvPr id="7" name="Рисунок 6"/>
          <p:cNvPicPr>
            <a:picLocks noChangeAspect="1"/>
          </p:cNvPicPr>
          <p:nvPr/>
        </p:nvPicPr>
        <p:blipFill>
          <a:blip r:embed="rId4"/>
          <a:stretch>
            <a:fillRect/>
          </a:stretch>
        </p:blipFill>
        <p:spPr>
          <a:xfrm>
            <a:off x="2606236" y="4769151"/>
            <a:ext cx="8439968" cy="3739555"/>
          </a:xfrm>
          <a:prstGeom prst="rect">
            <a:avLst/>
          </a:prstGeom>
          <a:ln>
            <a:solidFill>
              <a:srgbClr val="FF0000"/>
            </a:solidFill>
          </a:ln>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3215" y="3758943"/>
            <a:ext cx="9441893" cy="5407631"/>
          </a:xfrm>
          <a:prstGeom prst="rect">
            <a:avLst/>
          </a:prstGeom>
          <a:ln>
            <a:solidFill>
              <a:srgbClr val="FF0000"/>
            </a:solidFill>
          </a:ln>
        </p:spPr>
      </p:pic>
      <p:sp>
        <p:nvSpPr>
          <p:cNvPr id="1048602" name="Линия"/>
          <p:cNvSpPr/>
          <p:nvPr/>
        </p:nvSpPr>
        <p:spPr>
          <a:xfrm>
            <a:off x="787402" y="1574800"/>
            <a:ext cx="11430001" cy="0"/>
          </a:xfrm>
          <a:prstGeom prst="line">
            <a:avLst/>
          </a:prstGeom>
          <a:ln w="12700">
            <a:solidFill>
              <a:srgbClr val="253957"/>
            </a:solidFill>
            <a:miter lim="400000"/>
          </a:ln>
        </p:spPr>
        <p:txBody>
          <a:bodyPr lIns="50800" tIns="50800" rIns="50800" bIns="50800" anchor="ctr"/>
          <a:lstStyle/>
          <a:p>
            <a:pPr>
              <a:defRPr sz="2400"/>
            </a:pPr>
            <a:endParaRPr sz="2400"/>
          </a:p>
        </p:txBody>
      </p:sp>
      <p:sp>
        <p:nvSpPr>
          <p:cNvPr id="1048603" name="main title of the presentation…">
            <a:hlinkClick r:id="rId6" action="ppaction://hlinksldjump"/>
          </p:cNvPr>
          <p:cNvSpPr txBox="1"/>
          <p:nvPr/>
        </p:nvSpPr>
        <p:spPr>
          <a:xfrm>
            <a:off x="793360" y="2113981"/>
            <a:ext cx="12065720" cy="1644962"/>
          </a:xfrm>
          <a:prstGeom prst="rect">
            <a:avLst/>
          </a:prstGeom>
          <a:ln w="12700">
            <a:miter lim="400000"/>
          </a:ln>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a:latin typeface="Georgia" panose="02040502050405020303" pitchFamily="18" charset="0"/>
                <a:ea typeface="Arial Narrow" charset="0"/>
                <a:cs typeface="Arial Narrow" charset="0"/>
              </a:rPr>
              <a:t>Реализация: Вывод рекомендаций</a:t>
            </a:r>
            <a:endParaRPr sz="4000" b="1" dirty="0">
              <a:latin typeface="Georgia" panose="02040502050405020303" pitchFamily="18" charset="0"/>
              <a:ea typeface="Arial Narrow" charset="0"/>
              <a:cs typeface="Arial Narrow" charset="0"/>
            </a:endParaRPr>
          </a:p>
        </p:txBody>
      </p:sp>
      <p:sp>
        <p:nvSpPr>
          <p:cNvPr id="10" name="Номер слайда 1"/>
          <p:cNvSpPr>
            <a:spLocks noGrp="1"/>
          </p:cNvSpPr>
          <p:nvPr>
            <p:ph type="sldNum" sz="quarter" idx="2"/>
          </p:nvPr>
        </p:nvSpPr>
        <p:spPr>
          <a:xfrm>
            <a:off x="12068797" y="9251951"/>
            <a:ext cx="856005" cy="471924"/>
          </a:xfrm>
        </p:spPr>
        <p:txBody>
          <a:bodyPr/>
          <a:lstStyle/>
          <a:p>
            <a:r>
              <a:rPr lang="ru-RU" sz="2400" dirty="0">
                <a:latin typeface="Georgia" panose="02040502050405020303" pitchFamily="18" charset="0"/>
              </a:rPr>
              <a:t>12</a:t>
            </a:r>
            <a:r>
              <a:rPr lang="en-US" sz="2400" dirty="0">
                <a:latin typeface="Georgia" panose="02040502050405020303" pitchFamily="18" charset="0"/>
              </a:rPr>
              <a:t>/</a:t>
            </a:r>
            <a:r>
              <a:rPr lang="ru-RU" sz="2400" dirty="0">
                <a:latin typeface="Georgia" panose="02040502050405020303" pitchFamily="18" charset="0"/>
              </a:rPr>
              <a:t>12</a:t>
            </a:r>
          </a:p>
        </p:txBody>
      </p:sp>
      <p:sp>
        <p:nvSpPr>
          <p:cNvPr id="11" name="The name of the unit, laboratory, faculty, etc."/>
          <p:cNvSpPr txBox="1"/>
          <p:nvPr/>
        </p:nvSpPr>
        <p:spPr>
          <a:xfrm>
            <a:off x="4161666" y="662944"/>
            <a:ext cx="8082786" cy="379591"/>
          </a:xfrm>
          <a:prstGeom prst="rect">
            <a:avLst/>
          </a:prstGeom>
          <a:ln w="12700">
            <a:miter lim="400000"/>
          </a:ln>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Georgia" panose="02040502050405020303" pitchFamily="18" charset="0"/>
                <a:ea typeface="Arial Narrow" charset="0"/>
                <a:cs typeface="Arial Narrow" charset="0"/>
              </a:rPr>
              <a:t>Факультет экономики, менеджмента и бизнес-информатики</a:t>
            </a:r>
            <a:endParaRPr lang="en-US" dirty="0">
              <a:latin typeface="Georgia" panose="02040502050405020303" pitchFamily="18" charset="0"/>
              <a:ea typeface="Arial Narrow" charset="0"/>
              <a:cs typeface="Arial Narrow" charset="0"/>
            </a:endParaRPr>
          </a:p>
        </p:txBody>
      </p:sp>
      <p:pic>
        <p:nvPicPr>
          <p:cNvPr id="12" name="Изображение" descr="Изображение">
            <a:hlinkClick r:id="rId6" action="ppaction://hlinksldjump"/>
          </p:cNvPr>
          <p:cNvPicPr>
            <a:picLocks noChangeAspect="1"/>
          </p:cNvPicPr>
          <p:nvPr/>
        </p:nvPicPr>
        <p:blipFill>
          <a:blip r:embed="rId7">
            <a:extLst/>
          </a:blip>
          <a:stretch>
            <a:fillRect/>
          </a:stretch>
        </p:blipFill>
        <p:spPr>
          <a:xfrm>
            <a:off x="805562" y="416839"/>
            <a:ext cx="853034" cy="853034"/>
          </a:xfrm>
          <a:prstGeom prst="rect">
            <a:avLst/>
          </a:prstGeom>
          <a:ln w="12700">
            <a:miter lim="400000"/>
          </a:ln>
        </p:spPr>
      </p:pic>
    </p:spTree>
    <p:extLst>
      <p:ext uri="{BB962C8B-B14F-4D97-AF65-F5344CB8AC3E}">
        <p14:creationId xmlns:p14="http://schemas.microsoft.com/office/powerpoint/2010/main" val="1820324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3439" y="8355573"/>
            <a:ext cx="12803396" cy="738867"/>
          </a:xfrm>
          <a:prstGeom prst="rect">
            <a:avLst/>
          </a:prstGeom>
          <a:ln w="12700">
            <a:miter lim="400000"/>
          </a:ln>
        </p:spPr>
        <p:txBody>
          <a:bodyPr lIns="50800" tIns="50800" rIns="50800" bIns="50800"/>
          <a:lstStyle/>
          <a:p>
            <a:pPr>
              <a:defRPr sz="2100">
                <a:solidFill>
                  <a:srgbClr val="253957"/>
                </a:solidFill>
                <a:latin typeface="+mn-lt"/>
                <a:ea typeface="+mn-ea"/>
                <a:cs typeface="+mn-cs"/>
                <a:sym typeface="Arial Narrow"/>
              </a:defRPr>
            </a:pPr>
            <a:r>
              <a:rPr lang="ru-RU" sz="2100" dirty="0">
                <a:solidFill>
                  <a:schemeClr val="bg1"/>
                </a:solidFill>
                <a:latin typeface="Georgia" panose="02040502050405020303" pitchFamily="18" charset="0"/>
                <a:ea typeface="Arial Narrow" charset="0"/>
                <a:cs typeface="Arial Narrow" charset="0"/>
              </a:rPr>
              <a:t>Гостева Екатерина</a:t>
            </a:r>
            <a:endParaRPr lang="en-US" sz="2100" dirty="0">
              <a:solidFill>
                <a:schemeClr val="bg1"/>
              </a:solidFill>
              <a:latin typeface="Georgia" panose="02040502050405020303" pitchFamily="18" charset="0"/>
              <a:ea typeface="Arial Narrow" charset="0"/>
              <a:cs typeface="Arial Narrow" charset="0"/>
            </a:endParaRPr>
          </a:p>
          <a:p>
            <a:pPr>
              <a:defRPr sz="2100">
                <a:solidFill>
                  <a:srgbClr val="253957"/>
                </a:solidFill>
                <a:latin typeface="+mn-lt"/>
                <a:ea typeface="+mn-ea"/>
                <a:cs typeface="+mn-cs"/>
                <a:sym typeface="Arial Narrow"/>
              </a:defRPr>
            </a:pPr>
            <a:r>
              <a:rPr lang="ru-RU" sz="2100" dirty="0">
                <a:solidFill>
                  <a:schemeClr val="bg1"/>
                </a:solidFill>
                <a:latin typeface="Georgia" panose="02040502050405020303" pitchFamily="18" charset="0"/>
                <a:ea typeface="Arial Narrow" charset="0"/>
                <a:cs typeface="Arial Narrow" charset="0"/>
              </a:rPr>
              <a:t>Разработка продукционной экспертной системы для анализа научных публикаций </a:t>
            </a:r>
          </a:p>
          <a:p>
            <a:pPr>
              <a:defRPr sz="2100">
                <a:solidFill>
                  <a:srgbClr val="253957"/>
                </a:solidFill>
                <a:latin typeface="+mn-lt"/>
                <a:ea typeface="+mn-ea"/>
                <a:cs typeface="+mn-cs"/>
                <a:sym typeface="Arial Narrow"/>
              </a:defRPr>
            </a:pPr>
            <a:r>
              <a:rPr lang="ru-RU" sz="2100" dirty="0">
                <a:solidFill>
                  <a:schemeClr val="bg1"/>
                </a:solidFill>
                <a:latin typeface="Georgia" panose="02040502050405020303" pitchFamily="18" charset="0"/>
                <a:ea typeface="Arial Narrow" charset="0"/>
                <a:cs typeface="Arial Narrow" charset="0"/>
              </a:rPr>
              <a:t>на английском языке</a:t>
            </a:r>
            <a:endParaRPr lang="en-US" sz="2100" dirty="0">
              <a:solidFill>
                <a:schemeClr val="bg1"/>
              </a:solidFill>
              <a:latin typeface="Georgia" panose="02040502050405020303" pitchFamily="18" charset="0"/>
              <a:ea typeface="Arial Narrow" charset="0"/>
              <a:cs typeface="Arial Narrow" charset="0"/>
            </a:endParaRPr>
          </a:p>
          <a:p>
            <a:pPr>
              <a:defRPr sz="2100">
                <a:solidFill>
                  <a:srgbClr val="253957"/>
                </a:solidFill>
                <a:latin typeface="+mn-lt"/>
                <a:ea typeface="+mn-ea"/>
                <a:cs typeface="+mn-cs"/>
                <a:sym typeface="Arial Narrow"/>
              </a:defRPr>
            </a:pPr>
            <a:r>
              <a:rPr lang="ru-RU" sz="2100" dirty="0">
                <a:solidFill>
                  <a:schemeClr val="bg1"/>
                </a:solidFill>
                <a:latin typeface="Georgia" panose="02040502050405020303" pitchFamily="18" charset="0"/>
                <a:ea typeface="Arial Narrow" charset="0"/>
                <a:cs typeface="Arial Narrow" charset="0"/>
              </a:rPr>
              <a:t>Пермь</a:t>
            </a:r>
            <a:r>
              <a:rPr lang="en-US" sz="2100" dirty="0">
                <a:solidFill>
                  <a:schemeClr val="bg1"/>
                </a:solidFill>
                <a:latin typeface="Georgia" panose="02040502050405020303" pitchFamily="18" charset="0"/>
                <a:ea typeface="Arial Narrow" charset="0"/>
                <a:cs typeface="Arial Narrow" charset="0"/>
              </a:rPr>
              <a:t>, 201</a:t>
            </a:r>
            <a:r>
              <a:rPr lang="ru-RU" sz="2100" dirty="0">
                <a:solidFill>
                  <a:schemeClr val="bg1"/>
                </a:solidFill>
                <a:latin typeface="Georgia" panose="02040502050405020303" pitchFamily="18" charset="0"/>
                <a:ea typeface="Arial Narrow" charset="0"/>
                <a:cs typeface="Arial Narrow" charset="0"/>
              </a:rPr>
              <a:t>8</a:t>
            </a:r>
            <a:endParaRPr lang="en-US" sz="2100" dirty="0">
              <a:solidFill>
                <a:schemeClr val="bg1"/>
              </a:solidFill>
              <a:latin typeface="Georgia" panose="02040502050405020303" pitchFamily="18" charset="0"/>
              <a:ea typeface="Arial Narrow" charset="0"/>
              <a:cs typeface="Arial Narrow" charset="0"/>
            </a:endParaRPr>
          </a:p>
          <a:p>
            <a:pPr algn="l">
              <a:defRPr sz="2100">
                <a:solidFill>
                  <a:srgbClr val="253957"/>
                </a:solidFill>
                <a:latin typeface="+mn-lt"/>
                <a:ea typeface="+mn-ea"/>
                <a:cs typeface="+mn-cs"/>
                <a:sym typeface="Arial Narrow"/>
              </a:defRPr>
            </a:pPr>
            <a:endParaRPr lang="en-US" sz="2100" dirty="0">
              <a:solidFill>
                <a:schemeClr val="bg1"/>
              </a:solidFill>
              <a:latin typeface="Georgia" panose="02040502050405020303" pitchFamily="18" charset="0"/>
              <a:ea typeface="Arial Narrow" charset="0"/>
              <a:cs typeface="Arial Narrow" charset="0"/>
            </a:endParaRPr>
          </a:p>
        </p:txBody>
      </p:sp>
      <p:pic>
        <p:nvPicPr>
          <p:cNvPr id="21" name="Рисунок 20">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704" y="866735"/>
            <a:ext cx="3119239" cy="2340000"/>
          </a:xfrm>
          <a:prstGeom prst="rect">
            <a:avLst/>
          </a:prstGeom>
        </p:spPr>
      </p:pic>
      <p:pic>
        <p:nvPicPr>
          <p:cNvPr id="43" name="Рисунок 4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8508" y="857045"/>
            <a:ext cx="3119239" cy="2340000"/>
          </a:xfrm>
          <a:prstGeom prst="rect">
            <a:avLst/>
          </a:prstGeom>
        </p:spPr>
      </p:pic>
      <p:pic>
        <p:nvPicPr>
          <p:cNvPr id="44" name="Рисунок 4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67596" y="857045"/>
            <a:ext cx="3119239" cy="2340000"/>
          </a:xfrm>
          <a:prstGeom prst="rect">
            <a:avLst/>
          </a:prstGeom>
        </p:spPr>
      </p:pic>
      <p:pic>
        <p:nvPicPr>
          <p:cNvPr id="45" name="Рисунок 4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959" y="3285045"/>
            <a:ext cx="3119238" cy="2340000"/>
          </a:xfrm>
          <a:prstGeom prst="rect">
            <a:avLst/>
          </a:prstGeom>
        </p:spPr>
      </p:pic>
      <p:pic>
        <p:nvPicPr>
          <p:cNvPr id="46" name="Рисунок 45">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37672" y="3312843"/>
            <a:ext cx="3119239" cy="2340000"/>
          </a:xfrm>
          <a:prstGeom prst="rect">
            <a:avLst/>
          </a:prstGeom>
        </p:spPr>
      </p:pic>
      <p:pic>
        <p:nvPicPr>
          <p:cNvPr id="47" name="Рисунок 46">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58507" y="3304539"/>
            <a:ext cx="3119239" cy="2340000"/>
          </a:xfrm>
          <a:prstGeom prst="rect">
            <a:avLst/>
          </a:prstGeom>
        </p:spPr>
      </p:pic>
      <p:pic>
        <p:nvPicPr>
          <p:cNvPr id="48" name="Рисунок 47">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79344" y="3304539"/>
            <a:ext cx="3119239" cy="2340000"/>
          </a:xfrm>
          <a:prstGeom prst="rect">
            <a:avLst/>
          </a:prstGeom>
        </p:spPr>
      </p:pic>
      <p:pic>
        <p:nvPicPr>
          <p:cNvPr id="49" name="Рисунок 48">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6836" y="5706151"/>
            <a:ext cx="3119239" cy="2340000"/>
          </a:xfrm>
          <a:prstGeom prst="rect">
            <a:avLst/>
          </a:prstGeom>
        </p:spPr>
      </p:pic>
      <p:pic>
        <p:nvPicPr>
          <p:cNvPr id="50" name="Рисунок 49">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337672" y="5706151"/>
            <a:ext cx="3119239" cy="2340000"/>
          </a:xfrm>
          <a:prstGeom prst="rect">
            <a:avLst/>
          </a:prstGeom>
        </p:spPr>
      </p:pic>
      <p:pic>
        <p:nvPicPr>
          <p:cNvPr id="51" name="Рисунок 50">
            <a:hlinkClick r:id="rId21" action="ppaction://hlinksldjump"/>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558508" y="5713166"/>
            <a:ext cx="3119239" cy="2340000"/>
          </a:xfrm>
          <a:prstGeom prst="rect">
            <a:avLst/>
          </a:prstGeom>
        </p:spPr>
      </p:pic>
      <p:pic>
        <p:nvPicPr>
          <p:cNvPr id="52" name="Рисунок 51">
            <a:hlinkClick r:id="rId23" action="ppaction://hlinksldjump"/>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779344" y="5706151"/>
            <a:ext cx="3119238" cy="2340000"/>
          </a:xfrm>
          <a:prstGeom prst="rect">
            <a:avLst/>
          </a:prstGeom>
        </p:spPr>
      </p:pic>
      <p:sp>
        <p:nvSpPr>
          <p:cNvPr id="2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5721673" y="890724"/>
            <a:ext cx="555994" cy="693988"/>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3200" b="1" dirty="0">
                <a:solidFill>
                  <a:srgbClr val="FF0000"/>
                </a:solidFill>
                <a:latin typeface="Georgia" panose="02040502050405020303" pitchFamily="18" charset="0"/>
                <a:ea typeface="Arial Narrow" charset="0"/>
                <a:cs typeface="Arial Narrow" charset="0"/>
              </a:rPr>
              <a:t>2</a:t>
            </a:r>
            <a:endParaRPr lang="en-US" sz="3200" b="1" dirty="0">
              <a:solidFill>
                <a:srgbClr val="FF0000"/>
              </a:solidFill>
              <a:latin typeface="Georgia" panose="02040502050405020303" pitchFamily="18" charset="0"/>
              <a:ea typeface="Arial Narrow" charset="0"/>
              <a:cs typeface="Arial Narrow" charset="0"/>
            </a:endParaRPr>
          </a:p>
        </p:txBody>
      </p:sp>
      <p:sp>
        <p:nvSpPr>
          <p:cNvPr id="2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104414" y="844482"/>
            <a:ext cx="573332" cy="740230"/>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en-US" sz="3200" b="1" dirty="0">
                <a:solidFill>
                  <a:srgbClr val="FF0000"/>
                </a:solidFill>
                <a:latin typeface="Georgia" panose="02040502050405020303" pitchFamily="18" charset="0"/>
                <a:ea typeface="Arial Narrow" charset="0"/>
                <a:cs typeface="Arial Narrow" charset="0"/>
              </a:rPr>
              <a:t>3</a:t>
            </a:r>
          </a:p>
        </p:txBody>
      </p:sp>
      <p:sp>
        <p:nvSpPr>
          <p:cNvPr id="2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559390" y="3312843"/>
            <a:ext cx="573332" cy="740230"/>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3200" b="1" dirty="0">
                <a:solidFill>
                  <a:srgbClr val="FF0000"/>
                </a:solidFill>
                <a:latin typeface="Georgia" panose="02040502050405020303" pitchFamily="18" charset="0"/>
                <a:ea typeface="Arial Narrow" charset="0"/>
                <a:cs typeface="Arial Narrow" charset="0"/>
              </a:rPr>
              <a:t>5</a:t>
            </a:r>
            <a:endParaRPr lang="en-US" sz="3200" b="1" dirty="0">
              <a:solidFill>
                <a:srgbClr val="FF0000"/>
              </a:solidFill>
              <a:latin typeface="Georgia" panose="02040502050405020303" pitchFamily="18" charset="0"/>
              <a:ea typeface="Arial Narrow" charset="0"/>
              <a:cs typeface="Arial Narrow" charset="0"/>
            </a:endParaRPr>
          </a:p>
        </p:txBody>
      </p:sp>
      <p:sp>
        <p:nvSpPr>
          <p:cNvPr id="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25250" y="844482"/>
            <a:ext cx="573332" cy="740230"/>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3200" b="1" dirty="0">
                <a:solidFill>
                  <a:srgbClr val="FF0000"/>
                </a:solidFill>
                <a:latin typeface="Georgia" panose="02040502050405020303" pitchFamily="18" charset="0"/>
                <a:ea typeface="Arial Narrow" charset="0"/>
                <a:cs typeface="Arial Narrow" charset="0"/>
              </a:rPr>
              <a:t>4</a:t>
            </a:r>
            <a:endParaRPr lang="en-US" sz="3200" b="1" dirty="0">
              <a:solidFill>
                <a:srgbClr val="FF0000"/>
              </a:solidFill>
              <a:latin typeface="Georgia" panose="02040502050405020303" pitchFamily="18" charset="0"/>
              <a:ea typeface="Arial Narrow" charset="0"/>
              <a:cs typeface="Arial Narrow" charset="0"/>
            </a:endParaRPr>
          </a:p>
        </p:txBody>
      </p:sp>
      <p:sp>
        <p:nvSpPr>
          <p:cNvPr id="2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5736705" y="3382579"/>
            <a:ext cx="573332" cy="740230"/>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3200" b="1" dirty="0">
                <a:solidFill>
                  <a:srgbClr val="FF0000"/>
                </a:solidFill>
                <a:latin typeface="Georgia" panose="02040502050405020303" pitchFamily="18" charset="0"/>
                <a:ea typeface="Arial Narrow" charset="0"/>
                <a:cs typeface="Arial Narrow" charset="0"/>
              </a:rPr>
              <a:t>6</a:t>
            </a:r>
            <a:endParaRPr lang="en-US" sz="3200" b="1" dirty="0">
              <a:solidFill>
                <a:srgbClr val="FF0000"/>
              </a:solidFill>
              <a:latin typeface="Georgia" panose="02040502050405020303" pitchFamily="18" charset="0"/>
              <a:ea typeface="Arial Narrow" charset="0"/>
              <a:cs typeface="Arial Narrow" charset="0"/>
            </a:endParaRPr>
          </a:p>
        </p:txBody>
      </p:sp>
      <p:sp>
        <p:nvSpPr>
          <p:cNvPr id="27"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002818" y="3304539"/>
            <a:ext cx="573332" cy="740230"/>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3200" b="1" dirty="0">
                <a:solidFill>
                  <a:srgbClr val="FF0000"/>
                </a:solidFill>
                <a:latin typeface="Georgia" panose="02040502050405020303" pitchFamily="18" charset="0"/>
                <a:ea typeface="Arial Narrow" charset="0"/>
                <a:cs typeface="Arial Narrow" charset="0"/>
              </a:rPr>
              <a:t>7</a:t>
            </a:r>
            <a:endParaRPr lang="en-US" sz="3200" b="1" dirty="0">
              <a:solidFill>
                <a:srgbClr val="FF0000"/>
              </a:solidFill>
              <a:latin typeface="Georgia" panose="02040502050405020303" pitchFamily="18" charset="0"/>
              <a:ea typeface="Arial Narrow" charset="0"/>
              <a:cs typeface="Arial Narrow" charset="0"/>
            </a:endParaRPr>
          </a:p>
        </p:txBody>
      </p:sp>
      <p:sp>
        <p:nvSpPr>
          <p:cNvPr id="2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25251" y="3382579"/>
            <a:ext cx="573332" cy="740230"/>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3200" b="1" dirty="0">
                <a:solidFill>
                  <a:srgbClr val="FF0000"/>
                </a:solidFill>
                <a:latin typeface="Georgia" panose="02040502050405020303" pitchFamily="18" charset="0"/>
                <a:ea typeface="Arial Narrow" charset="0"/>
                <a:cs typeface="Arial Narrow" charset="0"/>
              </a:rPr>
              <a:t>8</a:t>
            </a:r>
            <a:endParaRPr lang="en-US" sz="3200" b="1" dirty="0">
              <a:solidFill>
                <a:srgbClr val="FF0000"/>
              </a:solidFill>
              <a:latin typeface="Georgia" panose="02040502050405020303" pitchFamily="18" charset="0"/>
              <a:ea typeface="Arial Narrow" charset="0"/>
              <a:cs typeface="Arial Narrow" charset="0"/>
            </a:endParaRPr>
          </a:p>
        </p:txBody>
      </p:sp>
      <p:sp>
        <p:nvSpPr>
          <p:cNvPr id="2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5676872" y="5713579"/>
            <a:ext cx="600795" cy="740230"/>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3200" b="1" dirty="0">
                <a:solidFill>
                  <a:srgbClr val="FF0000"/>
                </a:solidFill>
                <a:latin typeface="Georgia" panose="02040502050405020303" pitchFamily="18" charset="0"/>
                <a:ea typeface="Arial Narrow" charset="0"/>
                <a:cs typeface="Arial Narrow" charset="0"/>
              </a:rPr>
              <a:t>10</a:t>
            </a:r>
            <a:endParaRPr lang="en-US" sz="3200" b="1" dirty="0">
              <a:solidFill>
                <a:srgbClr val="FF0000"/>
              </a:solidFill>
              <a:latin typeface="Georgia" panose="02040502050405020303" pitchFamily="18" charset="0"/>
              <a:ea typeface="Arial Narrow" charset="0"/>
              <a:cs typeface="Arial Narrow" charset="0"/>
            </a:endParaRPr>
          </a:p>
        </p:txBody>
      </p:sp>
      <p:sp>
        <p:nvSpPr>
          <p:cNvPr id="3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897708" y="5702421"/>
            <a:ext cx="718759" cy="740230"/>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3200" b="1" dirty="0">
                <a:solidFill>
                  <a:srgbClr val="FF0000"/>
                </a:solidFill>
                <a:latin typeface="Georgia" panose="02040502050405020303" pitchFamily="18" charset="0"/>
                <a:ea typeface="Arial Narrow" charset="0"/>
                <a:cs typeface="Arial Narrow" charset="0"/>
              </a:rPr>
              <a:t>11</a:t>
            </a:r>
            <a:endParaRPr lang="en-US" sz="3200" b="1" dirty="0">
              <a:solidFill>
                <a:srgbClr val="FF0000"/>
              </a:solidFill>
              <a:latin typeface="Georgia" panose="02040502050405020303" pitchFamily="18" charset="0"/>
              <a:ea typeface="Arial Narrow" charset="0"/>
              <a:cs typeface="Arial Narrow" charset="0"/>
            </a:endParaRPr>
          </a:p>
        </p:txBody>
      </p:sp>
      <p:sp>
        <p:nvSpPr>
          <p:cNvPr id="3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130708" y="5713166"/>
            <a:ext cx="718761" cy="740230"/>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3200" b="1" dirty="0">
                <a:solidFill>
                  <a:srgbClr val="FF0000"/>
                </a:solidFill>
                <a:latin typeface="Georgia" panose="02040502050405020303" pitchFamily="18" charset="0"/>
                <a:ea typeface="Arial Narrow" charset="0"/>
                <a:cs typeface="Arial Narrow" charset="0"/>
              </a:rPr>
              <a:t>12</a:t>
            </a:r>
            <a:endParaRPr lang="en-US" sz="3200" b="1" dirty="0">
              <a:solidFill>
                <a:srgbClr val="FF0000"/>
              </a:solidFill>
              <a:latin typeface="Georgia" panose="02040502050405020303" pitchFamily="18" charset="0"/>
              <a:ea typeface="Arial Narrow" charset="0"/>
              <a:cs typeface="Arial Narrow" charset="0"/>
            </a:endParaRPr>
          </a:p>
        </p:txBody>
      </p:sp>
      <p:sp>
        <p:nvSpPr>
          <p:cNvPr id="3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559390" y="5646172"/>
            <a:ext cx="573332" cy="740230"/>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3200" b="1" dirty="0">
                <a:solidFill>
                  <a:srgbClr val="FF0000"/>
                </a:solidFill>
                <a:latin typeface="Georgia" panose="02040502050405020303" pitchFamily="18" charset="0"/>
                <a:ea typeface="Arial Narrow" charset="0"/>
                <a:cs typeface="Arial Narrow" charset="0"/>
              </a:rPr>
              <a:t>9</a:t>
            </a:r>
            <a:endParaRPr lang="en-US" sz="3200" b="1" dirty="0">
              <a:solidFill>
                <a:srgbClr val="FF0000"/>
              </a:solidFill>
              <a:latin typeface="Georgia" panose="02040502050405020303" pitchFamily="18" charset="0"/>
              <a:ea typeface="Arial Narrow" charset="0"/>
              <a:cs typeface="Arial Narrow" charset="0"/>
            </a:endParaRPr>
          </a:p>
        </p:txBody>
      </p:sp>
      <p:pic>
        <p:nvPicPr>
          <p:cNvPr id="53" name="Рисунок 52">
            <a:hlinkClick r:id="rId25" action="ppaction://hlinksldjump"/>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5959" y="844482"/>
            <a:ext cx="3119238" cy="2340000"/>
          </a:xfrm>
          <a:prstGeom prst="rect">
            <a:avLst/>
          </a:prstGeom>
        </p:spPr>
      </p:pic>
      <p:sp>
        <p:nvSpPr>
          <p:cNvPr id="67"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679203" y="826353"/>
            <a:ext cx="555994" cy="693988"/>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3200" b="1" dirty="0">
                <a:solidFill>
                  <a:srgbClr val="FF0000"/>
                </a:solidFill>
                <a:latin typeface="Georgia" panose="02040502050405020303" pitchFamily="18" charset="0"/>
                <a:ea typeface="Arial Narrow" charset="0"/>
                <a:cs typeface="Arial Narrow" charset="0"/>
              </a:rPr>
              <a:t>1</a:t>
            </a:r>
            <a:endParaRPr lang="en-US" sz="3200" b="1" dirty="0">
              <a:solidFill>
                <a:srgbClr val="FF0000"/>
              </a:solidFill>
              <a:latin typeface="Georgia" panose="02040502050405020303" pitchFamily="18" charset="0"/>
              <a:ea typeface="Arial Narrow" charset="0"/>
              <a:cs typeface="Arial Narrow"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5"/>
          <p:cNvSpPr/>
          <p:nvPr/>
        </p:nvSpPr>
        <p:spPr>
          <a:xfrm>
            <a:off x="1526106" y="4479697"/>
            <a:ext cx="4684194" cy="39960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ru-RU" sz="1000" b="1" dirty="0">
              <a:solidFill>
                <a:schemeClr val="tx1"/>
              </a:solidFill>
              <a:latin typeface="Georgia" panose="02040502050405020303" pitchFamily="18" charset="0"/>
            </a:endParaRPr>
          </a:p>
        </p:txBody>
      </p:sp>
      <p:sp>
        <p:nvSpPr>
          <p:cNvPr id="1048602" name="Линия"/>
          <p:cNvSpPr/>
          <p:nvPr/>
        </p:nvSpPr>
        <p:spPr>
          <a:xfrm>
            <a:off x="787402" y="1574800"/>
            <a:ext cx="11430001" cy="0"/>
          </a:xfrm>
          <a:prstGeom prst="line">
            <a:avLst/>
          </a:prstGeom>
          <a:ln w="12700">
            <a:solidFill>
              <a:srgbClr val="253957"/>
            </a:solidFill>
            <a:miter lim="400000"/>
          </a:ln>
        </p:spPr>
        <p:txBody>
          <a:bodyPr lIns="50800" tIns="50800" rIns="50800" bIns="50800" anchor="ctr"/>
          <a:lstStyle/>
          <a:p>
            <a:pPr>
              <a:defRPr sz="2400"/>
            </a:pPr>
            <a:endParaRPr sz="2400"/>
          </a:p>
        </p:txBody>
      </p:sp>
      <p:sp>
        <p:nvSpPr>
          <p:cNvPr id="1048603" name="main title of the presentation…">
            <a:hlinkClick r:id="rId3" action="ppaction://hlinksldjump"/>
          </p:cNvPr>
          <p:cNvSpPr txBox="1"/>
          <p:nvPr/>
        </p:nvSpPr>
        <p:spPr>
          <a:xfrm>
            <a:off x="0" y="1885381"/>
            <a:ext cx="6502399" cy="803390"/>
          </a:xfrm>
          <a:prstGeom prst="rect">
            <a:avLst/>
          </a:prstGeom>
          <a:ln w="12700">
            <a:miter lim="400000"/>
          </a:ln>
        </p:spPr>
        <p:txBody>
          <a:bodyPr lIns="50800" tIns="50800" rIns="50800" bIns="50800"/>
          <a:lstStyle/>
          <a:p>
            <a:pPr>
              <a:defRPr sz="5000" b="1" cap="all">
                <a:solidFill>
                  <a:srgbClr val="253957"/>
                </a:solidFill>
                <a:latin typeface="+mn-lt"/>
                <a:ea typeface="+mn-ea"/>
                <a:cs typeface="+mn-cs"/>
                <a:sym typeface="Arial Narrow"/>
              </a:defRPr>
            </a:pPr>
            <a:r>
              <a:rPr lang="en-US" sz="4000" b="1" dirty="0">
                <a:latin typeface="Georgia" panose="02040502050405020303" pitchFamily="18" charset="0"/>
                <a:ea typeface="Arial Narrow" charset="0"/>
                <a:cs typeface="Arial Narrow" charset="0"/>
              </a:rPr>
              <a:t>As IS </a:t>
            </a:r>
            <a:endParaRPr sz="4000" b="1" dirty="0">
              <a:latin typeface="Georgia" panose="02040502050405020303" pitchFamily="18" charset="0"/>
              <a:ea typeface="Arial Narrow" charset="0"/>
              <a:cs typeface="Arial Narrow" charset="0"/>
            </a:endParaRPr>
          </a:p>
        </p:txBody>
      </p:sp>
      <p:sp>
        <p:nvSpPr>
          <p:cNvPr id="10" name="Номер слайда 1"/>
          <p:cNvSpPr>
            <a:spLocks noGrp="1"/>
          </p:cNvSpPr>
          <p:nvPr>
            <p:ph type="sldNum" sz="quarter" idx="2"/>
          </p:nvPr>
        </p:nvSpPr>
        <p:spPr>
          <a:xfrm>
            <a:off x="12135323" y="9251951"/>
            <a:ext cx="722955" cy="471924"/>
          </a:xfrm>
        </p:spPr>
        <p:txBody>
          <a:bodyPr/>
          <a:lstStyle/>
          <a:p>
            <a:r>
              <a:rPr lang="ru-RU" sz="2400" dirty="0">
                <a:latin typeface="Georgia" panose="02040502050405020303" pitchFamily="18" charset="0"/>
              </a:rPr>
              <a:t>2</a:t>
            </a:r>
            <a:r>
              <a:rPr lang="en-US" sz="2400" dirty="0">
                <a:latin typeface="Georgia" panose="02040502050405020303" pitchFamily="18" charset="0"/>
              </a:rPr>
              <a:t>/</a:t>
            </a:r>
            <a:r>
              <a:rPr lang="ru-RU" sz="2400" dirty="0">
                <a:latin typeface="Georgia" panose="02040502050405020303" pitchFamily="18" charset="0"/>
              </a:rPr>
              <a:t>12</a:t>
            </a:r>
          </a:p>
        </p:txBody>
      </p:sp>
      <p:sp>
        <p:nvSpPr>
          <p:cNvPr id="11" name="The name of the unit, laboratory, faculty, etc."/>
          <p:cNvSpPr txBox="1"/>
          <p:nvPr/>
        </p:nvSpPr>
        <p:spPr>
          <a:xfrm>
            <a:off x="4161666" y="662944"/>
            <a:ext cx="8082786" cy="379591"/>
          </a:xfrm>
          <a:prstGeom prst="rect">
            <a:avLst/>
          </a:prstGeom>
          <a:ln w="12700">
            <a:miter lim="400000"/>
          </a:ln>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Georgia" panose="02040502050405020303" pitchFamily="18" charset="0"/>
                <a:ea typeface="Arial Narrow" charset="0"/>
                <a:cs typeface="Arial Narrow" charset="0"/>
              </a:rPr>
              <a:t>Факультет экономики, менеджмента и бизнес-информатики</a:t>
            </a:r>
            <a:endParaRPr lang="en-US" dirty="0">
              <a:latin typeface="Georgia" panose="02040502050405020303" pitchFamily="18" charset="0"/>
              <a:ea typeface="Arial Narrow" charset="0"/>
              <a:cs typeface="Arial Narrow" charset="0"/>
            </a:endParaRPr>
          </a:p>
        </p:txBody>
      </p:sp>
      <p:pic>
        <p:nvPicPr>
          <p:cNvPr id="12" name="Изображение" descr="Изображение">
            <a:hlinkClick r:id="rId3" action="ppaction://hlinksldjump"/>
          </p:cNvPr>
          <p:cNvPicPr>
            <a:picLocks noChangeAspect="1"/>
          </p:cNvPicPr>
          <p:nvPr/>
        </p:nvPicPr>
        <p:blipFill>
          <a:blip r:embed="rId4">
            <a:extLst/>
          </a:blip>
          <a:stretch>
            <a:fillRect/>
          </a:stretch>
        </p:blipFill>
        <p:spPr>
          <a:xfrm>
            <a:off x="805562" y="416839"/>
            <a:ext cx="853034" cy="853034"/>
          </a:xfrm>
          <a:prstGeom prst="rect">
            <a:avLst/>
          </a:prstGeom>
          <a:ln w="12700">
            <a:miter lim="400000"/>
          </a:ln>
        </p:spPr>
      </p:pic>
      <p:sp>
        <p:nvSpPr>
          <p:cNvPr id="13" name="main title of the presentation…">
            <a:hlinkClick r:id="rId3" action="ppaction://hlinksldjump"/>
          </p:cNvPr>
          <p:cNvSpPr txBox="1"/>
          <p:nvPr/>
        </p:nvSpPr>
        <p:spPr>
          <a:xfrm>
            <a:off x="6535413" y="1879728"/>
            <a:ext cx="6469387" cy="803390"/>
          </a:xfrm>
          <a:prstGeom prst="rect">
            <a:avLst/>
          </a:prstGeom>
          <a:ln w="12700">
            <a:miter lim="400000"/>
          </a:ln>
        </p:spPr>
        <p:txBody>
          <a:bodyPr lIns="50800" tIns="50800" rIns="50800" bIns="50800"/>
          <a:lstStyle/>
          <a:p>
            <a:pPr>
              <a:defRPr sz="5000" b="1" cap="all">
                <a:solidFill>
                  <a:srgbClr val="253957"/>
                </a:solidFill>
                <a:latin typeface="+mn-lt"/>
                <a:ea typeface="+mn-ea"/>
                <a:cs typeface="+mn-cs"/>
                <a:sym typeface="Arial Narrow"/>
              </a:defRPr>
            </a:pPr>
            <a:r>
              <a:rPr lang="en-US" sz="4000" b="1" dirty="0">
                <a:latin typeface="Georgia" panose="02040502050405020303" pitchFamily="18" charset="0"/>
                <a:ea typeface="Arial Narrow" charset="0"/>
                <a:cs typeface="Arial Narrow" charset="0"/>
              </a:rPr>
              <a:t>To be </a:t>
            </a:r>
            <a:endParaRPr sz="4000" b="1" dirty="0">
              <a:latin typeface="Georgia" panose="02040502050405020303" pitchFamily="18" charset="0"/>
              <a:ea typeface="Arial Narrow" charset="0"/>
              <a:cs typeface="Arial Narrow" charset="0"/>
            </a:endParaRPr>
          </a:p>
        </p:txBody>
      </p:sp>
      <p:cxnSp>
        <p:nvCxnSpPr>
          <p:cNvPr id="6" name="Прямая соединительная линия 5"/>
          <p:cNvCxnSpPr/>
          <p:nvPr/>
        </p:nvCxnSpPr>
        <p:spPr>
          <a:xfrm>
            <a:off x="6506385" y="1574800"/>
            <a:ext cx="0" cy="8178800"/>
          </a:xfrm>
          <a:prstGeom prst="line">
            <a:avLst/>
          </a:prstGeom>
          <a:noFill/>
          <a:ln w="12700" cap="flat">
            <a:solidFill>
              <a:srgbClr val="253957"/>
            </a:solidFill>
            <a:prstDash val="solid"/>
            <a:miter lim="400000"/>
          </a:ln>
          <a:effectLst/>
          <a:sp3d/>
        </p:spPr>
        <p:style>
          <a:lnRef idx="0">
            <a:scrgbClr r="0" g="0" b="0"/>
          </a:lnRef>
          <a:fillRef idx="0">
            <a:scrgbClr r="0" g="0" b="0"/>
          </a:fillRef>
          <a:effectRef idx="0">
            <a:scrgbClr r="0" g="0" b="0"/>
          </a:effectRef>
          <a:fontRef idx="none">
            <a:srgbClr val="000000"/>
          </a:fontRef>
        </p:style>
      </p:cxnSp>
      <p:grpSp>
        <p:nvGrpSpPr>
          <p:cNvPr id="17" name="Группа 16"/>
          <p:cNvGrpSpPr/>
          <p:nvPr/>
        </p:nvGrpSpPr>
        <p:grpSpPr>
          <a:xfrm>
            <a:off x="16433" y="2999351"/>
            <a:ext cx="2458407" cy="1292264"/>
            <a:chOff x="7057348" y="7135292"/>
            <a:chExt cx="5216134" cy="2595811"/>
          </a:xfrm>
        </p:grpSpPr>
        <p:pic>
          <p:nvPicPr>
            <p:cNvPr id="18" name="Рисунок 17"/>
            <p:cNvPicPr>
              <a:picLocks noChangeAspect="1"/>
            </p:cNvPicPr>
            <p:nvPr/>
          </p:nvPicPr>
          <p:blipFill rotWithShape="1">
            <a:blip r:embed="rId5">
              <a:extLst>
                <a:ext uri="{28A0092B-C50C-407E-A947-70E740481C1C}">
                  <a14:useLocalDpi xmlns:a14="http://schemas.microsoft.com/office/drawing/2010/main" val="0"/>
                </a:ext>
              </a:extLst>
            </a:blip>
            <a:srcRect l="78332" t="27534" r="11906" b="45165"/>
            <a:stretch/>
          </p:blipFill>
          <p:spPr>
            <a:xfrm>
              <a:off x="9070333" y="7135292"/>
              <a:ext cx="1190170" cy="1872343"/>
            </a:xfrm>
            <a:prstGeom prst="rect">
              <a:avLst/>
            </a:prstGeom>
          </p:spPr>
        </p:pic>
        <p:sp>
          <p:nvSpPr>
            <p:cNvPr id="1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057348" y="8799120"/>
              <a:ext cx="5216134" cy="931983"/>
            </a:xfrm>
            <a:prstGeom prst="rect">
              <a:avLst/>
            </a:prstGeom>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1800" b="1" dirty="0">
                  <a:solidFill>
                    <a:schemeClr val="tx1"/>
                  </a:solidFill>
                  <a:latin typeface="Georgia" panose="02040502050405020303" pitchFamily="18" charset="0"/>
                  <a:ea typeface="Arial Narrow" charset="0"/>
                  <a:cs typeface="Arial Narrow" charset="0"/>
                </a:rPr>
                <a:t>ИССЛЕДОВАТЕЛЬ</a:t>
              </a:r>
              <a:endParaRPr lang="en-US" sz="1800" b="1" dirty="0">
                <a:solidFill>
                  <a:schemeClr val="tx1"/>
                </a:solidFill>
                <a:latin typeface="Georgia" panose="02040502050405020303" pitchFamily="18" charset="0"/>
                <a:ea typeface="Arial Narrow" charset="0"/>
                <a:cs typeface="Arial Narrow" charset="0"/>
              </a:endParaRPr>
            </a:p>
          </p:txBody>
        </p:sp>
      </p:grpSp>
      <p:sp>
        <p:nvSpPr>
          <p:cNvPr id="21" name="Прямоугольник 5"/>
          <p:cNvSpPr/>
          <p:nvPr/>
        </p:nvSpPr>
        <p:spPr>
          <a:xfrm>
            <a:off x="3369130" y="5303185"/>
            <a:ext cx="2662718" cy="612000"/>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РЕДАКТОР</a:t>
            </a:r>
          </a:p>
        </p:txBody>
      </p:sp>
      <p:sp>
        <p:nvSpPr>
          <p:cNvPr id="2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564206" y="4498747"/>
            <a:ext cx="4684194" cy="364262"/>
          </a:xfrm>
          <a:prstGeom prst="rect">
            <a:avLst/>
          </a:prstGeom>
          <a:ln w="12700">
            <a:miter lim="400000"/>
          </a:ln>
        </p:spPr>
        <p:txBody>
          <a:bodyPr lIns="50800" tIns="50800" rIns="50800" bIns="50800"/>
          <a:lstStyle/>
          <a:p>
            <a:pPr algn="l">
              <a:defRPr sz="2100">
                <a:solidFill>
                  <a:srgbClr val="253957"/>
                </a:solidFill>
                <a:latin typeface="+mn-lt"/>
                <a:ea typeface="+mn-ea"/>
                <a:cs typeface="+mn-cs"/>
                <a:sym typeface="Arial Narrow"/>
              </a:defRPr>
            </a:pPr>
            <a:r>
              <a:rPr lang="ru-RU" sz="2000" b="1" dirty="0">
                <a:solidFill>
                  <a:sysClr val="windowText" lastClr="000000"/>
                </a:solidFill>
                <a:latin typeface="Georgia" panose="02040502050405020303" pitchFamily="18" charset="0"/>
                <a:ea typeface="Arial Narrow" charset="0"/>
                <a:cs typeface="Arial Narrow" charset="0"/>
              </a:rPr>
              <a:t>ИЗДАТЕЛЬСТВО</a:t>
            </a:r>
          </a:p>
        </p:txBody>
      </p:sp>
      <p:sp>
        <p:nvSpPr>
          <p:cNvPr id="23" name="Прямоугольник 5"/>
          <p:cNvSpPr/>
          <p:nvPr/>
        </p:nvSpPr>
        <p:spPr>
          <a:xfrm>
            <a:off x="3369130" y="6433957"/>
            <a:ext cx="2662718" cy="612000"/>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КОРРЕКТОР</a:t>
            </a:r>
          </a:p>
        </p:txBody>
      </p:sp>
      <p:sp>
        <p:nvSpPr>
          <p:cNvPr id="24" name="Прямоугольник 5"/>
          <p:cNvSpPr/>
          <p:nvPr/>
        </p:nvSpPr>
        <p:spPr>
          <a:xfrm>
            <a:off x="3369130" y="7564729"/>
            <a:ext cx="2662718" cy="612000"/>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ПЕЧАТЬ</a:t>
            </a:r>
          </a:p>
        </p:txBody>
      </p:sp>
      <p:cxnSp>
        <p:nvCxnSpPr>
          <p:cNvPr id="16" name="Соединительная линия уступом 15"/>
          <p:cNvCxnSpPr>
            <a:stCxn id="18" idx="3"/>
            <a:endCxn id="21" idx="0"/>
          </p:cNvCxnSpPr>
          <p:nvPr/>
        </p:nvCxnSpPr>
        <p:spPr>
          <a:xfrm>
            <a:off x="1526106" y="3465402"/>
            <a:ext cx="3174383" cy="1837783"/>
          </a:xfrm>
          <a:prstGeom prst="bentConnector2">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27" name="Соединительная линия уступом 26"/>
          <p:cNvCxnSpPr>
            <a:stCxn id="21" idx="1"/>
            <a:endCxn id="19" idx="2"/>
          </p:cNvCxnSpPr>
          <p:nvPr/>
        </p:nvCxnSpPr>
        <p:spPr>
          <a:xfrm rot="10800000">
            <a:off x="1245638" y="4291615"/>
            <a:ext cx="2123493" cy="1317570"/>
          </a:xfrm>
          <a:prstGeom prst="bentConnector2">
            <a:avLst/>
          </a:prstGeom>
          <a:noFill/>
          <a:ln w="254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31" name="Прямая со стрелкой 30"/>
          <p:cNvCxnSpPr>
            <a:stCxn id="21" idx="2"/>
            <a:endCxn id="23" idx="0"/>
          </p:cNvCxnSpPr>
          <p:nvPr/>
        </p:nvCxnSpPr>
        <p:spPr>
          <a:xfrm>
            <a:off x="4700489" y="5915185"/>
            <a:ext cx="0" cy="518772"/>
          </a:xfrm>
          <a:prstGeom prst="straightConnector1">
            <a:avLst/>
          </a:prstGeom>
          <a:noFill/>
          <a:ln w="254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36" name="Прямая со стрелкой 35"/>
          <p:cNvCxnSpPr>
            <a:stCxn id="23" idx="2"/>
            <a:endCxn id="24" idx="0"/>
          </p:cNvCxnSpPr>
          <p:nvPr/>
        </p:nvCxnSpPr>
        <p:spPr>
          <a:xfrm>
            <a:off x="4700489" y="7045957"/>
            <a:ext cx="0" cy="51877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42" name="Прямая со стрелкой 41"/>
          <p:cNvCxnSpPr>
            <a:stCxn id="24" idx="2"/>
          </p:cNvCxnSpPr>
          <p:nvPr/>
        </p:nvCxnSpPr>
        <p:spPr>
          <a:xfrm>
            <a:off x="4700489" y="8176729"/>
            <a:ext cx="0" cy="68062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2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673438" y="5212533"/>
            <a:ext cx="1267891" cy="364262"/>
          </a:xfrm>
          <a:prstGeom prst="rect">
            <a:avLst/>
          </a:prstGeom>
          <a:ln w="12700">
            <a:miter lim="400000"/>
          </a:ln>
        </p:spPr>
        <p:txBody>
          <a:bodyPr lIns="50800" tIns="50800" rIns="50800" bIns="50800"/>
          <a:lstStyle/>
          <a:p>
            <a:pPr algn="l">
              <a:defRPr sz="2100">
                <a:solidFill>
                  <a:srgbClr val="253957"/>
                </a:solidFill>
                <a:latin typeface="+mn-lt"/>
                <a:ea typeface="+mn-ea"/>
                <a:cs typeface="+mn-cs"/>
                <a:sym typeface="Arial Narrow"/>
              </a:defRPr>
            </a:pPr>
            <a:r>
              <a:rPr lang="en-US" sz="2000" b="1" dirty="0">
                <a:solidFill>
                  <a:srgbClr val="FF0000"/>
                </a:solidFill>
                <a:latin typeface="Georgia" panose="02040502050405020303" pitchFamily="18" charset="0"/>
                <a:ea typeface="Arial Narrow" charset="0"/>
                <a:cs typeface="Arial Narrow" charset="0"/>
              </a:rPr>
              <a:t>2-4 </a:t>
            </a:r>
            <a:r>
              <a:rPr lang="ru-RU" sz="2000" b="1" dirty="0">
                <a:solidFill>
                  <a:srgbClr val="FF0000"/>
                </a:solidFill>
                <a:latin typeface="Georgia" panose="02040502050405020303" pitchFamily="18" charset="0"/>
                <a:ea typeface="Arial Narrow" charset="0"/>
                <a:cs typeface="Arial Narrow" charset="0"/>
              </a:rPr>
              <a:t>раза</a:t>
            </a:r>
          </a:p>
        </p:txBody>
      </p:sp>
      <p:sp>
        <p:nvSpPr>
          <p:cNvPr id="2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887805" y="3057345"/>
            <a:ext cx="1960795" cy="364262"/>
          </a:xfrm>
          <a:prstGeom prst="rect">
            <a:avLst/>
          </a:prstGeom>
          <a:ln w="12700">
            <a:miter lim="400000"/>
          </a:ln>
        </p:spPr>
        <p:txBody>
          <a:bodyPr lIns="50800" tIns="50800" rIns="50800" bIns="50800"/>
          <a:lstStyle/>
          <a:p>
            <a:pPr algn="l">
              <a:defRPr sz="2100">
                <a:solidFill>
                  <a:srgbClr val="253957"/>
                </a:solidFill>
                <a:latin typeface="+mn-lt"/>
                <a:ea typeface="+mn-ea"/>
                <a:cs typeface="+mn-cs"/>
                <a:sym typeface="Arial Narrow"/>
              </a:defRPr>
            </a:pPr>
            <a:r>
              <a:rPr lang="ru-RU" sz="2000" b="1" dirty="0">
                <a:solidFill>
                  <a:sysClr val="windowText" lastClr="000000"/>
                </a:solidFill>
                <a:latin typeface="Georgia" panose="02040502050405020303" pitchFamily="18" charset="0"/>
                <a:ea typeface="Arial Narrow" charset="0"/>
                <a:cs typeface="Arial Narrow" charset="0"/>
              </a:rPr>
              <a:t>текст работы</a:t>
            </a:r>
          </a:p>
        </p:txBody>
      </p:sp>
      <p:sp>
        <p:nvSpPr>
          <p:cNvPr id="2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3727189" y="8887689"/>
            <a:ext cx="2483111" cy="364262"/>
          </a:xfrm>
          <a:prstGeom prst="rect">
            <a:avLst/>
          </a:prstGeom>
          <a:ln w="12700">
            <a:miter lim="400000"/>
          </a:ln>
        </p:spPr>
        <p:txBody>
          <a:bodyPr lIns="50800" tIns="50800" rIns="50800" bIns="50800"/>
          <a:lstStyle/>
          <a:p>
            <a:pPr algn="l">
              <a:defRPr sz="2100">
                <a:solidFill>
                  <a:srgbClr val="253957"/>
                </a:solidFill>
                <a:latin typeface="+mn-lt"/>
                <a:ea typeface="+mn-ea"/>
                <a:cs typeface="+mn-cs"/>
                <a:sym typeface="Arial Narrow"/>
              </a:defRPr>
            </a:pPr>
            <a:r>
              <a:rPr lang="ru-RU" sz="2000" b="1" dirty="0">
                <a:solidFill>
                  <a:sysClr val="windowText" lastClr="000000"/>
                </a:solidFill>
                <a:latin typeface="Georgia" panose="02040502050405020303" pitchFamily="18" charset="0"/>
                <a:ea typeface="Arial Narrow" charset="0"/>
                <a:cs typeface="Arial Narrow" charset="0"/>
              </a:rPr>
              <a:t>ПУБЛИКАЦИЯ</a:t>
            </a:r>
          </a:p>
        </p:txBody>
      </p:sp>
      <p:sp>
        <p:nvSpPr>
          <p:cNvPr id="29" name="Прямоугольник 5"/>
          <p:cNvSpPr/>
          <p:nvPr/>
        </p:nvSpPr>
        <p:spPr>
          <a:xfrm>
            <a:off x="8079306" y="4987697"/>
            <a:ext cx="4684194" cy="33120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ru-RU" sz="1000" b="1" dirty="0">
              <a:solidFill>
                <a:schemeClr val="tx1"/>
              </a:solidFill>
              <a:latin typeface="Georgia" panose="02040502050405020303" pitchFamily="18" charset="0"/>
            </a:endParaRPr>
          </a:p>
        </p:txBody>
      </p:sp>
      <p:grpSp>
        <p:nvGrpSpPr>
          <p:cNvPr id="30" name="Группа 29"/>
          <p:cNvGrpSpPr/>
          <p:nvPr/>
        </p:nvGrpSpPr>
        <p:grpSpPr>
          <a:xfrm>
            <a:off x="6569633" y="2999351"/>
            <a:ext cx="2458407" cy="1292264"/>
            <a:chOff x="7057348" y="7135292"/>
            <a:chExt cx="5216134" cy="2595811"/>
          </a:xfrm>
        </p:grpSpPr>
        <p:pic>
          <p:nvPicPr>
            <p:cNvPr id="32" name="Рисунок 31"/>
            <p:cNvPicPr>
              <a:picLocks noChangeAspect="1"/>
            </p:cNvPicPr>
            <p:nvPr/>
          </p:nvPicPr>
          <p:blipFill rotWithShape="1">
            <a:blip r:embed="rId5">
              <a:extLst>
                <a:ext uri="{28A0092B-C50C-407E-A947-70E740481C1C}">
                  <a14:useLocalDpi xmlns:a14="http://schemas.microsoft.com/office/drawing/2010/main" val="0"/>
                </a:ext>
              </a:extLst>
            </a:blip>
            <a:srcRect l="78332" t="27534" r="11906" b="45165"/>
            <a:stretch/>
          </p:blipFill>
          <p:spPr>
            <a:xfrm>
              <a:off x="9070333" y="7135292"/>
              <a:ext cx="1190170" cy="1872343"/>
            </a:xfrm>
            <a:prstGeom prst="rect">
              <a:avLst/>
            </a:prstGeom>
          </p:spPr>
        </p:pic>
        <p:sp>
          <p:nvSpPr>
            <p:cNvPr id="3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057348" y="8799120"/>
              <a:ext cx="5216134" cy="931983"/>
            </a:xfrm>
            <a:prstGeom prst="rect">
              <a:avLst/>
            </a:prstGeom>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1800" b="1" dirty="0">
                  <a:solidFill>
                    <a:schemeClr val="tx1"/>
                  </a:solidFill>
                  <a:latin typeface="Georgia" panose="02040502050405020303" pitchFamily="18" charset="0"/>
                  <a:ea typeface="Arial Narrow" charset="0"/>
                  <a:cs typeface="Arial Narrow" charset="0"/>
                </a:rPr>
                <a:t>ИССЛЕДОВАТЕЛЬ</a:t>
              </a:r>
              <a:endParaRPr lang="en-US" sz="1800" b="1" dirty="0">
                <a:solidFill>
                  <a:schemeClr val="tx1"/>
                </a:solidFill>
                <a:latin typeface="Georgia" panose="02040502050405020303" pitchFamily="18" charset="0"/>
                <a:ea typeface="Arial Narrow" charset="0"/>
                <a:cs typeface="Arial Narrow" charset="0"/>
              </a:endParaRPr>
            </a:p>
          </p:txBody>
        </p:sp>
      </p:grpSp>
      <p:sp>
        <p:nvSpPr>
          <p:cNvPr id="34" name="Прямоугольник 5"/>
          <p:cNvSpPr/>
          <p:nvPr/>
        </p:nvSpPr>
        <p:spPr>
          <a:xfrm>
            <a:off x="9922331" y="5579999"/>
            <a:ext cx="2662718" cy="612000"/>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РЕДАКТОР</a:t>
            </a:r>
          </a:p>
        </p:txBody>
      </p:sp>
      <p:sp>
        <p:nvSpPr>
          <p:cNvPr id="3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136456" y="5032147"/>
            <a:ext cx="4684194" cy="364262"/>
          </a:xfrm>
          <a:prstGeom prst="rect">
            <a:avLst/>
          </a:prstGeom>
          <a:ln w="12700">
            <a:miter lim="400000"/>
          </a:ln>
        </p:spPr>
        <p:txBody>
          <a:bodyPr lIns="50800" tIns="50800" rIns="50800" bIns="50800"/>
          <a:lstStyle/>
          <a:p>
            <a:pPr algn="l">
              <a:defRPr sz="2100">
                <a:solidFill>
                  <a:srgbClr val="253957"/>
                </a:solidFill>
                <a:latin typeface="+mn-lt"/>
                <a:ea typeface="+mn-ea"/>
                <a:cs typeface="+mn-cs"/>
                <a:sym typeface="Arial Narrow"/>
              </a:defRPr>
            </a:pPr>
            <a:r>
              <a:rPr lang="ru-RU" sz="2000" b="1" dirty="0">
                <a:solidFill>
                  <a:sysClr val="windowText" lastClr="000000"/>
                </a:solidFill>
                <a:latin typeface="Georgia" panose="02040502050405020303" pitchFamily="18" charset="0"/>
                <a:ea typeface="Arial Narrow" charset="0"/>
                <a:cs typeface="Arial Narrow" charset="0"/>
              </a:rPr>
              <a:t>ИЗДАТЕЛЬСТВО</a:t>
            </a:r>
          </a:p>
        </p:txBody>
      </p:sp>
      <p:sp>
        <p:nvSpPr>
          <p:cNvPr id="37" name="Прямоугольник 5"/>
          <p:cNvSpPr/>
          <p:nvPr/>
        </p:nvSpPr>
        <p:spPr>
          <a:xfrm>
            <a:off x="9922330" y="6573657"/>
            <a:ext cx="2662718" cy="612000"/>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КОРРЕКТОР</a:t>
            </a:r>
          </a:p>
        </p:txBody>
      </p:sp>
      <p:sp>
        <p:nvSpPr>
          <p:cNvPr id="38" name="Прямоугольник 5"/>
          <p:cNvSpPr/>
          <p:nvPr/>
        </p:nvSpPr>
        <p:spPr>
          <a:xfrm>
            <a:off x="9922330" y="7564729"/>
            <a:ext cx="2662718" cy="612000"/>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ПЕЧАТЬ</a:t>
            </a:r>
          </a:p>
        </p:txBody>
      </p:sp>
      <p:cxnSp>
        <p:nvCxnSpPr>
          <p:cNvPr id="39" name="Соединительная линия уступом 38"/>
          <p:cNvCxnSpPr>
            <a:stCxn id="32" idx="3"/>
            <a:endCxn id="48" idx="0"/>
          </p:cNvCxnSpPr>
          <p:nvPr/>
        </p:nvCxnSpPr>
        <p:spPr>
          <a:xfrm>
            <a:off x="8079306" y="3465402"/>
            <a:ext cx="3164852" cy="228526"/>
          </a:xfrm>
          <a:prstGeom prst="bentConnector2">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40" name="Соединительная линия уступом 39"/>
          <p:cNvCxnSpPr>
            <a:stCxn id="34" idx="1"/>
            <a:endCxn id="33" idx="2"/>
          </p:cNvCxnSpPr>
          <p:nvPr/>
        </p:nvCxnSpPr>
        <p:spPr>
          <a:xfrm rot="10800000">
            <a:off x="7798837" y="4291615"/>
            <a:ext cx="2123494" cy="1594384"/>
          </a:xfrm>
          <a:prstGeom prst="bentConnector2">
            <a:avLst/>
          </a:prstGeom>
          <a:noFill/>
          <a:ln w="254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41" name="Прямая со стрелкой 40"/>
          <p:cNvCxnSpPr>
            <a:stCxn id="34" idx="2"/>
            <a:endCxn id="37" idx="0"/>
          </p:cNvCxnSpPr>
          <p:nvPr/>
        </p:nvCxnSpPr>
        <p:spPr>
          <a:xfrm flipH="1">
            <a:off x="11253689" y="6191999"/>
            <a:ext cx="1" cy="381658"/>
          </a:xfrm>
          <a:prstGeom prst="straightConnector1">
            <a:avLst/>
          </a:prstGeom>
          <a:noFill/>
          <a:ln w="254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43" name="Прямая со стрелкой 42"/>
          <p:cNvCxnSpPr>
            <a:stCxn id="37" idx="2"/>
            <a:endCxn id="38" idx="0"/>
          </p:cNvCxnSpPr>
          <p:nvPr/>
        </p:nvCxnSpPr>
        <p:spPr>
          <a:xfrm>
            <a:off x="11253689" y="7185657"/>
            <a:ext cx="0" cy="37907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44" name="Прямая со стрелкой 43"/>
          <p:cNvCxnSpPr>
            <a:stCxn id="38" idx="2"/>
          </p:cNvCxnSpPr>
          <p:nvPr/>
        </p:nvCxnSpPr>
        <p:spPr>
          <a:xfrm>
            <a:off x="11253689" y="8176729"/>
            <a:ext cx="0" cy="68062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4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226638" y="5479233"/>
            <a:ext cx="1267891" cy="364262"/>
          </a:xfrm>
          <a:prstGeom prst="rect">
            <a:avLst/>
          </a:prstGeom>
          <a:ln w="12700">
            <a:miter lim="400000"/>
          </a:ln>
        </p:spPr>
        <p:txBody>
          <a:bodyPr lIns="50800" tIns="50800" rIns="50800" bIns="50800"/>
          <a:lstStyle/>
          <a:p>
            <a:pPr algn="l">
              <a:defRPr sz="2100">
                <a:solidFill>
                  <a:srgbClr val="253957"/>
                </a:solidFill>
                <a:latin typeface="+mn-lt"/>
                <a:ea typeface="+mn-ea"/>
                <a:cs typeface="+mn-cs"/>
                <a:sym typeface="Arial Narrow"/>
              </a:defRPr>
            </a:pPr>
            <a:r>
              <a:rPr lang="ru-RU" sz="2000" b="1" dirty="0">
                <a:solidFill>
                  <a:srgbClr val="FF0000"/>
                </a:solidFill>
                <a:latin typeface="Georgia" panose="02040502050405020303" pitchFamily="18" charset="0"/>
                <a:ea typeface="Arial Narrow" charset="0"/>
                <a:cs typeface="Arial Narrow" charset="0"/>
              </a:rPr>
              <a:t>1</a:t>
            </a:r>
            <a:r>
              <a:rPr lang="en-US" sz="2000" b="1" dirty="0">
                <a:solidFill>
                  <a:srgbClr val="FF0000"/>
                </a:solidFill>
                <a:latin typeface="Georgia" panose="02040502050405020303" pitchFamily="18" charset="0"/>
                <a:ea typeface="Arial Narrow" charset="0"/>
                <a:cs typeface="Arial Narrow" charset="0"/>
              </a:rPr>
              <a:t>-</a:t>
            </a:r>
            <a:r>
              <a:rPr lang="ru-RU" sz="2000" b="1" dirty="0">
                <a:solidFill>
                  <a:srgbClr val="FF0000"/>
                </a:solidFill>
                <a:latin typeface="Georgia" panose="02040502050405020303" pitchFamily="18" charset="0"/>
                <a:ea typeface="Arial Narrow" charset="0"/>
                <a:cs typeface="Arial Narrow" charset="0"/>
              </a:rPr>
              <a:t>2</a:t>
            </a:r>
            <a:r>
              <a:rPr lang="en-US" sz="2000" b="1" dirty="0">
                <a:solidFill>
                  <a:srgbClr val="FF0000"/>
                </a:solidFill>
                <a:latin typeface="Georgia" panose="02040502050405020303" pitchFamily="18" charset="0"/>
                <a:ea typeface="Arial Narrow" charset="0"/>
                <a:cs typeface="Arial Narrow" charset="0"/>
              </a:rPr>
              <a:t> </a:t>
            </a:r>
            <a:r>
              <a:rPr lang="ru-RU" sz="2000" b="1" dirty="0">
                <a:solidFill>
                  <a:srgbClr val="FF0000"/>
                </a:solidFill>
                <a:latin typeface="Georgia" panose="02040502050405020303" pitchFamily="18" charset="0"/>
                <a:ea typeface="Arial Narrow" charset="0"/>
                <a:cs typeface="Arial Narrow" charset="0"/>
              </a:rPr>
              <a:t>раза</a:t>
            </a:r>
          </a:p>
        </p:txBody>
      </p:sp>
      <p:sp>
        <p:nvSpPr>
          <p:cNvPr id="4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441005" y="3057345"/>
            <a:ext cx="1960795" cy="364262"/>
          </a:xfrm>
          <a:prstGeom prst="rect">
            <a:avLst/>
          </a:prstGeom>
          <a:ln w="12700">
            <a:miter lim="400000"/>
          </a:ln>
        </p:spPr>
        <p:txBody>
          <a:bodyPr lIns="50800" tIns="50800" rIns="50800" bIns="50800"/>
          <a:lstStyle/>
          <a:p>
            <a:pPr algn="l">
              <a:defRPr sz="2100">
                <a:solidFill>
                  <a:srgbClr val="253957"/>
                </a:solidFill>
                <a:latin typeface="+mn-lt"/>
                <a:ea typeface="+mn-ea"/>
                <a:cs typeface="+mn-cs"/>
                <a:sym typeface="Arial Narrow"/>
              </a:defRPr>
            </a:pPr>
            <a:r>
              <a:rPr lang="ru-RU" sz="2000" b="1" dirty="0">
                <a:solidFill>
                  <a:sysClr val="windowText" lastClr="000000"/>
                </a:solidFill>
                <a:latin typeface="Georgia" panose="02040502050405020303" pitchFamily="18" charset="0"/>
                <a:ea typeface="Arial Narrow" charset="0"/>
                <a:cs typeface="Arial Narrow" charset="0"/>
              </a:rPr>
              <a:t>текст работы</a:t>
            </a:r>
          </a:p>
        </p:txBody>
      </p:sp>
      <p:sp>
        <p:nvSpPr>
          <p:cNvPr id="47"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280389" y="8887689"/>
            <a:ext cx="2483111" cy="364262"/>
          </a:xfrm>
          <a:prstGeom prst="rect">
            <a:avLst/>
          </a:prstGeom>
          <a:ln w="12700">
            <a:miter lim="400000"/>
          </a:ln>
        </p:spPr>
        <p:txBody>
          <a:bodyPr lIns="50800" tIns="50800" rIns="50800" bIns="50800"/>
          <a:lstStyle/>
          <a:p>
            <a:pPr algn="l">
              <a:defRPr sz="2100">
                <a:solidFill>
                  <a:srgbClr val="253957"/>
                </a:solidFill>
                <a:latin typeface="+mn-lt"/>
                <a:ea typeface="+mn-ea"/>
                <a:cs typeface="+mn-cs"/>
                <a:sym typeface="Arial Narrow"/>
              </a:defRPr>
            </a:pPr>
            <a:r>
              <a:rPr lang="ru-RU" sz="2000" b="1" dirty="0">
                <a:solidFill>
                  <a:sysClr val="windowText" lastClr="000000"/>
                </a:solidFill>
                <a:latin typeface="Georgia" panose="02040502050405020303" pitchFamily="18" charset="0"/>
                <a:ea typeface="Arial Narrow" charset="0"/>
                <a:cs typeface="Arial Narrow" charset="0"/>
              </a:rPr>
              <a:t>ПУБЛИКАЦИЯ</a:t>
            </a:r>
          </a:p>
        </p:txBody>
      </p:sp>
      <p:sp>
        <p:nvSpPr>
          <p:cNvPr id="48" name="Прямоугольник 5"/>
          <p:cNvSpPr/>
          <p:nvPr/>
        </p:nvSpPr>
        <p:spPr>
          <a:xfrm>
            <a:off x="9884231" y="3693928"/>
            <a:ext cx="2719854" cy="718145"/>
          </a:xfrm>
          <a:prstGeom prst="rec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АНАЛИЗ </a:t>
            </a:r>
          </a:p>
          <a:p>
            <a:r>
              <a:rPr lang="ru-RU" sz="2000" b="1" dirty="0">
                <a:solidFill>
                  <a:schemeClr val="tx1"/>
                </a:solidFill>
                <a:latin typeface="Georgia" panose="02040502050405020303" pitchFamily="18" charset="0"/>
              </a:rPr>
              <a:t>ПУБЛИКАЦИИ</a:t>
            </a:r>
          </a:p>
        </p:txBody>
      </p:sp>
      <p:cxnSp>
        <p:nvCxnSpPr>
          <p:cNvPr id="49" name="Прямая со стрелкой 48"/>
          <p:cNvCxnSpPr>
            <a:stCxn id="48" idx="2"/>
            <a:endCxn id="34" idx="0"/>
          </p:cNvCxnSpPr>
          <p:nvPr/>
        </p:nvCxnSpPr>
        <p:spPr>
          <a:xfrm>
            <a:off x="11244158" y="4412073"/>
            <a:ext cx="9532" cy="1167926"/>
          </a:xfrm>
          <a:prstGeom prst="straightConnector1">
            <a:avLst/>
          </a:prstGeom>
          <a:noFill/>
          <a:ln w="254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57" name="Freeform 11"/>
          <p:cNvSpPr>
            <a:spLocks noEditPoints="1"/>
          </p:cNvSpPr>
          <p:nvPr/>
        </p:nvSpPr>
        <p:spPr bwMode="auto">
          <a:xfrm>
            <a:off x="3190679" y="8783918"/>
            <a:ext cx="464591" cy="571804"/>
          </a:xfrm>
          <a:custGeom>
            <a:avLst/>
            <a:gdLst>
              <a:gd name="T0" fmla="*/ 1865 w 2736"/>
              <a:gd name="T1" fmla="*/ 2697 h 3360"/>
              <a:gd name="T2" fmla="*/ 1731 w 2736"/>
              <a:gd name="T3" fmla="*/ 2763 h 3360"/>
              <a:gd name="T4" fmla="*/ 2044 w 2736"/>
              <a:gd name="T5" fmla="*/ 3070 h 3360"/>
              <a:gd name="T6" fmla="*/ 2540 w 2736"/>
              <a:gd name="T7" fmla="*/ 2570 h 3360"/>
              <a:gd name="T8" fmla="*/ 2453 w 2736"/>
              <a:gd name="T9" fmla="*/ 2448 h 3360"/>
              <a:gd name="T10" fmla="*/ 1392 w 2736"/>
              <a:gd name="T11" fmla="*/ 2448 h 3360"/>
              <a:gd name="T12" fmla="*/ 884 w 2736"/>
              <a:gd name="T13" fmla="*/ 2486 h 3360"/>
              <a:gd name="T14" fmla="*/ 897 w 2736"/>
              <a:gd name="T15" fmla="*/ 2354 h 3360"/>
              <a:gd name="T16" fmla="*/ 780 w 2736"/>
              <a:gd name="T17" fmla="*/ 2305 h 3360"/>
              <a:gd name="T18" fmla="*/ 425 w 2736"/>
              <a:gd name="T19" fmla="*/ 2432 h 3360"/>
              <a:gd name="T20" fmla="*/ 454 w 2736"/>
              <a:gd name="T21" fmla="*/ 2354 h 3360"/>
              <a:gd name="T22" fmla="*/ 2113 w 2736"/>
              <a:gd name="T23" fmla="*/ 2112 h 3360"/>
              <a:gd name="T24" fmla="*/ 2554 w 2736"/>
              <a:gd name="T25" fmla="*/ 2295 h 3360"/>
              <a:gd name="T26" fmla="*/ 2736 w 2736"/>
              <a:gd name="T27" fmla="*/ 2736 h 3360"/>
              <a:gd name="T28" fmla="*/ 2554 w 2736"/>
              <a:gd name="T29" fmla="*/ 3177 h 3360"/>
              <a:gd name="T30" fmla="*/ 2113 w 2736"/>
              <a:gd name="T31" fmla="*/ 3360 h 3360"/>
              <a:gd name="T32" fmla="*/ 1671 w 2736"/>
              <a:gd name="T33" fmla="*/ 3177 h 3360"/>
              <a:gd name="T34" fmla="*/ 1489 w 2736"/>
              <a:gd name="T35" fmla="*/ 2736 h 3360"/>
              <a:gd name="T36" fmla="*/ 1671 w 2736"/>
              <a:gd name="T37" fmla="*/ 2295 h 3360"/>
              <a:gd name="T38" fmla="*/ 2113 w 2736"/>
              <a:gd name="T39" fmla="*/ 2112 h 3360"/>
              <a:gd name="T40" fmla="*/ 1489 w 2736"/>
              <a:gd name="T41" fmla="*/ 2016 h 3360"/>
              <a:gd name="T42" fmla="*/ 884 w 2736"/>
              <a:gd name="T43" fmla="*/ 2055 h 3360"/>
              <a:gd name="T44" fmla="*/ 897 w 2736"/>
              <a:gd name="T45" fmla="*/ 1922 h 3360"/>
              <a:gd name="T46" fmla="*/ 780 w 2736"/>
              <a:gd name="T47" fmla="*/ 1894 h 3360"/>
              <a:gd name="T48" fmla="*/ 425 w 2736"/>
              <a:gd name="T49" fmla="*/ 2021 h 3360"/>
              <a:gd name="T50" fmla="*/ 454 w 2736"/>
              <a:gd name="T51" fmla="*/ 1943 h 3360"/>
              <a:gd name="T52" fmla="*/ 912 w 2736"/>
              <a:gd name="T53" fmla="*/ 1536 h 3360"/>
              <a:gd name="T54" fmla="*/ 1726 w 2736"/>
              <a:gd name="T55" fmla="*/ 1647 h 3360"/>
              <a:gd name="T56" fmla="*/ 874 w 2736"/>
              <a:gd name="T57" fmla="*/ 1661 h 3360"/>
              <a:gd name="T58" fmla="*/ 912 w 2736"/>
              <a:gd name="T59" fmla="*/ 1536 h 3360"/>
              <a:gd name="T60" fmla="*/ 773 w 2736"/>
              <a:gd name="T61" fmla="*/ 1498 h 3360"/>
              <a:gd name="T62" fmla="*/ 415 w 2736"/>
              <a:gd name="T63" fmla="*/ 1603 h 3360"/>
              <a:gd name="T64" fmla="*/ 467 w 2736"/>
              <a:gd name="T65" fmla="*/ 1537 h 3360"/>
              <a:gd name="T66" fmla="*/ 1680 w 2736"/>
              <a:gd name="T67" fmla="*/ 1104 h 3360"/>
              <a:gd name="T68" fmla="*/ 1719 w 2736"/>
              <a:gd name="T69" fmla="*/ 1228 h 3360"/>
              <a:gd name="T70" fmla="*/ 866 w 2736"/>
              <a:gd name="T71" fmla="*/ 1215 h 3360"/>
              <a:gd name="T72" fmla="*/ 743 w 2736"/>
              <a:gd name="T73" fmla="*/ 997 h 3360"/>
              <a:gd name="T74" fmla="*/ 596 w 2736"/>
              <a:gd name="T75" fmla="*/ 1270 h 3360"/>
              <a:gd name="T76" fmla="*/ 409 w 2736"/>
              <a:gd name="T77" fmla="*/ 1163 h 3360"/>
              <a:gd name="T78" fmla="*/ 480 w 2736"/>
              <a:gd name="T79" fmla="*/ 1117 h 3360"/>
              <a:gd name="T80" fmla="*/ 529 w 2736"/>
              <a:gd name="T81" fmla="*/ 360 h 3360"/>
              <a:gd name="T82" fmla="*/ 658 w 2736"/>
              <a:gd name="T83" fmla="*/ 598 h 3360"/>
              <a:gd name="T84" fmla="*/ 1534 w 2736"/>
              <a:gd name="T85" fmla="*/ 577 h 3360"/>
              <a:gd name="T86" fmla="*/ 1627 w 2736"/>
              <a:gd name="T87" fmla="*/ 336 h 3360"/>
              <a:gd name="T88" fmla="*/ 2127 w 2736"/>
              <a:gd name="T89" fmla="*/ 424 h 3360"/>
              <a:gd name="T90" fmla="*/ 2047 w 2736"/>
              <a:gd name="T91" fmla="*/ 1971 h 3360"/>
              <a:gd name="T92" fmla="*/ 1364 w 2736"/>
              <a:gd name="T93" fmla="*/ 2908 h 3360"/>
              <a:gd name="T94" fmla="*/ 46 w 2736"/>
              <a:gd name="T95" fmla="*/ 2956 h 3360"/>
              <a:gd name="T96" fmla="*/ 20 w 2736"/>
              <a:gd name="T97" fmla="*/ 440 h 3360"/>
              <a:gd name="T98" fmla="*/ 1080 w 2736"/>
              <a:gd name="T99" fmla="*/ 96 h 3360"/>
              <a:gd name="T100" fmla="*/ 1018 w 2736"/>
              <a:gd name="T101" fmla="*/ 205 h 3360"/>
              <a:gd name="T102" fmla="*/ 1142 w 2736"/>
              <a:gd name="T103" fmla="*/ 205 h 3360"/>
              <a:gd name="T104" fmla="*/ 1080 w 2736"/>
              <a:gd name="T105" fmla="*/ 96 h 3360"/>
              <a:gd name="T106" fmla="*/ 1226 w 2736"/>
              <a:gd name="T107" fmla="*/ 82 h 3360"/>
              <a:gd name="T108" fmla="*/ 1284 w 2736"/>
              <a:gd name="T109" fmla="*/ 230 h 3360"/>
              <a:gd name="T110" fmla="*/ 1512 w 2736"/>
              <a:gd name="T111" fmla="*/ 302 h 3360"/>
              <a:gd name="T112" fmla="*/ 1495 w 2736"/>
              <a:gd name="T113" fmla="*/ 487 h 3360"/>
              <a:gd name="T114" fmla="*/ 687 w 2736"/>
              <a:gd name="T115" fmla="*/ 504 h 3360"/>
              <a:gd name="T116" fmla="*/ 635 w 2736"/>
              <a:gd name="T117" fmla="*/ 327 h 3360"/>
              <a:gd name="T118" fmla="*/ 859 w 2736"/>
              <a:gd name="T119" fmla="*/ 237 h 3360"/>
              <a:gd name="T120" fmla="*/ 922 w 2736"/>
              <a:gd name="T121" fmla="*/ 108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6" h="3360">
                <a:moveTo>
                  <a:pt x="2453" y="2448"/>
                </a:moveTo>
                <a:lnTo>
                  <a:pt x="2432" y="2450"/>
                </a:lnTo>
                <a:lnTo>
                  <a:pt x="2412" y="2455"/>
                </a:lnTo>
                <a:lnTo>
                  <a:pt x="2393" y="2465"/>
                </a:lnTo>
                <a:lnTo>
                  <a:pt x="2376" y="2480"/>
                </a:lnTo>
                <a:lnTo>
                  <a:pt x="2053" y="2844"/>
                </a:lnTo>
                <a:lnTo>
                  <a:pt x="1885" y="2709"/>
                </a:lnTo>
                <a:lnTo>
                  <a:pt x="1865" y="2697"/>
                </a:lnTo>
                <a:lnTo>
                  <a:pt x="1845" y="2690"/>
                </a:lnTo>
                <a:lnTo>
                  <a:pt x="1825" y="2688"/>
                </a:lnTo>
                <a:lnTo>
                  <a:pt x="1803" y="2690"/>
                </a:lnTo>
                <a:lnTo>
                  <a:pt x="1783" y="2697"/>
                </a:lnTo>
                <a:lnTo>
                  <a:pt x="1765" y="2708"/>
                </a:lnTo>
                <a:lnTo>
                  <a:pt x="1749" y="2724"/>
                </a:lnTo>
                <a:lnTo>
                  <a:pt x="1737" y="2743"/>
                </a:lnTo>
                <a:lnTo>
                  <a:pt x="1731" y="2763"/>
                </a:lnTo>
                <a:lnTo>
                  <a:pt x="1728" y="2784"/>
                </a:lnTo>
                <a:lnTo>
                  <a:pt x="1731" y="2805"/>
                </a:lnTo>
                <a:lnTo>
                  <a:pt x="1737" y="2825"/>
                </a:lnTo>
                <a:lnTo>
                  <a:pt x="1748" y="2843"/>
                </a:lnTo>
                <a:lnTo>
                  <a:pt x="1765" y="2859"/>
                </a:lnTo>
                <a:lnTo>
                  <a:pt x="2004" y="3050"/>
                </a:lnTo>
                <a:lnTo>
                  <a:pt x="2023" y="3063"/>
                </a:lnTo>
                <a:lnTo>
                  <a:pt x="2044" y="3070"/>
                </a:lnTo>
                <a:lnTo>
                  <a:pt x="2064" y="3072"/>
                </a:lnTo>
                <a:lnTo>
                  <a:pt x="2084" y="3070"/>
                </a:lnTo>
                <a:lnTo>
                  <a:pt x="2103" y="3064"/>
                </a:lnTo>
                <a:lnTo>
                  <a:pt x="2121" y="3054"/>
                </a:lnTo>
                <a:lnTo>
                  <a:pt x="2136" y="3040"/>
                </a:lnTo>
                <a:lnTo>
                  <a:pt x="2520" y="2608"/>
                </a:lnTo>
                <a:lnTo>
                  <a:pt x="2532" y="2589"/>
                </a:lnTo>
                <a:lnTo>
                  <a:pt x="2540" y="2570"/>
                </a:lnTo>
                <a:lnTo>
                  <a:pt x="2544" y="2549"/>
                </a:lnTo>
                <a:lnTo>
                  <a:pt x="2542" y="2528"/>
                </a:lnTo>
                <a:lnTo>
                  <a:pt x="2537" y="2508"/>
                </a:lnTo>
                <a:lnTo>
                  <a:pt x="2527" y="2488"/>
                </a:lnTo>
                <a:lnTo>
                  <a:pt x="2512" y="2472"/>
                </a:lnTo>
                <a:lnTo>
                  <a:pt x="2494" y="2460"/>
                </a:lnTo>
                <a:lnTo>
                  <a:pt x="2474" y="2452"/>
                </a:lnTo>
                <a:lnTo>
                  <a:pt x="2453" y="2448"/>
                </a:lnTo>
                <a:close/>
                <a:moveTo>
                  <a:pt x="912" y="2352"/>
                </a:moveTo>
                <a:lnTo>
                  <a:pt x="1344" y="2352"/>
                </a:lnTo>
                <a:lnTo>
                  <a:pt x="1359" y="2354"/>
                </a:lnTo>
                <a:lnTo>
                  <a:pt x="1373" y="2361"/>
                </a:lnTo>
                <a:lnTo>
                  <a:pt x="1383" y="2371"/>
                </a:lnTo>
                <a:lnTo>
                  <a:pt x="1390" y="2385"/>
                </a:lnTo>
                <a:lnTo>
                  <a:pt x="1392" y="2400"/>
                </a:lnTo>
                <a:lnTo>
                  <a:pt x="1392" y="2448"/>
                </a:lnTo>
                <a:lnTo>
                  <a:pt x="1390" y="2463"/>
                </a:lnTo>
                <a:lnTo>
                  <a:pt x="1383" y="2476"/>
                </a:lnTo>
                <a:lnTo>
                  <a:pt x="1373" y="2486"/>
                </a:lnTo>
                <a:lnTo>
                  <a:pt x="1359" y="2494"/>
                </a:lnTo>
                <a:lnTo>
                  <a:pt x="1344" y="2496"/>
                </a:lnTo>
                <a:lnTo>
                  <a:pt x="912" y="2496"/>
                </a:lnTo>
                <a:lnTo>
                  <a:pt x="897" y="2494"/>
                </a:lnTo>
                <a:lnTo>
                  <a:pt x="884" y="2486"/>
                </a:lnTo>
                <a:lnTo>
                  <a:pt x="874" y="2476"/>
                </a:lnTo>
                <a:lnTo>
                  <a:pt x="866" y="2463"/>
                </a:lnTo>
                <a:lnTo>
                  <a:pt x="864" y="2448"/>
                </a:lnTo>
                <a:lnTo>
                  <a:pt x="864" y="2400"/>
                </a:lnTo>
                <a:lnTo>
                  <a:pt x="866" y="2385"/>
                </a:lnTo>
                <a:lnTo>
                  <a:pt x="874" y="2371"/>
                </a:lnTo>
                <a:lnTo>
                  <a:pt x="884" y="2361"/>
                </a:lnTo>
                <a:lnTo>
                  <a:pt x="897" y="2354"/>
                </a:lnTo>
                <a:lnTo>
                  <a:pt x="912" y="2352"/>
                </a:lnTo>
                <a:close/>
                <a:moveTo>
                  <a:pt x="743" y="2244"/>
                </a:moveTo>
                <a:lnTo>
                  <a:pt x="757" y="2247"/>
                </a:lnTo>
                <a:lnTo>
                  <a:pt x="769" y="2255"/>
                </a:lnTo>
                <a:lnTo>
                  <a:pt x="778" y="2265"/>
                </a:lnTo>
                <a:lnTo>
                  <a:pt x="783" y="2279"/>
                </a:lnTo>
                <a:lnTo>
                  <a:pt x="783" y="2292"/>
                </a:lnTo>
                <a:lnTo>
                  <a:pt x="780" y="2305"/>
                </a:lnTo>
                <a:lnTo>
                  <a:pt x="773" y="2317"/>
                </a:lnTo>
                <a:lnTo>
                  <a:pt x="596" y="2516"/>
                </a:lnTo>
                <a:lnTo>
                  <a:pt x="585" y="2524"/>
                </a:lnTo>
                <a:lnTo>
                  <a:pt x="574" y="2529"/>
                </a:lnTo>
                <a:lnTo>
                  <a:pt x="562" y="2531"/>
                </a:lnTo>
                <a:lnTo>
                  <a:pt x="548" y="2528"/>
                </a:lnTo>
                <a:lnTo>
                  <a:pt x="535" y="2521"/>
                </a:lnTo>
                <a:lnTo>
                  <a:pt x="425" y="2432"/>
                </a:lnTo>
                <a:lnTo>
                  <a:pt x="415" y="2422"/>
                </a:lnTo>
                <a:lnTo>
                  <a:pt x="409" y="2410"/>
                </a:lnTo>
                <a:lnTo>
                  <a:pt x="408" y="2397"/>
                </a:lnTo>
                <a:lnTo>
                  <a:pt x="410" y="2384"/>
                </a:lnTo>
                <a:lnTo>
                  <a:pt x="417" y="2370"/>
                </a:lnTo>
                <a:lnTo>
                  <a:pt x="428" y="2361"/>
                </a:lnTo>
                <a:lnTo>
                  <a:pt x="441" y="2356"/>
                </a:lnTo>
                <a:lnTo>
                  <a:pt x="454" y="2354"/>
                </a:lnTo>
                <a:lnTo>
                  <a:pt x="467" y="2357"/>
                </a:lnTo>
                <a:lnTo>
                  <a:pt x="480" y="2364"/>
                </a:lnTo>
                <a:lnTo>
                  <a:pt x="557" y="2426"/>
                </a:lnTo>
                <a:lnTo>
                  <a:pt x="707" y="2258"/>
                </a:lnTo>
                <a:lnTo>
                  <a:pt x="717" y="2249"/>
                </a:lnTo>
                <a:lnTo>
                  <a:pt x="730" y="2245"/>
                </a:lnTo>
                <a:lnTo>
                  <a:pt x="743" y="2244"/>
                </a:lnTo>
                <a:close/>
                <a:moveTo>
                  <a:pt x="2113" y="2112"/>
                </a:moveTo>
                <a:lnTo>
                  <a:pt x="2176" y="2115"/>
                </a:lnTo>
                <a:lnTo>
                  <a:pt x="2238" y="2125"/>
                </a:lnTo>
                <a:lnTo>
                  <a:pt x="2298" y="2140"/>
                </a:lnTo>
                <a:lnTo>
                  <a:pt x="2355" y="2161"/>
                </a:lnTo>
                <a:lnTo>
                  <a:pt x="2410" y="2187"/>
                </a:lnTo>
                <a:lnTo>
                  <a:pt x="2461" y="2219"/>
                </a:lnTo>
                <a:lnTo>
                  <a:pt x="2509" y="2254"/>
                </a:lnTo>
                <a:lnTo>
                  <a:pt x="2554" y="2295"/>
                </a:lnTo>
                <a:lnTo>
                  <a:pt x="2593" y="2339"/>
                </a:lnTo>
                <a:lnTo>
                  <a:pt x="2630" y="2387"/>
                </a:lnTo>
                <a:lnTo>
                  <a:pt x="2661" y="2439"/>
                </a:lnTo>
                <a:lnTo>
                  <a:pt x="2687" y="2494"/>
                </a:lnTo>
                <a:lnTo>
                  <a:pt x="2708" y="2551"/>
                </a:lnTo>
                <a:lnTo>
                  <a:pt x="2724" y="2611"/>
                </a:lnTo>
                <a:lnTo>
                  <a:pt x="2733" y="2672"/>
                </a:lnTo>
                <a:lnTo>
                  <a:pt x="2736" y="2736"/>
                </a:lnTo>
                <a:lnTo>
                  <a:pt x="2733" y="2800"/>
                </a:lnTo>
                <a:lnTo>
                  <a:pt x="2724" y="2862"/>
                </a:lnTo>
                <a:lnTo>
                  <a:pt x="2708" y="2921"/>
                </a:lnTo>
                <a:lnTo>
                  <a:pt x="2687" y="2979"/>
                </a:lnTo>
                <a:lnTo>
                  <a:pt x="2661" y="3033"/>
                </a:lnTo>
                <a:lnTo>
                  <a:pt x="2630" y="3085"/>
                </a:lnTo>
                <a:lnTo>
                  <a:pt x="2593" y="3133"/>
                </a:lnTo>
                <a:lnTo>
                  <a:pt x="2554" y="3177"/>
                </a:lnTo>
                <a:lnTo>
                  <a:pt x="2509" y="3217"/>
                </a:lnTo>
                <a:lnTo>
                  <a:pt x="2461" y="3253"/>
                </a:lnTo>
                <a:lnTo>
                  <a:pt x="2410" y="3285"/>
                </a:lnTo>
                <a:lnTo>
                  <a:pt x="2355" y="3311"/>
                </a:lnTo>
                <a:lnTo>
                  <a:pt x="2298" y="3331"/>
                </a:lnTo>
                <a:lnTo>
                  <a:pt x="2238" y="3348"/>
                </a:lnTo>
                <a:lnTo>
                  <a:pt x="2176" y="3357"/>
                </a:lnTo>
                <a:lnTo>
                  <a:pt x="2113" y="3360"/>
                </a:lnTo>
                <a:lnTo>
                  <a:pt x="2049" y="3357"/>
                </a:lnTo>
                <a:lnTo>
                  <a:pt x="1987" y="3348"/>
                </a:lnTo>
                <a:lnTo>
                  <a:pt x="1926" y="3331"/>
                </a:lnTo>
                <a:lnTo>
                  <a:pt x="1869" y="3311"/>
                </a:lnTo>
                <a:lnTo>
                  <a:pt x="1814" y="3285"/>
                </a:lnTo>
                <a:lnTo>
                  <a:pt x="1764" y="3253"/>
                </a:lnTo>
                <a:lnTo>
                  <a:pt x="1716" y="3217"/>
                </a:lnTo>
                <a:lnTo>
                  <a:pt x="1671" y="3177"/>
                </a:lnTo>
                <a:lnTo>
                  <a:pt x="1631" y="3133"/>
                </a:lnTo>
                <a:lnTo>
                  <a:pt x="1594" y="3085"/>
                </a:lnTo>
                <a:lnTo>
                  <a:pt x="1564" y="3033"/>
                </a:lnTo>
                <a:lnTo>
                  <a:pt x="1537" y="2979"/>
                </a:lnTo>
                <a:lnTo>
                  <a:pt x="1516" y="2921"/>
                </a:lnTo>
                <a:lnTo>
                  <a:pt x="1501" y="2862"/>
                </a:lnTo>
                <a:lnTo>
                  <a:pt x="1492" y="2800"/>
                </a:lnTo>
                <a:lnTo>
                  <a:pt x="1489" y="2736"/>
                </a:lnTo>
                <a:lnTo>
                  <a:pt x="1492" y="2672"/>
                </a:lnTo>
                <a:lnTo>
                  <a:pt x="1501" y="2611"/>
                </a:lnTo>
                <a:lnTo>
                  <a:pt x="1516" y="2551"/>
                </a:lnTo>
                <a:lnTo>
                  <a:pt x="1537" y="2494"/>
                </a:lnTo>
                <a:lnTo>
                  <a:pt x="1564" y="2439"/>
                </a:lnTo>
                <a:lnTo>
                  <a:pt x="1594" y="2387"/>
                </a:lnTo>
                <a:lnTo>
                  <a:pt x="1631" y="2339"/>
                </a:lnTo>
                <a:lnTo>
                  <a:pt x="1671" y="2295"/>
                </a:lnTo>
                <a:lnTo>
                  <a:pt x="1716" y="2254"/>
                </a:lnTo>
                <a:lnTo>
                  <a:pt x="1764" y="2219"/>
                </a:lnTo>
                <a:lnTo>
                  <a:pt x="1814" y="2187"/>
                </a:lnTo>
                <a:lnTo>
                  <a:pt x="1869" y="2161"/>
                </a:lnTo>
                <a:lnTo>
                  <a:pt x="1926" y="2140"/>
                </a:lnTo>
                <a:lnTo>
                  <a:pt x="1987" y="2125"/>
                </a:lnTo>
                <a:lnTo>
                  <a:pt x="2049" y="2115"/>
                </a:lnTo>
                <a:lnTo>
                  <a:pt x="2113" y="2112"/>
                </a:lnTo>
                <a:close/>
                <a:moveTo>
                  <a:pt x="912" y="1920"/>
                </a:moveTo>
                <a:lnTo>
                  <a:pt x="1441" y="1920"/>
                </a:lnTo>
                <a:lnTo>
                  <a:pt x="1455" y="1922"/>
                </a:lnTo>
                <a:lnTo>
                  <a:pt x="1468" y="1929"/>
                </a:lnTo>
                <a:lnTo>
                  <a:pt x="1479" y="1940"/>
                </a:lnTo>
                <a:lnTo>
                  <a:pt x="1486" y="1953"/>
                </a:lnTo>
                <a:lnTo>
                  <a:pt x="1489" y="1968"/>
                </a:lnTo>
                <a:lnTo>
                  <a:pt x="1489" y="2016"/>
                </a:lnTo>
                <a:lnTo>
                  <a:pt x="1486" y="2031"/>
                </a:lnTo>
                <a:lnTo>
                  <a:pt x="1479" y="2045"/>
                </a:lnTo>
                <a:lnTo>
                  <a:pt x="1468" y="2055"/>
                </a:lnTo>
                <a:lnTo>
                  <a:pt x="1455" y="2062"/>
                </a:lnTo>
                <a:lnTo>
                  <a:pt x="1441" y="2064"/>
                </a:lnTo>
                <a:lnTo>
                  <a:pt x="912" y="2064"/>
                </a:lnTo>
                <a:lnTo>
                  <a:pt x="897" y="2062"/>
                </a:lnTo>
                <a:lnTo>
                  <a:pt x="884" y="2055"/>
                </a:lnTo>
                <a:lnTo>
                  <a:pt x="874" y="2045"/>
                </a:lnTo>
                <a:lnTo>
                  <a:pt x="866" y="2031"/>
                </a:lnTo>
                <a:lnTo>
                  <a:pt x="864" y="2016"/>
                </a:lnTo>
                <a:lnTo>
                  <a:pt x="864" y="1968"/>
                </a:lnTo>
                <a:lnTo>
                  <a:pt x="866" y="1953"/>
                </a:lnTo>
                <a:lnTo>
                  <a:pt x="874" y="1940"/>
                </a:lnTo>
                <a:lnTo>
                  <a:pt x="884" y="1929"/>
                </a:lnTo>
                <a:lnTo>
                  <a:pt x="897" y="1922"/>
                </a:lnTo>
                <a:lnTo>
                  <a:pt x="912" y="1920"/>
                </a:lnTo>
                <a:close/>
                <a:moveTo>
                  <a:pt x="743" y="1833"/>
                </a:moveTo>
                <a:lnTo>
                  <a:pt x="757" y="1836"/>
                </a:lnTo>
                <a:lnTo>
                  <a:pt x="769" y="1844"/>
                </a:lnTo>
                <a:lnTo>
                  <a:pt x="778" y="1854"/>
                </a:lnTo>
                <a:lnTo>
                  <a:pt x="783" y="1867"/>
                </a:lnTo>
                <a:lnTo>
                  <a:pt x="783" y="1881"/>
                </a:lnTo>
                <a:lnTo>
                  <a:pt x="780" y="1894"/>
                </a:lnTo>
                <a:lnTo>
                  <a:pt x="773" y="1906"/>
                </a:lnTo>
                <a:lnTo>
                  <a:pt x="596" y="2105"/>
                </a:lnTo>
                <a:lnTo>
                  <a:pt x="585" y="2113"/>
                </a:lnTo>
                <a:lnTo>
                  <a:pt x="574" y="2118"/>
                </a:lnTo>
                <a:lnTo>
                  <a:pt x="562" y="2120"/>
                </a:lnTo>
                <a:lnTo>
                  <a:pt x="548" y="2117"/>
                </a:lnTo>
                <a:lnTo>
                  <a:pt x="535" y="2110"/>
                </a:lnTo>
                <a:lnTo>
                  <a:pt x="425" y="2021"/>
                </a:lnTo>
                <a:lnTo>
                  <a:pt x="415" y="2011"/>
                </a:lnTo>
                <a:lnTo>
                  <a:pt x="409" y="1999"/>
                </a:lnTo>
                <a:lnTo>
                  <a:pt x="408" y="1985"/>
                </a:lnTo>
                <a:lnTo>
                  <a:pt x="410" y="1972"/>
                </a:lnTo>
                <a:lnTo>
                  <a:pt x="417" y="1959"/>
                </a:lnTo>
                <a:lnTo>
                  <a:pt x="428" y="1950"/>
                </a:lnTo>
                <a:lnTo>
                  <a:pt x="441" y="1945"/>
                </a:lnTo>
                <a:lnTo>
                  <a:pt x="454" y="1943"/>
                </a:lnTo>
                <a:lnTo>
                  <a:pt x="467" y="1946"/>
                </a:lnTo>
                <a:lnTo>
                  <a:pt x="480" y="1953"/>
                </a:lnTo>
                <a:lnTo>
                  <a:pt x="557" y="2015"/>
                </a:lnTo>
                <a:lnTo>
                  <a:pt x="707" y="1847"/>
                </a:lnTo>
                <a:lnTo>
                  <a:pt x="717" y="1838"/>
                </a:lnTo>
                <a:lnTo>
                  <a:pt x="730" y="1834"/>
                </a:lnTo>
                <a:lnTo>
                  <a:pt x="743" y="1833"/>
                </a:lnTo>
                <a:close/>
                <a:moveTo>
                  <a:pt x="912" y="1536"/>
                </a:moveTo>
                <a:lnTo>
                  <a:pt x="1680" y="1536"/>
                </a:lnTo>
                <a:lnTo>
                  <a:pt x="1695" y="1538"/>
                </a:lnTo>
                <a:lnTo>
                  <a:pt x="1709" y="1546"/>
                </a:lnTo>
                <a:lnTo>
                  <a:pt x="1719" y="1556"/>
                </a:lnTo>
                <a:lnTo>
                  <a:pt x="1726" y="1569"/>
                </a:lnTo>
                <a:lnTo>
                  <a:pt x="1728" y="1584"/>
                </a:lnTo>
                <a:lnTo>
                  <a:pt x="1728" y="1632"/>
                </a:lnTo>
                <a:lnTo>
                  <a:pt x="1726" y="1647"/>
                </a:lnTo>
                <a:lnTo>
                  <a:pt x="1719" y="1661"/>
                </a:lnTo>
                <a:lnTo>
                  <a:pt x="1709" y="1671"/>
                </a:lnTo>
                <a:lnTo>
                  <a:pt x="1695" y="1678"/>
                </a:lnTo>
                <a:lnTo>
                  <a:pt x="1680" y="1680"/>
                </a:lnTo>
                <a:lnTo>
                  <a:pt x="912" y="1680"/>
                </a:lnTo>
                <a:lnTo>
                  <a:pt x="897" y="1678"/>
                </a:lnTo>
                <a:lnTo>
                  <a:pt x="884" y="1671"/>
                </a:lnTo>
                <a:lnTo>
                  <a:pt x="874" y="1661"/>
                </a:lnTo>
                <a:lnTo>
                  <a:pt x="866" y="1647"/>
                </a:lnTo>
                <a:lnTo>
                  <a:pt x="864" y="1632"/>
                </a:lnTo>
                <a:lnTo>
                  <a:pt x="864" y="1584"/>
                </a:lnTo>
                <a:lnTo>
                  <a:pt x="866" y="1569"/>
                </a:lnTo>
                <a:lnTo>
                  <a:pt x="874" y="1556"/>
                </a:lnTo>
                <a:lnTo>
                  <a:pt x="884" y="1546"/>
                </a:lnTo>
                <a:lnTo>
                  <a:pt x="897" y="1538"/>
                </a:lnTo>
                <a:lnTo>
                  <a:pt x="912" y="1536"/>
                </a:lnTo>
                <a:close/>
                <a:moveTo>
                  <a:pt x="743" y="1424"/>
                </a:moveTo>
                <a:lnTo>
                  <a:pt x="757" y="1427"/>
                </a:lnTo>
                <a:lnTo>
                  <a:pt x="769" y="1436"/>
                </a:lnTo>
                <a:lnTo>
                  <a:pt x="778" y="1446"/>
                </a:lnTo>
                <a:lnTo>
                  <a:pt x="783" y="1459"/>
                </a:lnTo>
                <a:lnTo>
                  <a:pt x="783" y="1472"/>
                </a:lnTo>
                <a:lnTo>
                  <a:pt x="780" y="1486"/>
                </a:lnTo>
                <a:lnTo>
                  <a:pt x="773" y="1498"/>
                </a:lnTo>
                <a:lnTo>
                  <a:pt x="596" y="1696"/>
                </a:lnTo>
                <a:lnTo>
                  <a:pt x="585" y="1704"/>
                </a:lnTo>
                <a:lnTo>
                  <a:pt x="574" y="1710"/>
                </a:lnTo>
                <a:lnTo>
                  <a:pt x="562" y="1712"/>
                </a:lnTo>
                <a:lnTo>
                  <a:pt x="548" y="1709"/>
                </a:lnTo>
                <a:lnTo>
                  <a:pt x="535" y="1701"/>
                </a:lnTo>
                <a:lnTo>
                  <a:pt x="425" y="1613"/>
                </a:lnTo>
                <a:lnTo>
                  <a:pt x="415" y="1603"/>
                </a:lnTo>
                <a:lnTo>
                  <a:pt x="409" y="1590"/>
                </a:lnTo>
                <a:lnTo>
                  <a:pt x="408" y="1577"/>
                </a:lnTo>
                <a:lnTo>
                  <a:pt x="410" y="1563"/>
                </a:lnTo>
                <a:lnTo>
                  <a:pt x="417" y="1551"/>
                </a:lnTo>
                <a:lnTo>
                  <a:pt x="428" y="1542"/>
                </a:lnTo>
                <a:lnTo>
                  <a:pt x="441" y="1536"/>
                </a:lnTo>
                <a:lnTo>
                  <a:pt x="454" y="1534"/>
                </a:lnTo>
                <a:lnTo>
                  <a:pt x="467" y="1537"/>
                </a:lnTo>
                <a:lnTo>
                  <a:pt x="480" y="1545"/>
                </a:lnTo>
                <a:lnTo>
                  <a:pt x="557" y="1607"/>
                </a:lnTo>
                <a:lnTo>
                  <a:pt x="707" y="1439"/>
                </a:lnTo>
                <a:lnTo>
                  <a:pt x="717" y="1430"/>
                </a:lnTo>
                <a:lnTo>
                  <a:pt x="730" y="1425"/>
                </a:lnTo>
                <a:lnTo>
                  <a:pt x="743" y="1424"/>
                </a:lnTo>
                <a:close/>
                <a:moveTo>
                  <a:pt x="912" y="1104"/>
                </a:moveTo>
                <a:lnTo>
                  <a:pt x="1680" y="1104"/>
                </a:lnTo>
                <a:lnTo>
                  <a:pt x="1695" y="1107"/>
                </a:lnTo>
                <a:lnTo>
                  <a:pt x="1709" y="1113"/>
                </a:lnTo>
                <a:lnTo>
                  <a:pt x="1719" y="1124"/>
                </a:lnTo>
                <a:lnTo>
                  <a:pt x="1726" y="1137"/>
                </a:lnTo>
                <a:lnTo>
                  <a:pt x="1728" y="1152"/>
                </a:lnTo>
                <a:lnTo>
                  <a:pt x="1728" y="1200"/>
                </a:lnTo>
                <a:lnTo>
                  <a:pt x="1726" y="1215"/>
                </a:lnTo>
                <a:lnTo>
                  <a:pt x="1719" y="1228"/>
                </a:lnTo>
                <a:lnTo>
                  <a:pt x="1709" y="1239"/>
                </a:lnTo>
                <a:lnTo>
                  <a:pt x="1695" y="1245"/>
                </a:lnTo>
                <a:lnTo>
                  <a:pt x="1680" y="1248"/>
                </a:lnTo>
                <a:lnTo>
                  <a:pt x="912" y="1248"/>
                </a:lnTo>
                <a:lnTo>
                  <a:pt x="897" y="1245"/>
                </a:lnTo>
                <a:lnTo>
                  <a:pt x="884" y="1239"/>
                </a:lnTo>
                <a:lnTo>
                  <a:pt x="874" y="1228"/>
                </a:lnTo>
                <a:lnTo>
                  <a:pt x="866" y="1215"/>
                </a:lnTo>
                <a:lnTo>
                  <a:pt x="864" y="1200"/>
                </a:lnTo>
                <a:lnTo>
                  <a:pt x="864" y="1152"/>
                </a:lnTo>
                <a:lnTo>
                  <a:pt x="866" y="1137"/>
                </a:lnTo>
                <a:lnTo>
                  <a:pt x="874" y="1124"/>
                </a:lnTo>
                <a:lnTo>
                  <a:pt x="884" y="1113"/>
                </a:lnTo>
                <a:lnTo>
                  <a:pt x="897" y="1107"/>
                </a:lnTo>
                <a:lnTo>
                  <a:pt x="912" y="1104"/>
                </a:lnTo>
                <a:close/>
                <a:moveTo>
                  <a:pt x="743" y="997"/>
                </a:moveTo>
                <a:lnTo>
                  <a:pt x="757" y="1001"/>
                </a:lnTo>
                <a:lnTo>
                  <a:pt x="769" y="1008"/>
                </a:lnTo>
                <a:lnTo>
                  <a:pt x="778" y="1019"/>
                </a:lnTo>
                <a:lnTo>
                  <a:pt x="783" y="1031"/>
                </a:lnTo>
                <a:lnTo>
                  <a:pt x="783" y="1046"/>
                </a:lnTo>
                <a:lnTo>
                  <a:pt x="780" y="1059"/>
                </a:lnTo>
                <a:lnTo>
                  <a:pt x="773" y="1070"/>
                </a:lnTo>
                <a:lnTo>
                  <a:pt x="596" y="1270"/>
                </a:lnTo>
                <a:lnTo>
                  <a:pt x="585" y="1278"/>
                </a:lnTo>
                <a:lnTo>
                  <a:pt x="574" y="1283"/>
                </a:lnTo>
                <a:lnTo>
                  <a:pt x="562" y="1284"/>
                </a:lnTo>
                <a:lnTo>
                  <a:pt x="548" y="1282"/>
                </a:lnTo>
                <a:lnTo>
                  <a:pt x="535" y="1275"/>
                </a:lnTo>
                <a:lnTo>
                  <a:pt x="425" y="1186"/>
                </a:lnTo>
                <a:lnTo>
                  <a:pt x="415" y="1176"/>
                </a:lnTo>
                <a:lnTo>
                  <a:pt x="409" y="1163"/>
                </a:lnTo>
                <a:lnTo>
                  <a:pt x="408" y="1150"/>
                </a:lnTo>
                <a:lnTo>
                  <a:pt x="410" y="1136"/>
                </a:lnTo>
                <a:lnTo>
                  <a:pt x="417" y="1124"/>
                </a:lnTo>
                <a:lnTo>
                  <a:pt x="428" y="1115"/>
                </a:lnTo>
                <a:lnTo>
                  <a:pt x="441" y="1109"/>
                </a:lnTo>
                <a:lnTo>
                  <a:pt x="454" y="1108"/>
                </a:lnTo>
                <a:lnTo>
                  <a:pt x="467" y="1110"/>
                </a:lnTo>
                <a:lnTo>
                  <a:pt x="480" y="1117"/>
                </a:lnTo>
                <a:lnTo>
                  <a:pt x="557" y="1179"/>
                </a:lnTo>
                <a:lnTo>
                  <a:pt x="707" y="1012"/>
                </a:lnTo>
                <a:lnTo>
                  <a:pt x="717" y="1003"/>
                </a:lnTo>
                <a:lnTo>
                  <a:pt x="730" y="998"/>
                </a:lnTo>
                <a:lnTo>
                  <a:pt x="743" y="997"/>
                </a:lnTo>
                <a:close/>
                <a:moveTo>
                  <a:pt x="145" y="336"/>
                </a:moveTo>
                <a:lnTo>
                  <a:pt x="534" y="336"/>
                </a:lnTo>
                <a:lnTo>
                  <a:pt x="529" y="360"/>
                </a:lnTo>
                <a:lnTo>
                  <a:pt x="528" y="386"/>
                </a:lnTo>
                <a:lnTo>
                  <a:pt x="531" y="425"/>
                </a:lnTo>
                <a:lnTo>
                  <a:pt x="541" y="461"/>
                </a:lnTo>
                <a:lnTo>
                  <a:pt x="555" y="495"/>
                </a:lnTo>
                <a:lnTo>
                  <a:pt x="574" y="526"/>
                </a:lnTo>
                <a:lnTo>
                  <a:pt x="598" y="554"/>
                </a:lnTo>
                <a:lnTo>
                  <a:pt x="626" y="578"/>
                </a:lnTo>
                <a:lnTo>
                  <a:pt x="658" y="598"/>
                </a:lnTo>
                <a:lnTo>
                  <a:pt x="691" y="612"/>
                </a:lnTo>
                <a:lnTo>
                  <a:pt x="728" y="621"/>
                </a:lnTo>
                <a:lnTo>
                  <a:pt x="767" y="624"/>
                </a:lnTo>
                <a:lnTo>
                  <a:pt x="1394" y="624"/>
                </a:lnTo>
                <a:lnTo>
                  <a:pt x="1433" y="621"/>
                </a:lnTo>
                <a:lnTo>
                  <a:pt x="1469" y="612"/>
                </a:lnTo>
                <a:lnTo>
                  <a:pt x="1503" y="598"/>
                </a:lnTo>
                <a:lnTo>
                  <a:pt x="1534" y="577"/>
                </a:lnTo>
                <a:lnTo>
                  <a:pt x="1562" y="554"/>
                </a:lnTo>
                <a:lnTo>
                  <a:pt x="1586" y="525"/>
                </a:lnTo>
                <a:lnTo>
                  <a:pt x="1606" y="494"/>
                </a:lnTo>
                <a:lnTo>
                  <a:pt x="1620" y="459"/>
                </a:lnTo>
                <a:lnTo>
                  <a:pt x="1629" y="422"/>
                </a:lnTo>
                <a:lnTo>
                  <a:pt x="1632" y="383"/>
                </a:lnTo>
                <a:lnTo>
                  <a:pt x="1631" y="359"/>
                </a:lnTo>
                <a:lnTo>
                  <a:pt x="1627" y="336"/>
                </a:lnTo>
                <a:lnTo>
                  <a:pt x="1920" y="336"/>
                </a:lnTo>
                <a:lnTo>
                  <a:pt x="1961" y="338"/>
                </a:lnTo>
                <a:lnTo>
                  <a:pt x="1998" y="344"/>
                </a:lnTo>
                <a:lnTo>
                  <a:pt x="2030" y="354"/>
                </a:lnTo>
                <a:lnTo>
                  <a:pt x="2061" y="367"/>
                </a:lnTo>
                <a:lnTo>
                  <a:pt x="2086" y="383"/>
                </a:lnTo>
                <a:lnTo>
                  <a:pt x="2109" y="402"/>
                </a:lnTo>
                <a:lnTo>
                  <a:pt x="2127" y="424"/>
                </a:lnTo>
                <a:lnTo>
                  <a:pt x="2141" y="447"/>
                </a:lnTo>
                <a:lnTo>
                  <a:pt x="2151" y="472"/>
                </a:lnTo>
                <a:lnTo>
                  <a:pt x="2159" y="500"/>
                </a:lnTo>
                <a:lnTo>
                  <a:pt x="2161" y="528"/>
                </a:lnTo>
                <a:lnTo>
                  <a:pt x="2161" y="1970"/>
                </a:lnTo>
                <a:lnTo>
                  <a:pt x="2136" y="1969"/>
                </a:lnTo>
                <a:lnTo>
                  <a:pt x="2113" y="1968"/>
                </a:lnTo>
                <a:lnTo>
                  <a:pt x="2047" y="1971"/>
                </a:lnTo>
                <a:lnTo>
                  <a:pt x="1982" y="1979"/>
                </a:lnTo>
                <a:lnTo>
                  <a:pt x="1920" y="1994"/>
                </a:lnTo>
                <a:lnTo>
                  <a:pt x="1920" y="864"/>
                </a:lnTo>
                <a:lnTo>
                  <a:pt x="240" y="864"/>
                </a:lnTo>
                <a:lnTo>
                  <a:pt x="240" y="2784"/>
                </a:lnTo>
                <a:lnTo>
                  <a:pt x="1347" y="2784"/>
                </a:lnTo>
                <a:lnTo>
                  <a:pt x="1353" y="2847"/>
                </a:lnTo>
                <a:lnTo>
                  <a:pt x="1364" y="2908"/>
                </a:lnTo>
                <a:lnTo>
                  <a:pt x="1381" y="2967"/>
                </a:lnTo>
                <a:lnTo>
                  <a:pt x="1401" y="3024"/>
                </a:lnTo>
                <a:lnTo>
                  <a:pt x="192" y="3024"/>
                </a:lnTo>
                <a:lnTo>
                  <a:pt x="158" y="3021"/>
                </a:lnTo>
                <a:lnTo>
                  <a:pt x="125" y="3012"/>
                </a:lnTo>
                <a:lnTo>
                  <a:pt x="96" y="2998"/>
                </a:lnTo>
                <a:lnTo>
                  <a:pt x="68" y="2979"/>
                </a:lnTo>
                <a:lnTo>
                  <a:pt x="46" y="2956"/>
                </a:lnTo>
                <a:lnTo>
                  <a:pt x="26" y="2929"/>
                </a:lnTo>
                <a:lnTo>
                  <a:pt x="12" y="2899"/>
                </a:lnTo>
                <a:lnTo>
                  <a:pt x="3" y="2866"/>
                </a:lnTo>
                <a:lnTo>
                  <a:pt x="0" y="2832"/>
                </a:lnTo>
                <a:lnTo>
                  <a:pt x="0" y="528"/>
                </a:lnTo>
                <a:lnTo>
                  <a:pt x="3" y="497"/>
                </a:lnTo>
                <a:lnTo>
                  <a:pt x="9" y="467"/>
                </a:lnTo>
                <a:lnTo>
                  <a:pt x="20" y="440"/>
                </a:lnTo>
                <a:lnTo>
                  <a:pt x="35" y="414"/>
                </a:lnTo>
                <a:lnTo>
                  <a:pt x="51" y="392"/>
                </a:lnTo>
                <a:lnTo>
                  <a:pt x="68" y="373"/>
                </a:lnTo>
                <a:lnTo>
                  <a:pt x="88" y="357"/>
                </a:lnTo>
                <a:lnTo>
                  <a:pt x="107" y="346"/>
                </a:lnTo>
                <a:lnTo>
                  <a:pt x="126" y="338"/>
                </a:lnTo>
                <a:lnTo>
                  <a:pt x="145" y="336"/>
                </a:lnTo>
                <a:close/>
                <a:moveTo>
                  <a:pt x="1080" y="96"/>
                </a:moveTo>
                <a:lnTo>
                  <a:pt x="1061" y="99"/>
                </a:lnTo>
                <a:lnTo>
                  <a:pt x="1044" y="106"/>
                </a:lnTo>
                <a:lnTo>
                  <a:pt x="1029" y="117"/>
                </a:lnTo>
                <a:lnTo>
                  <a:pt x="1018" y="131"/>
                </a:lnTo>
                <a:lnTo>
                  <a:pt x="1011" y="149"/>
                </a:lnTo>
                <a:lnTo>
                  <a:pt x="1008" y="168"/>
                </a:lnTo>
                <a:lnTo>
                  <a:pt x="1011" y="187"/>
                </a:lnTo>
                <a:lnTo>
                  <a:pt x="1018" y="205"/>
                </a:lnTo>
                <a:lnTo>
                  <a:pt x="1029" y="219"/>
                </a:lnTo>
                <a:lnTo>
                  <a:pt x="1044" y="230"/>
                </a:lnTo>
                <a:lnTo>
                  <a:pt x="1061" y="237"/>
                </a:lnTo>
                <a:lnTo>
                  <a:pt x="1080" y="240"/>
                </a:lnTo>
                <a:lnTo>
                  <a:pt x="1100" y="237"/>
                </a:lnTo>
                <a:lnTo>
                  <a:pt x="1117" y="230"/>
                </a:lnTo>
                <a:lnTo>
                  <a:pt x="1131" y="219"/>
                </a:lnTo>
                <a:lnTo>
                  <a:pt x="1142" y="205"/>
                </a:lnTo>
                <a:lnTo>
                  <a:pt x="1150" y="187"/>
                </a:lnTo>
                <a:lnTo>
                  <a:pt x="1153" y="168"/>
                </a:lnTo>
                <a:lnTo>
                  <a:pt x="1150" y="149"/>
                </a:lnTo>
                <a:lnTo>
                  <a:pt x="1142" y="131"/>
                </a:lnTo>
                <a:lnTo>
                  <a:pt x="1131" y="117"/>
                </a:lnTo>
                <a:lnTo>
                  <a:pt x="1117" y="106"/>
                </a:lnTo>
                <a:lnTo>
                  <a:pt x="1100" y="99"/>
                </a:lnTo>
                <a:lnTo>
                  <a:pt x="1080" y="96"/>
                </a:lnTo>
                <a:close/>
                <a:moveTo>
                  <a:pt x="1078" y="0"/>
                </a:moveTo>
                <a:lnTo>
                  <a:pt x="1082" y="0"/>
                </a:lnTo>
                <a:lnTo>
                  <a:pt x="1112" y="3"/>
                </a:lnTo>
                <a:lnTo>
                  <a:pt x="1140" y="10"/>
                </a:lnTo>
                <a:lnTo>
                  <a:pt x="1166" y="22"/>
                </a:lnTo>
                <a:lnTo>
                  <a:pt x="1189" y="39"/>
                </a:lnTo>
                <a:lnTo>
                  <a:pt x="1210" y="59"/>
                </a:lnTo>
                <a:lnTo>
                  <a:pt x="1226" y="82"/>
                </a:lnTo>
                <a:lnTo>
                  <a:pt x="1238" y="108"/>
                </a:lnTo>
                <a:lnTo>
                  <a:pt x="1245" y="136"/>
                </a:lnTo>
                <a:lnTo>
                  <a:pt x="1248" y="166"/>
                </a:lnTo>
                <a:lnTo>
                  <a:pt x="1248" y="168"/>
                </a:lnTo>
                <a:lnTo>
                  <a:pt x="1250" y="187"/>
                </a:lnTo>
                <a:lnTo>
                  <a:pt x="1258" y="205"/>
                </a:lnTo>
                <a:lnTo>
                  <a:pt x="1270" y="219"/>
                </a:lnTo>
                <a:lnTo>
                  <a:pt x="1284" y="230"/>
                </a:lnTo>
                <a:lnTo>
                  <a:pt x="1300" y="237"/>
                </a:lnTo>
                <a:lnTo>
                  <a:pt x="1320" y="240"/>
                </a:lnTo>
                <a:lnTo>
                  <a:pt x="1394" y="240"/>
                </a:lnTo>
                <a:lnTo>
                  <a:pt x="1422" y="243"/>
                </a:lnTo>
                <a:lnTo>
                  <a:pt x="1449" y="251"/>
                </a:lnTo>
                <a:lnTo>
                  <a:pt x="1473" y="265"/>
                </a:lnTo>
                <a:lnTo>
                  <a:pt x="1495" y="282"/>
                </a:lnTo>
                <a:lnTo>
                  <a:pt x="1512" y="302"/>
                </a:lnTo>
                <a:lnTo>
                  <a:pt x="1525" y="327"/>
                </a:lnTo>
                <a:lnTo>
                  <a:pt x="1533" y="354"/>
                </a:lnTo>
                <a:lnTo>
                  <a:pt x="1536" y="383"/>
                </a:lnTo>
                <a:lnTo>
                  <a:pt x="1536" y="386"/>
                </a:lnTo>
                <a:lnTo>
                  <a:pt x="1533" y="414"/>
                </a:lnTo>
                <a:lnTo>
                  <a:pt x="1525" y="441"/>
                </a:lnTo>
                <a:lnTo>
                  <a:pt x="1512" y="465"/>
                </a:lnTo>
                <a:lnTo>
                  <a:pt x="1495" y="487"/>
                </a:lnTo>
                <a:lnTo>
                  <a:pt x="1473" y="504"/>
                </a:lnTo>
                <a:lnTo>
                  <a:pt x="1449" y="517"/>
                </a:lnTo>
                <a:lnTo>
                  <a:pt x="1422" y="525"/>
                </a:lnTo>
                <a:lnTo>
                  <a:pt x="1394" y="528"/>
                </a:lnTo>
                <a:lnTo>
                  <a:pt x="767" y="528"/>
                </a:lnTo>
                <a:lnTo>
                  <a:pt x="738" y="525"/>
                </a:lnTo>
                <a:lnTo>
                  <a:pt x="712" y="517"/>
                </a:lnTo>
                <a:lnTo>
                  <a:pt x="687" y="504"/>
                </a:lnTo>
                <a:lnTo>
                  <a:pt x="666" y="487"/>
                </a:lnTo>
                <a:lnTo>
                  <a:pt x="649" y="465"/>
                </a:lnTo>
                <a:lnTo>
                  <a:pt x="635" y="441"/>
                </a:lnTo>
                <a:lnTo>
                  <a:pt x="627" y="414"/>
                </a:lnTo>
                <a:lnTo>
                  <a:pt x="624" y="386"/>
                </a:lnTo>
                <a:lnTo>
                  <a:pt x="624" y="383"/>
                </a:lnTo>
                <a:lnTo>
                  <a:pt x="627" y="354"/>
                </a:lnTo>
                <a:lnTo>
                  <a:pt x="635" y="327"/>
                </a:lnTo>
                <a:lnTo>
                  <a:pt x="649" y="302"/>
                </a:lnTo>
                <a:lnTo>
                  <a:pt x="666" y="282"/>
                </a:lnTo>
                <a:lnTo>
                  <a:pt x="687" y="265"/>
                </a:lnTo>
                <a:lnTo>
                  <a:pt x="712" y="251"/>
                </a:lnTo>
                <a:lnTo>
                  <a:pt x="738" y="243"/>
                </a:lnTo>
                <a:lnTo>
                  <a:pt x="767" y="240"/>
                </a:lnTo>
                <a:lnTo>
                  <a:pt x="841" y="240"/>
                </a:lnTo>
                <a:lnTo>
                  <a:pt x="859" y="237"/>
                </a:lnTo>
                <a:lnTo>
                  <a:pt x="877" y="230"/>
                </a:lnTo>
                <a:lnTo>
                  <a:pt x="891" y="219"/>
                </a:lnTo>
                <a:lnTo>
                  <a:pt x="902" y="205"/>
                </a:lnTo>
                <a:lnTo>
                  <a:pt x="909" y="187"/>
                </a:lnTo>
                <a:lnTo>
                  <a:pt x="912" y="168"/>
                </a:lnTo>
                <a:lnTo>
                  <a:pt x="912" y="166"/>
                </a:lnTo>
                <a:lnTo>
                  <a:pt x="915" y="136"/>
                </a:lnTo>
                <a:lnTo>
                  <a:pt x="922" y="108"/>
                </a:lnTo>
                <a:lnTo>
                  <a:pt x="935" y="82"/>
                </a:lnTo>
                <a:lnTo>
                  <a:pt x="951" y="59"/>
                </a:lnTo>
                <a:lnTo>
                  <a:pt x="971" y="39"/>
                </a:lnTo>
                <a:lnTo>
                  <a:pt x="995" y="22"/>
                </a:lnTo>
                <a:lnTo>
                  <a:pt x="1020" y="10"/>
                </a:lnTo>
                <a:lnTo>
                  <a:pt x="1049" y="3"/>
                </a:lnTo>
                <a:lnTo>
                  <a:pt x="107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5" name="Freeform 11"/>
          <p:cNvSpPr>
            <a:spLocks noEditPoints="1"/>
          </p:cNvSpPr>
          <p:nvPr/>
        </p:nvSpPr>
        <p:spPr bwMode="auto">
          <a:xfrm>
            <a:off x="9743879" y="8783918"/>
            <a:ext cx="464591" cy="571804"/>
          </a:xfrm>
          <a:custGeom>
            <a:avLst/>
            <a:gdLst>
              <a:gd name="T0" fmla="*/ 1865 w 2736"/>
              <a:gd name="T1" fmla="*/ 2697 h 3360"/>
              <a:gd name="T2" fmla="*/ 1731 w 2736"/>
              <a:gd name="T3" fmla="*/ 2763 h 3360"/>
              <a:gd name="T4" fmla="*/ 2044 w 2736"/>
              <a:gd name="T5" fmla="*/ 3070 h 3360"/>
              <a:gd name="T6" fmla="*/ 2540 w 2736"/>
              <a:gd name="T7" fmla="*/ 2570 h 3360"/>
              <a:gd name="T8" fmla="*/ 2453 w 2736"/>
              <a:gd name="T9" fmla="*/ 2448 h 3360"/>
              <a:gd name="T10" fmla="*/ 1392 w 2736"/>
              <a:gd name="T11" fmla="*/ 2448 h 3360"/>
              <a:gd name="T12" fmla="*/ 884 w 2736"/>
              <a:gd name="T13" fmla="*/ 2486 h 3360"/>
              <a:gd name="T14" fmla="*/ 897 w 2736"/>
              <a:gd name="T15" fmla="*/ 2354 h 3360"/>
              <a:gd name="T16" fmla="*/ 780 w 2736"/>
              <a:gd name="T17" fmla="*/ 2305 h 3360"/>
              <a:gd name="T18" fmla="*/ 425 w 2736"/>
              <a:gd name="T19" fmla="*/ 2432 h 3360"/>
              <a:gd name="T20" fmla="*/ 454 w 2736"/>
              <a:gd name="T21" fmla="*/ 2354 h 3360"/>
              <a:gd name="T22" fmla="*/ 2113 w 2736"/>
              <a:gd name="T23" fmla="*/ 2112 h 3360"/>
              <a:gd name="T24" fmla="*/ 2554 w 2736"/>
              <a:gd name="T25" fmla="*/ 2295 h 3360"/>
              <a:gd name="T26" fmla="*/ 2736 w 2736"/>
              <a:gd name="T27" fmla="*/ 2736 h 3360"/>
              <a:gd name="T28" fmla="*/ 2554 w 2736"/>
              <a:gd name="T29" fmla="*/ 3177 h 3360"/>
              <a:gd name="T30" fmla="*/ 2113 w 2736"/>
              <a:gd name="T31" fmla="*/ 3360 h 3360"/>
              <a:gd name="T32" fmla="*/ 1671 w 2736"/>
              <a:gd name="T33" fmla="*/ 3177 h 3360"/>
              <a:gd name="T34" fmla="*/ 1489 w 2736"/>
              <a:gd name="T35" fmla="*/ 2736 h 3360"/>
              <a:gd name="T36" fmla="*/ 1671 w 2736"/>
              <a:gd name="T37" fmla="*/ 2295 h 3360"/>
              <a:gd name="T38" fmla="*/ 2113 w 2736"/>
              <a:gd name="T39" fmla="*/ 2112 h 3360"/>
              <a:gd name="T40" fmla="*/ 1489 w 2736"/>
              <a:gd name="T41" fmla="*/ 2016 h 3360"/>
              <a:gd name="T42" fmla="*/ 884 w 2736"/>
              <a:gd name="T43" fmla="*/ 2055 h 3360"/>
              <a:gd name="T44" fmla="*/ 897 w 2736"/>
              <a:gd name="T45" fmla="*/ 1922 h 3360"/>
              <a:gd name="T46" fmla="*/ 780 w 2736"/>
              <a:gd name="T47" fmla="*/ 1894 h 3360"/>
              <a:gd name="T48" fmla="*/ 425 w 2736"/>
              <a:gd name="T49" fmla="*/ 2021 h 3360"/>
              <a:gd name="T50" fmla="*/ 454 w 2736"/>
              <a:gd name="T51" fmla="*/ 1943 h 3360"/>
              <a:gd name="T52" fmla="*/ 912 w 2736"/>
              <a:gd name="T53" fmla="*/ 1536 h 3360"/>
              <a:gd name="T54" fmla="*/ 1726 w 2736"/>
              <a:gd name="T55" fmla="*/ 1647 h 3360"/>
              <a:gd name="T56" fmla="*/ 874 w 2736"/>
              <a:gd name="T57" fmla="*/ 1661 h 3360"/>
              <a:gd name="T58" fmla="*/ 912 w 2736"/>
              <a:gd name="T59" fmla="*/ 1536 h 3360"/>
              <a:gd name="T60" fmla="*/ 773 w 2736"/>
              <a:gd name="T61" fmla="*/ 1498 h 3360"/>
              <a:gd name="T62" fmla="*/ 415 w 2736"/>
              <a:gd name="T63" fmla="*/ 1603 h 3360"/>
              <a:gd name="T64" fmla="*/ 467 w 2736"/>
              <a:gd name="T65" fmla="*/ 1537 h 3360"/>
              <a:gd name="T66" fmla="*/ 1680 w 2736"/>
              <a:gd name="T67" fmla="*/ 1104 h 3360"/>
              <a:gd name="T68" fmla="*/ 1719 w 2736"/>
              <a:gd name="T69" fmla="*/ 1228 h 3360"/>
              <a:gd name="T70" fmla="*/ 866 w 2736"/>
              <a:gd name="T71" fmla="*/ 1215 h 3360"/>
              <a:gd name="T72" fmla="*/ 743 w 2736"/>
              <a:gd name="T73" fmla="*/ 997 h 3360"/>
              <a:gd name="T74" fmla="*/ 596 w 2736"/>
              <a:gd name="T75" fmla="*/ 1270 h 3360"/>
              <a:gd name="T76" fmla="*/ 409 w 2736"/>
              <a:gd name="T77" fmla="*/ 1163 h 3360"/>
              <a:gd name="T78" fmla="*/ 480 w 2736"/>
              <a:gd name="T79" fmla="*/ 1117 h 3360"/>
              <a:gd name="T80" fmla="*/ 529 w 2736"/>
              <a:gd name="T81" fmla="*/ 360 h 3360"/>
              <a:gd name="T82" fmla="*/ 658 w 2736"/>
              <a:gd name="T83" fmla="*/ 598 h 3360"/>
              <a:gd name="T84" fmla="*/ 1534 w 2736"/>
              <a:gd name="T85" fmla="*/ 577 h 3360"/>
              <a:gd name="T86" fmla="*/ 1627 w 2736"/>
              <a:gd name="T87" fmla="*/ 336 h 3360"/>
              <a:gd name="T88" fmla="*/ 2127 w 2736"/>
              <a:gd name="T89" fmla="*/ 424 h 3360"/>
              <a:gd name="T90" fmla="*/ 2047 w 2736"/>
              <a:gd name="T91" fmla="*/ 1971 h 3360"/>
              <a:gd name="T92" fmla="*/ 1364 w 2736"/>
              <a:gd name="T93" fmla="*/ 2908 h 3360"/>
              <a:gd name="T94" fmla="*/ 46 w 2736"/>
              <a:gd name="T95" fmla="*/ 2956 h 3360"/>
              <a:gd name="T96" fmla="*/ 20 w 2736"/>
              <a:gd name="T97" fmla="*/ 440 h 3360"/>
              <a:gd name="T98" fmla="*/ 1080 w 2736"/>
              <a:gd name="T99" fmla="*/ 96 h 3360"/>
              <a:gd name="T100" fmla="*/ 1018 w 2736"/>
              <a:gd name="T101" fmla="*/ 205 h 3360"/>
              <a:gd name="T102" fmla="*/ 1142 w 2736"/>
              <a:gd name="T103" fmla="*/ 205 h 3360"/>
              <a:gd name="T104" fmla="*/ 1080 w 2736"/>
              <a:gd name="T105" fmla="*/ 96 h 3360"/>
              <a:gd name="T106" fmla="*/ 1226 w 2736"/>
              <a:gd name="T107" fmla="*/ 82 h 3360"/>
              <a:gd name="T108" fmla="*/ 1284 w 2736"/>
              <a:gd name="T109" fmla="*/ 230 h 3360"/>
              <a:gd name="T110" fmla="*/ 1512 w 2736"/>
              <a:gd name="T111" fmla="*/ 302 h 3360"/>
              <a:gd name="T112" fmla="*/ 1495 w 2736"/>
              <a:gd name="T113" fmla="*/ 487 h 3360"/>
              <a:gd name="T114" fmla="*/ 687 w 2736"/>
              <a:gd name="T115" fmla="*/ 504 h 3360"/>
              <a:gd name="T116" fmla="*/ 635 w 2736"/>
              <a:gd name="T117" fmla="*/ 327 h 3360"/>
              <a:gd name="T118" fmla="*/ 859 w 2736"/>
              <a:gd name="T119" fmla="*/ 237 h 3360"/>
              <a:gd name="T120" fmla="*/ 922 w 2736"/>
              <a:gd name="T121" fmla="*/ 108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6" h="3360">
                <a:moveTo>
                  <a:pt x="2453" y="2448"/>
                </a:moveTo>
                <a:lnTo>
                  <a:pt x="2432" y="2450"/>
                </a:lnTo>
                <a:lnTo>
                  <a:pt x="2412" y="2455"/>
                </a:lnTo>
                <a:lnTo>
                  <a:pt x="2393" y="2465"/>
                </a:lnTo>
                <a:lnTo>
                  <a:pt x="2376" y="2480"/>
                </a:lnTo>
                <a:lnTo>
                  <a:pt x="2053" y="2844"/>
                </a:lnTo>
                <a:lnTo>
                  <a:pt x="1885" y="2709"/>
                </a:lnTo>
                <a:lnTo>
                  <a:pt x="1865" y="2697"/>
                </a:lnTo>
                <a:lnTo>
                  <a:pt x="1845" y="2690"/>
                </a:lnTo>
                <a:lnTo>
                  <a:pt x="1825" y="2688"/>
                </a:lnTo>
                <a:lnTo>
                  <a:pt x="1803" y="2690"/>
                </a:lnTo>
                <a:lnTo>
                  <a:pt x="1783" y="2697"/>
                </a:lnTo>
                <a:lnTo>
                  <a:pt x="1765" y="2708"/>
                </a:lnTo>
                <a:lnTo>
                  <a:pt x="1749" y="2724"/>
                </a:lnTo>
                <a:lnTo>
                  <a:pt x="1737" y="2743"/>
                </a:lnTo>
                <a:lnTo>
                  <a:pt x="1731" y="2763"/>
                </a:lnTo>
                <a:lnTo>
                  <a:pt x="1728" y="2784"/>
                </a:lnTo>
                <a:lnTo>
                  <a:pt x="1731" y="2805"/>
                </a:lnTo>
                <a:lnTo>
                  <a:pt x="1737" y="2825"/>
                </a:lnTo>
                <a:lnTo>
                  <a:pt x="1748" y="2843"/>
                </a:lnTo>
                <a:lnTo>
                  <a:pt x="1765" y="2859"/>
                </a:lnTo>
                <a:lnTo>
                  <a:pt x="2004" y="3050"/>
                </a:lnTo>
                <a:lnTo>
                  <a:pt x="2023" y="3063"/>
                </a:lnTo>
                <a:lnTo>
                  <a:pt x="2044" y="3070"/>
                </a:lnTo>
                <a:lnTo>
                  <a:pt x="2064" y="3072"/>
                </a:lnTo>
                <a:lnTo>
                  <a:pt x="2084" y="3070"/>
                </a:lnTo>
                <a:lnTo>
                  <a:pt x="2103" y="3064"/>
                </a:lnTo>
                <a:lnTo>
                  <a:pt x="2121" y="3054"/>
                </a:lnTo>
                <a:lnTo>
                  <a:pt x="2136" y="3040"/>
                </a:lnTo>
                <a:lnTo>
                  <a:pt x="2520" y="2608"/>
                </a:lnTo>
                <a:lnTo>
                  <a:pt x="2532" y="2589"/>
                </a:lnTo>
                <a:lnTo>
                  <a:pt x="2540" y="2570"/>
                </a:lnTo>
                <a:lnTo>
                  <a:pt x="2544" y="2549"/>
                </a:lnTo>
                <a:lnTo>
                  <a:pt x="2542" y="2528"/>
                </a:lnTo>
                <a:lnTo>
                  <a:pt x="2537" y="2508"/>
                </a:lnTo>
                <a:lnTo>
                  <a:pt x="2527" y="2488"/>
                </a:lnTo>
                <a:lnTo>
                  <a:pt x="2512" y="2472"/>
                </a:lnTo>
                <a:lnTo>
                  <a:pt x="2494" y="2460"/>
                </a:lnTo>
                <a:lnTo>
                  <a:pt x="2474" y="2452"/>
                </a:lnTo>
                <a:lnTo>
                  <a:pt x="2453" y="2448"/>
                </a:lnTo>
                <a:close/>
                <a:moveTo>
                  <a:pt x="912" y="2352"/>
                </a:moveTo>
                <a:lnTo>
                  <a:pt x="1344" y="2352"/>
                </a:lnTo>
                <a:lnTo>
                  <a:pt x="1359" y="2354"/>
                </a:lnTo>
                <a:lnTo>
                  <a:pt x="1373" y="2361"/>
                </a:lnTo>
                <a:lnTo>
                  <a:pt x="1383" y="2371"/>
                </a:lnTo>
                <a:lnTo>
                  <a:pt x="1390" y="2385"/>
                </a:lnTo>
                <a:lnTo>
                  <a:pt x="1392" y="2400"/>
                </a:lnTo>
                <a:lnTo>
                  <a:pt x="1392" y="2448"/>
                </a:lnTo>
                <a:lnTo>
                  <a:pt x="1390" y="2463"/>
                </a:lnTo>
                <a:lnTo>
                  <a:pt x="1383" y="2476"/>
                </a:lnTo>
                <a:lnTo>
                  <a:pt x="1373" y="2486"/>
                </a:lnTo>
                <a:lnTo>
                  <a:pt x="1359" y="2494"/>
                </a:lnTo>
                <a:lnTo>
                  <a:pt x="1344" y="2496"/>
                </a:lnTo>
                <a:lnTo>
                  <a:pt x="912" y="2496"/>
                </a:lnTo>
                <a:lnTo>
                  <a:pt x="897" y="2494"/>
                </a:lnTo>
                <a:lnTo>
                  <a:pt x="884" y="2486"/>
                </a:lnTo>
                <a:lnTo>
                  <a:pt x="874" y="2476"/>
                </a:lnTo>
                <a:lnTo>
                  <a:pt x="866" y="2463"/>
                </a:lnTo>
                <a:lnTo>
                  <a:pt x="864" y="2448"/>
                </a:lnTo>
                <a:lnTo>
                  <a:pt x="864" y="2400"/>
                </a:lnTo>
                <a:lnTo>
                  <a:pt x="866" y="2385"/>
                </a:lnTo>
                <a:lnTo>
                  <a:pt x="874" y="2371"/>
                </a:lnTo>
                <a:lnTo>
                  <a:pt x="884" y="2361"/>
                </a:lnTo>
                <a:lnTo>
                  <a:pt x="897" y="2354"/>
                </a:lnTo>
                <a:lnTo>
                  <a:pt x="912" y="2352"/>
                </a:lnTo>
                <a:close/>
                <a:moveTo>
                  <a:pt x="743" y="2244"/>
                </a:moveTo>
                <a:lnTo>
                  <a:pt x="757" y="2247"/>
                </a:lnTo>
                <a:lnTo>
                  <a:pt x="769" y="2255"/>
                </a:lnTo>
                <a:lnTo>
                  <a:pt x="778" y="2265"/>
                </a:lnTo>
                <a:lnTo>
                  <a:pt x="783" y="2279"/>
                </a:lnTo>
                <a:lnTo>
                  <a:pt x="783" y="2292"/>
                </a:lnTo>
                <a:lnTo>
                  <a:pt x="780" y="2305"/>
                </a:lnTo>
                <a:lnTo>
                  <a:pt x="773" y="2317"/>
                </a:lnTo>
                <a:lnTo>
                  <a:pt x="596" y="2516"/>
                </a:lnTo>
                <a:lnTo>
                  <a:pt x="585" y="2524"/>
                </a:lnTo>
                <a:lnTo>
                  <a:pt x="574" y="2529"/>
                </a:lnTo>
                <a:lnTo>
                  <a:pt x="562" y="2531"/>
                </a:lnTo>
                <a:lnTo>
                  <a:pt x="548" y="2528"/>
                </a:lnTo>
                <a:lnTo>
                  <a:pt x="535" y="2521"/>
                </a:lnTo>
                <a:lnTo>
                  <a:pt x="425" y="2432"/>
                </a:lnTo>
                <a:lnTo>
                  <a:pt x="415" y="2422"/>
                </a:lnTo>
                <a:lnTo>
                  <a:pt x="409" y="2410"/>
                </a:lnTo>
                <a:lnTo>
                  <a:pt x="408" y="2397"/>
                </a:lnTo>
                <a:lnTo>
                  <a:pt x="410" y="2384"/>
                </a:lnTo>
                <a:lnTo>
                  <a:pt x="417" y="2370"/>
                </a:lnTo>
                <a:lnTo>
                  <a:pt x="428" y="2361"/>
                </a:lnTo>
                <a:lnTo>
                  <a:pt x="441" y="2356"/>
                </a:lnTo>
                <a:lnTo>
                  <a:pt x="454" y="2354"/>
                </a:lnTo>
                <a:lnTo>
                  <a:pt x="467" y="2357"/>
                </a:lnTo>
                <a:lnTo>
                  <a:pt x="480" y="2364"/>
                </a:lnTo>
                <a:lnTo>
                  <a:pt x="557" y="2426"/>
                </a:lnTo>
                <a:lnTo>
                  <a:pt x="707" y="2258"/>
                </a:lnTo>
                <a:lnTo>
                  <a:pt x="717" y="2249"/>
                </a:lnTo>
                <a:lnTo>
                  <a:pt x="730" y="2245"/>
                </a:lnTo>
                <a:lnTo>
                  <a:pt x="743" y="2244"/>
                </a:lnTo>
                <a:close/>
                <a:moveTo>
                  <a:pt x="2113" y="2112"/>
                </a:moveTo>
                <a:lnTo>
                  <a:pt x="2176" y="2115"/>
                </a:lnTo>
                <a:lnTo>
                  <a:pt x="2238" y="2125"/>
                </a:lnTo>
                <a:lnTo>
                  <a:pt x="2298" y="2140"/>
                </a:lnTo>
                <a:lnTo>
                  <a:pt x="2355" y="2161"/>
                </a:lnTo>
                <a:lnTo>
                  <a:pt x="2410" y="2187"/>
                </a:lnTo>
                <a:lnTo>
                  <a:pt x="2461" y="2219"/>
                </a:lnTo>
                <a:lnTo>
                  <a:pt x="2509" y="2254"/>
                </a:lnTo>
                <a:lnTo>
                  <a:pt x="2554" y="2295"/>
                </a:lnTo>
                <a:lnTo>
                  <a:pt x="2593" y="2339"/>
                </a:lnTo>
                <a:lnTo>
                  <a:pt x="2630" y="2387"/>
                </a:lnTo>
                <a:lnTo>
                  <a:pt x="2661" y="2439"/>
                </a:lnTo>
                <a:lnTo>
                  <a:pt x="2687" y="2494"/>
                </a:lnTo>
                <a:lnTo>
                  <a:pt x="2708" y="2551"/>
                </a:lnTo>
                <a:lnTo>
                  <a:pt x="2724" y="2611"/>
                </a:lnTo>
                <a:lnTo>
                  <a:pt x="2733" y="2672"/>
                </a:lnTo>
                <a:lnTo>
                  <a:pt x="2736" y="2736"/>
                </a:lnTo>
                <a:lnTo>
                  <a:pt x="2733" y="2800"/>
                </a:lnTo>
                <a:lnTo>
                  <a:pt x="2724" y="2862"/>
                </a:lnTo>
                <a:lnTo>
                  <a:pt x="2708" y="2921"/>
                </a:lnTo>
                <a:lnTo>
                  <a:pt x="2687" y="2979"/>
                </a:lnTo>
                <a:lnTo>
                  <a:pt x="2661" y="3033"/>
                </a:lnTo>
                <a:lnTo>
                  <a:pt x="2630" y="3085"/>
                </a:lnTo>
                <a:lnTo>
                  <a:pt x="2593" y="3133"/>
                </a:lnTo>
                <a:lnTo>
                  <a:pt x="2554" y="3177"/>
                </a:lnTo>
                <a:lnTo>
                  <a:pt x="2509" y="3217"/>
                </a:lnTo>
                <a:lnTo>
                  <a:pt x="2461" y="3253"/>
                </a:lnTo>
                <a:lnTo>
                  <a:pt x="2410" y="3285"/>
                </a:lnTo>
                <a:lnTo>
                  <a:pt x="2355" y="3311"/>
                </a:lnTo>
                <a:lnTo>
                  <a:pt x="2298" y="3331"/>
                </a:lnTo>
                <a:lnTo>
                  <a:pt x="2238" y="3348"/>
                </a:lnTo>
                <a:lnTo>
                  <a:pt x="2176" y="3357"/>
                </a:lnTo>
                <a:lnTo>
                  <a:pt x="2113" y="3360"/>
                </a:lnTo>
                <a:lnTo>
                  <a:pt x="2049" y="3357"/>
                </a:lnTo>
                <a:lnTo>
                  <a:pt x="1987" y="3348"/>
                </a:lnTo>
                <a:lnTo>
                  <a:pt x="1926" y="3331"/>
                </a:lnTo>
                <a:lnTo>
                  <a:pt x="1869" y="3311"/>
                </a:lnTo>
                <a:lnTo>
                  <a:pt x="1814" y="3285"/>
                </a:lnTo>
                <a:lnTo>
                  <a:pt x="1764" y="3253"/>
                </a:lnTo>
                <a:lnTo>
                  <a:pt x="1716" y="3217"/>
                </a:lnTo>
                <a:lnTo>
                  <a:pt x="1671" y="3177"/>
                </a:lnTo>
                <a:lnTo>
                  <a:pt x="1631" y="3133"/>
                </a:lnTo>
                <a:lnTo>
                  <a:pt x="1594" y="3085"/>
                </a:lnTo>
                <a:lnTo>
                  <a:pt x="1564" y="3033"/>
                </a:lnTo>
                <a:lnTo>
                  <a:pt x="1537" y="2979"/>
                </a:lnTo>
                <a:lnTo>
                  <a:pt x="1516" y="2921"/>
                </a:lnTo>
                <a:lnTo>
                  <a:pt x="1501" y="2862"/>
                </a:lnTo>
                <a:lnTo>
                  <a:pt x="1492" y="2800"/>
                </a:lnTo>
                <a:lnTo>
                  <a:pt x="1489" y="2736"/>
                </a:lnTo>
                <a:lnTo>
                  <a:pt x="1492" y="2672"/>
                </a:lnTo>
                <a:lnTo>
                  <a:pt x="1501" y="2611"/>
                </a:lnTo>
                <a:lnTo>
                  <a:pt x="1516" y="2551"/>
                </a:lnTo>
                <a:lnTo>
                  <a:pt x="1537" y="2494"/>
                </a:lnTo>
                <a:lnTo>
                  <a:pt x="1564" y="2439"/>
                </a:lnTo>
                <a:lnTo>
                  <a:pt x="1594" y="2387"/>
                </a:lnTo>
                <a:lnTo>
                  <a:pt x="1631" y="2339"/>
                </a:lnTo>
                <a:lnTo>
                  <a:pt x="1671" y="2295"/>
                </a:lnTo>
                <a:lnTo>
                  <a:pt x="1716" y="2254"/>
                </a:lnTo>
                <a:lnTo>
                  <a:pt x="1764" y="2219"/>
                </a:lnTo>
                <a:lnTo>
                  <a:pt x="1814" y="2187"/>
                </a:lnTo>
                <a:lnTo>
                  <a:pt x="1869" y="2161"/>
                </a:lnTo>
                <a:lnTo>
                  <a:pt x="1926" y="2140"/>
                </a:lnTo>
                <a:lnTo>
                  <a:pt x="1987" y="2125"/>
                </a:lnTo>
                <a:lnTo>
                  <a:pt x="2049" y="2115"/>
                </a:lnTo>
                <a:lnTo>
                  <a:pt x="2113" y="2112"/>
                </a:lnTo>
                <a:close/>
                <a:moveTo>
                  <a:pt x="912" y="1920"/>
                </a:moveTo>
                <a:lnTo>
                  <a:pt x="1441" y="1920"/>
                </a:lnTo>
                <a:lnTo>
                  <a:pt x="1455" y="1922"/>
                </a:lnTo>
                <a:lnTo>
                  <a:pt x="1468" y="1929"/>
                </a:lnTo>
                <a:lnTo>
                  <a:pt x="1479" y="1940"/>
                </a:lnTo>
                <a:lnTo>
                  <a:pt x="1486" y="1953"/>
                </a:lnTo>
                <a:lnTo>
                  <a:pt x="1489" y="1968"/>
                </a:lnTo>
                <a:lnTo>
                  <a:pt x="1489" y="2016"/>
                </a:lnTo>
                <a:lnTo>
                  <a:pt x="1486" y="2031"/>
                </a:lnTo>
                <a:lnTo>
                  <a:pt x="1479" y="2045"/>
                </a:lnTo>
                <a:lnTo>
                  <a:pt x="1468" y="2055"/>
                </a:lnTo>
                <a:lnTo>
                  <a:pt x="1455" y="2062"/>
                </a:lnTo>
                <a:lnTo>
                  <a:pt x="1441" y="2064"/>
                </a:lnTo>
                <a:lnTo>
                  <a:pt x="912" y="2064"/>
                </a:lnTo>
                <a:lnTo>
                  <a:pt x="897" y="2062"/>
                </a:lnTo>
                <a:lnTo>
                  <a:pt x="884" y="2055"/>
                </a:lnTo>
                <a:lnTo>
                  <a:pt x="874" y="2045"/>
                </a:lnTo>
                <a:lnTo>
                  <a:pt x="866" y="2031"/>
                </a:lnTo>
                <a:lnTo>
                  <a:pt x="864" y="2016"/>
                </a:lnTo>
                <a:lnTo>
                  <a:pt x="864" y="1968"/>
                </a:lnTo>
                <a:lnTo>
                  <a:pt x="866" y="1953"/>
                </a:lnTo>
                <a:lnTo>
                  <a:pt x="874" y="1940"/>
                </a:lnTo>
                <a:lnTo>
                  <a:pt x="884" y="1929"/>
                </a:lnTo>
                <a:lnTo>
                  <a:pt x="897" y="1922"/>
                </a:lnTo>
                <a:lnTo>
                  <a:pt x="912" y="1920"/>
                </a:lnTo>
                <a:close/>
                <a:moveTo>
                  <a:pt x="743" y="1833"/>
                </a:moveTo>
                <a:lnTo>
                  <a:pt x="757" y="1836"/>
                </a:lnTo>
                <a:lnTo>
                  <a:pt x="769" y="1844"/>
                </a:lnTo>
                <a:lnTo>
                  <a:pt x="778" y="1854"/>
                </a:lnTo>
                <a:lnTo>
                  <a:pt x="783" y="1867"/>
                </a:lnTo>
                <a:lnTo>
                  <a:pt x="783" y="1881"/>
                </a:lnTo>
                <a:lnTo>
                  <a:pt x="780" y="1894"/>
                </a:lnTo>
                <a:lnTo>
                  <a:pt x="773" y="1906"/>
                </a:lnTo>
                <a:lnTo>
                  <a:pt x="596" y="2105"/>
                </a:lnTo>
                <a:lnTo>
                  <a:pt x="585" y="2113"/>
                </a:lnTo>
                <a:lnTo>
                  <a:pt x="574" y="2118"/>
                </a:lnTo>
                <a:lnTo>
                  <a:pt x="562" y="2120"/>
                </a:lnTo>
                <a:lnTo>
                  <a:pt x="548" y="2117"/>
                </a:lnTo>
                <a:lnTo>
                  <a:pt x="535" y="2110"/>
                </a:lnTo>
                <a:lnTo>
                  <a:pt x="425" y="2021"/>
                </a:lnTo>
                <a:lnTo>
                  <a:pt x="415" y="2011"/>
                </a:lnTo>
                <a:lnTo>
                  <a:pt x="409" y="1999"/>
                </a:lnTo>
                <a:lnTo>
                  <a:pt x="408" y="1985"/>
                </a:lnTo>
                <a:lnTo>
                  <a:pt x="410" y="1972"/>
                </a:lnTo>
                <a:lnTo>
                  <a:pt x="417" y="1959"/>
                </a:lnTo>
                <a:lnTo>
                  <a:pt x="428" y="1950"/>
                </a:lnTo>
                <a:lnTo>
                  <a:pt x="441" y="1945"/>
                </a:lnTo>
                <a:lnTo>
                  <a:pt x="454" y="1943"/>
                </a:lnTo>
                <a:lnTo>
                  <a:pt x="467" y="1946"/>
                </a:lnTo>
                <a:lnTo>
                  <a:pt x="480" y="1953"/>
                </a:lnTo>
                <a:lnTo>
                  <a:pt x="557" y="2015"/>
                </a:lnTo>
                <a:lnTo>
                  <a:pt x="707" y="1847"/>
                </a:lnTo>
                <a:lnTo>
                  <a:pt x="717" y="1838"/>
                </a:lnTo>
                <a:lnTo>
                  <a:pt x="730" y="1834"/>
                </a:lnTo>
                <a:lnTo>
                  <a:pt x="743" y="1833"/>
                </a:lnTo>
                <a:close/>
                <a:moveTo>
                  <a:pt x="912" y="1536"/>
                </a:moveTo>
                <a:lnTo>
                  <a:pt x="1680" y="1536"/>
                </a:lnTo>
                <a:lnTo>
                  <a:pt x="1695" y="1538"/>
                </a:lnTo>
                <a:lnTo>
                  <a:pt x="1709" y="1546"/>
                </a:lnTo>
                <a:lnTo>
                  <a:pt x="1719" y="1556"/>
                </a:lnTo>
                <a:lnTo>
                  <a:pt x="1726" y="1569"/>
                </a:lnTo>
                <a:lnTo>
                  <a:pt x="1728" y="1584"/>
                </a:lnTo>
                <a:lnTo>
                  <a:pt x="1728" y="1632"/>
                </a:lnTo>
                <a:lnTo>
                  <a:pt x="1726" y="1647"/>
                </a:lnTo>
                <a:lnTo>
                  <a:pt x="1719" y="1661"/>
                </a:lnTo>
                <a:lnTo>
                  <a:pt x="1709" y="1671"/>
                </a:lnTo>
                <a:lnTo>
                  <a:pt x="1695" y="1678"/>
                </a:lnTo>
                <a:lnTo>
                  <a:pt x="1680" y="1680"/>
                </a:lnTo>
                <a:lnTo>
                  <a:pt x="912" y="1680"/>
                </a:lnTo>
                <a:lnTo>
                  <a:pt x="897" y="1678"/>
                </a:lnTo>
                <a:lnTo>
                  <a:pt x="884" y="1671"/>
                </a:lnTo>
                <a:lnTo>
                  <a:pt x="874" y="1661"/>
                </a:lnTo>
                <a:lnTo>
                  <a:pt x="866" y="1647"/>
                </a:lnTo>
                <a:lnTo>
                  <a:pt x="864" y="1632"/>
                </a:lnTo>
                <a:lnTo>
                  <a:pt x="864" y="1584"/>
                </a:lnTo>
                <a:lnTo>
                  <a:pt x="866" y="1569"/>
                </a:lnTo>
                <a:lnTo>
                  <a:pt x="874" y="1556"/>
                </a:lnTo>
                <a:lnTo>
                  <a:pt x="884" y="1546"/>
                </a:lnTo>
                <a:lnTo>
                  <a:pt x="897" y="1538"/>
                </a:lnTo>
                <a:lnTo>
                  <a:pt x="912" y="1536"/>
                </a:lnTo>
                <a:close/>
                <a:moveTo>
                  <a:pt x="743" y="1424"/>
                </a:moveTo>
                <a:lnTo>
                  <a:pt x="757" y="1427"/>
                </a:lnTo>
                <a:lnTo>
                  <a:pt x="769" y="1436"/>
                </a:lnTo>
                <a:lnTo>
                  <a:pt x="778" y="1446"/>
                </a:lnTo>
                <a:lnTo>
                  <a:pt x="783" y="1459"/>
                </a:lnTo>
                <a:lnTo>
                  <a:pt x="783" y="1472"/>
                </a:lnTo>
                <a:lnTo>
                  <a:pt x="780" y="1486"/>
                </a:lnTo>
                <a:lnTo>
                  <a:pt x="773" y="1498"/>
                </a:lnTo>
                <a:lnTo>
                  <a:pt x="596" y="1696"/>
                </a:lnTo>
                <a:lnTo>
                  <a:pt x="585" y="1704"/>
                </a:lnTo>
                <a:lnTo>
                  <a:pt x="574" y="1710"/>
                </a:lnTo>
                <a:lnTo>
                  <a:pt x="562" y="1712"/>
                </a:lnTo>
                <a:lnTo>
                  <a:pt x="548" y="1709"/>
                </a:lnTo>
                <a:lnTo>
                  <a:pt x="535" y="1701"/>
                </a:lnTo>
                <a:lnTo>
                  <a:pt x="425" y="1613"/>
                </a:lnTo>
                <a:lnTo>
                  <a:pt x="415" y="1603"/>
                </a:lnTo>
                <a:lnTo>
                  <a:pt x="409" y="1590"/>
                </a:lnTo>
                <a:lnTo>
                  <a:pt x="408" y="1577"/>
                </a:lnTo>
                <a:lnTo>
                  <a:pt x="410" y="1563"/>
                </a:lnTo>
                <a:lnTo>
                  <a:pt x="417" y="1551"/>
                </a:lnTo>
                <a:lnTo>
                  <a:pt x="428" y="1542"/>
                </a:lnTo>
                <a:lnTo>
                  <a:pt x="441" y="1536"/>
                </a:lnTo>
                <a:lnTo>
                  <a:pt x="454" y="1534"/>
                </a:lnTo>
                <a:lnTo>
                  <a:pt x="467" y="1537"/>
                </a:lnTo>
                <a:lnTo>
                  <a:pt x="480" y="1545"/>
                </a:lnTo>
                <a:lnTo>
                  <a:pt x="557" y="1607"/>
                </a:lnTo>
                <a:lnTo>
                  <a:pt x="707" y="1439"/>
                </a:lnTo>
                <a:lnTo>
                  <a:pt x="717" y="1430"/>
                </a:lnTo>
                <a:lnTo>
                  <a:pt x="730" y="1425"/>
                </a:lnTo>
                <a:lnTo>
                  <a:pt x="743" y="1424"/>
                </a:lnTo>
                <a:close/>
                <a:moveTo>
                  <a:pt x="912" y="1104"/>
                </a:moveTo>
                <a:lnTo>
                  <a:pt x="1680" y="1104"/>
                </a:lnTo>
                <a:lnTo>
                  <a:pt x="1695" y="1107"/>
                </a:lnTo>
                <a:lnTo>
                  <a:pt x="1709" y="1113"/>
                </a:lnTo>
                <a:lnTo>
                  <a:pt x="1719" y="1124"/>
                </a:lnTo>
                <a:lnTo>
                  <a:pt x="1726" y="1137"/>
                </a:lnTo>
                <a:lnTo>
                  <a:pt x="1728" y="1152"/>
                </a:lnTo>
                <a:lnTo>
                  <a:pt x="1728" y="1200"/>
                </a:lnTo>
                <a:lnTo>
                  <a:pt x="1726" y="1215"/>
                </a:lnTo>
                <a:lnTo>
                  <a:pt x="1719" y="1228"/>
                </a:lnTo>
                <a:lnTo>
                  <a:pt x="1709" y="1239"/>
                </a:lnTo>
                <a:lnTo>
                  <a:pt x="1695" y="1245"/>
                </a:lnTo>
                <a:lnTo>
                  <a:pt x="1680" y="1248"/>
                </a:lnTo>
                <a:lnTo>
                  <a:pt x="912" y="1248"/>
                </a:lnTo>
                <a:lnTo>
                  <a:pt x="897" y="1245"/>
                </a:lnTo>
                <a:lnTo>
                  <a:pt x="884" y="1239"/>
                </a:lnTo>
                <a:lnTo>
                  <a:pt x="874" y="1228"/>
                </a:lnTo>
                <a:lnTo>
                  <a:pt x="866" y="1215"/>
                </a:lnTo>
                <a:lnTo>
                  <a:pt x="864" y="1200"/>
                </a:lnTo>
                <a:lnTo>
                  <a:pt x="864" y="1152"/>
                </a:lnTo>
                <a:lnTo>
                  <a:pt x="866" y="1137"/>
                </a:lnTo>
                <a:lnTo>
                  <a:pt x="874" y="1124"/>
                </a:lnTo>
                <a:lnTo>
                  <a:pt x="884" y="1113"/>
                </a:lnTo>
                <a:lnTo>
                  <a:pt x="897" y="1107"/>
                </a:lnTo>
                <a:lnTo>
                  <a:pt x="912" y="1104"/>
                </a:lnTo>
                <a:close/>
                <a:moveTo>
                  <a:pt x="743" y="997"/>
                </a:moveTo>
                <a:lnTo>
                  <a:pt x="757" y="1001"/>
                </a:lnTo>
                <a:lnTo>
                  <a:pt x="769" y="1008"/>
                </a:lnTo>
                <a:lnTo>
                  <a:pt x="778" y="1019"/>
                </a:lnTo>
                <a:lnTo>
                  <a:pt x="783" y="1031"/>
                </a:lnTo>
                <a:lnTo>
                  <a:pt x="783" y="1046"/>
                </a:lnTo>
                <a:lnTo>
                  <a:pt x="780" y="1059"/>
                </a:lnTo>
                <a:lnTo>
                  <a:pt x="773" y="1070"/>
                </a:lnTo>
                <a:lnTo>
                  <a:pt x="596" y="1270"/>
                </a:lnTo>
                <a:lnTo>
                  <a:pt x="585" y="1278"/>
                </a:lnTo>
                <a:lnTo>
                  <a:pt x="574" y="1283"/>
                </a:lnTo>
                <a:lnTo>
                  <a:pt x="562" y="1284"/>
                </a:lnTo>
                <a:lnTo>
                  <a:pt x="548" y="1282"/>
                </a:lnTo>
                <a:lnTo>
                  <a:pt x="535" y="1275"/>
                </a:lnTo>
                <a:lnTo>
                  <a:pt x="425" y="1186"/>
                </a:lnTo>
                <a:lnTo>
                  <a:pt x="415" y="1176"/>
                </a:lnTo>
                <a:lnTo>
                  <a:pt x="409" y="1163"/>
                </a:lnTo>
                <a:lnTo>
                  <a:pt x="408" y="1150"/>
                </a:lnTo>
                <a:lnTo>
                  <a:pt x="410" y="1136"/>
                </a:lnTo>
                <a:lnTo>
                  <a:pt x="417" y="1124"/>
                </a:lnTo>
                <a:lnTo>
                  <a:pt x="428" y="1115"/>
                </a:lnTo>
                <a:lnTo>
                  <a:pt x="441" y="1109"/>
                </a:lnTo>
                <a:lnTo>
                  <a:pt x="454" y="1108"/>
                </a:lnTo>
                <a:lnTo>
                  <a:pt x="467" y="1110"/>
                </a:lnTo>
                <a:lnTo>
                  <a:pt x="480" y="1117"/>
                </a:lnTo>
                <a:lnTo>
                  <a:pt x="557" y="1179"/>
                </a:lnTo>
                <a:lnTo>
                  <a:pt x="707" y="1012"/>
                </a:lnTo>
                <a:lnTo>
                  <a:pt x="717" y="1003"/>
                </a:lnTo>
                <a:lnTo>
                  <a:pt x="730" y="998"/>
                </a:lnTo>
                <a:lnTo>
                  <a:pt x="743" y="997"/>
                </a:lnTo>
                <a:close/>
                <a:moveTo>
                  <a:pt x="145" y="336"/>
                </a:moveTo>
                <a:lnTo>
                  <a:pt x="534" y="336"/>
                </a:lnTo>
                <a:lnTo>
                  <a:pt x="529" y="360"/>
                </a:lnTo>
                <a:lnTo>
                  <a:pt x="528" y="386"/>
                </a:lnTo>
                <a:lnTo>
                  <a:pt x="531" y="425"/>
                </a:lnTo>
                <a:lnTo>
                  <a:pt x="541" y="461"/>
                </a:lnTo>
                <a:lnTo>
                  <a:pt x="555" y="495"/>
                </a:lnTo>
                <a:lnTo>
                  <a:pt x="574" y="526"/>
                </a:lnTo>
                <a:lnTo>
                  <a:pt x="598" y="554"/>
                </a:lnTo>
                <a:lnTo>
                  <a:pt x="626" y="578"/>
                </a:lnTo>
                <a:lnTo>
                  <a:pt x="658" y="598"/>
                </a:lnTo>
                <a:lnTo>
                  <a:pt x="691" y="612"/>
                </a:lnTo>
                <a:lnTo>
                  <a:pt x="728" y="621"/>
                </a:lnTo>
                <a:lnTo>
                  <a:pt x="767" y="624"/>
                </a:lnTo>
                <a:lnTo>
                  <a:pt x="1394" y="624"/>
                </a:lnTo>
                <a:lnTo>
                  <a:pt x="1433" y="621"/>
                </a:lnTo>
                <a:lnTo>
                  <a:pt x="1469" y="612"/>
                </a:lnTo>
                <a:lnTo>
                  <a:pt x="1503" y="598"/>
                </a:lnTo>
                <a:lnTo>
                  <a:pt x="1534" y="577"/>
                </a:lnTo>
                <a:lnTo>
                  <a:pt x="1562" y="554"/>
                </a:lnTo>
                <a:lnTo>
                  <a:pt x="1586" y="525"/>
                </a:lnTo>
                <a:lnTo>
                  <a:pt x="1606" y="494"/>
                </a:lnTo>
                <a:lnTo>
                  <a:pt x="1620" y="459"/>
                </a:lnTo>
                <a:lnTo>
                  <a:pt x="1629" y="422"/>
                </a:lnTo>
                <a:lnTo>
                  <a:pt x="1632" y="383"/>
                </a:lnTo>
                <a:lnTo>
                  <a:pt x="1631" y="359"/>
                </a:lnTo>
                <a:lnTo>
                  <a:pt x="1627" y="336"/>
                </a:lnTo>
                <a:lnTo>
                  <a:pt x="1920" y="336"/>
                </a:lnTo>
                <a:lnTo>
                  <a:pt x="1961" y="338"/>
                </a:lnTo>
                <a:lnTo>
                  <a:pt x="1998" y="344"/>
                </a:lnTo>
                <a:lnTo>
                  <a:pt x="2030" y="354"/>
                </a:lnTo>
                <a:lnTo>
                  <a:pt x="2061" y="367"/>
                </a:lnTo>
                <a:lnTo>
                  <a:pt x="2086" y="383"/>
                </a:lnTo>
                <a:lnTo>
                  <a:pt x="2109" y="402"/>
                </a:lnTo>
                <a:lnTo>
                  <a:pt x="2127" y="424"/>
                </a:lnTo>
                <a:lnTo>
                  <a:pt x="2141" y="447"/>
                </a:lnTo>
                <a:lnTo>
                  <a:pt x="2151" y="472"/>
                </a:lnTo>
                <a:lnTo>
                  <a:pt x="2159" y="500"/>
                </a:lnTo>
                <a:lnTo>
                  <a:pt x="2161" y="528"/>
                </a:lnTo>
                <a:lnTo>
                  <a:pt x="2161" y="1970"/>
                </a:lnTo>
                <a:lnTo>
                  <a:pt x="2136" y="1969"/>
                </a:lnTo>
                <a:lnTo>
                  <a:pt x="2113" y="1968"/>
                </a:lnTo>
                <a:lnTo>
                  <a:pt x="2047" y="1971"/>
                </a:lnTo>
                <a:lnTo>
                  <a:pt x="1982" y="1979"/>
                </a:lnTo>
                <a:lnTo>
                  <a:pt x="1920" y="1994"/>
                </a:lnTo>
                <a:lnTo>
                  <a:pt x="1920" y="864"/>
                </a:lnTo>
                <a:lnTo>
                  <a:pt x="240" y="864"/>
                </a:lnTo>
                <a:lnTo>
                  <a:pt x="240" y="2784"/>
                </a:lnTo>
                <a:lnTo>
                  <a:pt x="1347" y="2784"/>
                </a:lnTo>
                <a:lnTo>
                  <a:pt x="1353" y="2847"/>
                </a:lnTo>
                <a:lnTo>
                  <a:pt x="1364" y="2908"/>
                </a:lnTo>
                <a:lnTo>
                  <a:pt x="1381" y="2967"/>
                </a:lnTo>
                <a:lnTo>
                  <a:pt x="1401" y="3024"/>
                </a:lnTo>
                <a:lnTo>
                  <a:pt x="192" y="3024"/>
                </a:lnTo>
                <a:lnTo>
                  <a:pt x="158" y="3021"/>
                </a:lnTo>
                <a:lnTo>
                  <a:pt x="125" y="3012"/>
                </a:lnTo>
                <a:lnTo>
                  <a:pt x="96" y="2998"/>
                </a:lnTo>
                <a:lnTo>
                  <a:pt x="68" y="2979"/>
                </a:lnTo>
                <a:lnTo>
                  <a:pt x="46" y="2956"/>
                </a:lnTo>
                <a:lnTo>
                  <a:pt x="26" y="2929"/>
                </a:lnTo>
                <a:lnTo>
                  <a:pt x="12" y="2899"/>
                </a:lnTo>
                <a:lnTo>
                  <a:pt x="3" y="2866"/>
                </a:lnTo>
                <a:lnTo>
                  <a:pt x="0" y="2832"/>
                </a:lnTo>
                <a:lnTo>
                  <a:pt x="0" y="528"/>
                </a:lnTo>
                <a:lnTo>
                  <a:pt x="3" y="497"/>
                </a:lnTo>
                <a:lnTo>
                  <a:pt x="9" y="467"/>
                </a:lnTo>
                <a:lnTo>
                  <a:pt x="20" y="440"/>
                </a:lnTo>
                <a:lnTo>
                  <a:pt x="35" y="414"/>
                </a:lnTo>
                <a:lnTo>
                  <a:pt x="51" y="392"/>
                </a:lnTo>
                <a:lnTo>
                  <a:pt x="68" y="373"/>
                </a:lnTo>
                <a:lnTo>
                  <a:pt x="88" y="357"/>
                </a:lnTo>
                <a:lnTo>
                  <a:pt x="107" y="346"/>
                </a:lnTo>
                <a:lnTo>
                  <a:pt x="126" y="338"/>
                </a:lnTo>
                <a:lnTo>
                  <a:pt x="145" y="336"/>
                </a:lnTo>
                <a:close/>
                <a:moveTo>
                  <a:pt x="1080" y="96"/>
                </a:moveTo>
                <a:lnTo>
                  <a:pt x="1061" y="99"/>
                </a:lnTo>
                <a:lnTo>
                  <a:pt x="1044" y="106"/>
                </a:lnTo>
                <a:lnTo>
                  <a:pt x="1029" y="117"/>
                </a:lnTo>
                <a:lnTo>
                  <a:pt x="1018" y="131"/>
                </a:lnTo>
                <a:lnTo>
                  <a:pt x="1011" y="149"/>
                </a:lnTo>
                <a:lnTo>
                  <a:pt x="1008" y="168"/>
                </a:lnTo>
                <a:lnTo>
                  <a:pt x="1011" y="187"/>
                </a:lnTo>
                <a:lnTo>
                  <a:pt x="1018" y="205"/>
                </a:lnTo>
                <a:lnTo>
                  <a:pt x="1029" y="219"/>
                </a:lnTo>
                <a:lnTo>
                  <a:pt x="1044" y="230"/>
                </a:lnTo>
                <a:lnTo>
                  <a:pt x="1061" y="237"/>
                </a:lnTo>
                <a:lnTo>
                  <a:pt x="1080" y="240"/>
                </a:lnTo>
                <a:lnTo>
                  <a:pt x="1100" y="237"/>
                </a:lnTo>
                <a:lnTo>
                  <a:pt x="1117" y="230"/>
                </a:lnTo>
                <a:lnTo>
                  <a:pt x="1131" y="219"/>
                </a:lnTo>
                <a:lnTo>
                  <a:pt x="1142" y="205"/>
                </a:lnTo>
                <a:lnTo>
                  <a:pt x="1150" y="187"/>
                </a:lnTo>
                <a:lnTo>
                  <a:pt x="1153" y="168"/>
                </a:lnTo>
                <a:lnTo>
                  <a:pt x="1150" y="149"/>
                </a:lnTo>
                <a:lnTo>
                  <a:pt x="1142" y="131"/>
                </a:lnTo>
                <a:lnTo>
                  <a:pt x="1131" y="117"/>
                </a:lnTo>
                <a:lnTo>
                  <a:pt x="1117" y="106"/>
                </a:lnTo>
                <a:lnTo>
                  <a:pt x="1100" y="99"/>
                </a:lnTo>
                <a:lnTo>
                  <a:pt x="1080" y="96"/>
                </a:lnTo>
                <a:close/>
                <a:moveTo>
                  <a:pt x="1078" y="0"/>
                </a:moveTo>
                <a:lnTo>
                  <a:pt x="1082" y="0"/>
                </a:lnTo>
                <a:lnTo>
                  <a:pt x="1112" y="3"/>
                </a:lnTo>
                <a:lnTo>
                  <a:pt x="1140" y="10"/>
                </a:lnTo>
                <a:lnTo>
                  <a:pt x="1166" y="22"/>
                </a:lnTo>
                <a:lnTo>
                  <a:pt x="1189" y="39"/>
                </a:lnTo>
                <a:lnTo>
                  <a:pt x="1210" y="59"/>
                </a:lnTo>
                <a:lnTo>
                  <a:pt x="1226" y="82"/>
                </a:lnTo>
                <a:lnTo>
                  <a:pt x="1238" y="108"/>
                </a:lnTo>
                <a:lnTo>
                  <a:pt x="1245" y="136"/>
                </a:lnTo>
                <a:lnTo>
                  <a:pt x="1248" y="166"/>
                </a:lnTo>
                <a:lnTo>
                  <a:pt x="1248" y="168"/>
                </a:lnTo>
                <a:lnTo>
                  <a:pt x="1250" y="187"/>
                </a:lnTo>
                <a:lnTo>
                  <a:pt x="1258" y="205"/>
                </a:lnTo>
                <a:lnTo>
                  <a:pt x="1270" y="219"/>
                </a:lnTo>
                <a:lnTo>
                  <a:pt x="1284" y="230"/>
                </a:lnTo>
                <a:lnTo>
                  <a:pt x="1300" y="237"/>
                </a:lnTo>
                <a:lnTo>
                  <a:pt x="1320" y="240"/>
                </a:lnTo>
                <a:lnTo>
                  <a:pt x="1394" y="240"/>
                </a:lnTo>
                <a:lnTo>
                  <a:pt x="1422" y="243"/>
                </a:lnTo>
                <a:lnTo>
                  <a:pt x="1449" y="251"/>
                </a:lnTo>
                <a:lnTo>
                  <a:pt x="1473" y="265"/>
                </a:lnTo>
                <a:lnTo>
                  <a:pt x="1495" y="282"/>
                </a:lnTo>
                <a:lnTo>
                  <a:pt x="1512" y="302"/>
                </a:lnTo>
                <a:lnTo>
                  <a:pt x="1525" y="327"/>
                </a:lnTo>
                <a:lnTo>
                  <a:pt x="1533" y="354"/>
                </a:lnTo>
                <a:lnTo>
                  <a:pt x="1536" y="383"/>
                </a:lnTo>
                <a:lnTo>
                  <a:pt x="1536" y="386"/>
                </a:lnTo>
                <a:lnTo>
                  <a:pt x="1533" y="414"/>
                </a:lnTo>
                <a:lnTo>
                  <a:pt x="1525" y="441"/>
                </a:lnTo>
                <a:lnTo>
                  <a:pt x="1512" y="465"/>
                </a:lnTo>
                <a:lnTo>
                  <a:pt x="1495" y="487"/>
                </a:lnTo>
                <a:lnTo>
                  <a:pt x="1473" y="504"/>
                </a:lnTo>
                <a:lnTo>
                  <a:pt x="1449" y="517"/>
                </a:lnTo>
                <a:lnTo>
                  <a:pt x="1422" y="525"/>
                </a:lnTo>
                <a:lnTo>
                  <a:pt x="1394" y="528"/>
                </a:lnTo>
                <a:lnTo>
                  <a:pt x="767" y="528"/>
                </a:lnTo>
                <a:lnTo>
                  <a:pt x="738" y="525"/>
                </a:lnTo>
                <a:lnTo>
                  <a:pt x="712" y="517"/>
                </a:lnTo>
                <a:lnTo>
                  <a:pt x="687" y="504"/>
                </a:lnTo>
                <a:lnTo>
                  <a:pt x="666" y="487"/>
                </a:lnTo>
                <a:lnTo>
                  <a:pt x="649" y="465"/>
                </a:lnTo>
                <a:lnTo>
                  <a:pt x="635" y="441"/>
                </a:lnTo>
                <a:lnTo>
                  <a:pt x="627" y="414"/>
                </a:lnTo>
                <a:lnTo>
                  <a:pt x="624" y="386"/>
                </a:lnTo>
                <a:lnTo>
                  <a:pt x="624" y="383"/>
                </a:lnTo>
                <a:lnTo>
                  <a:pt x="627" y="354"/>
                </a:lnTo>
                <a:lnTo>
                  <a:pt x="635" y="327"/>
                </a:lnTo>
                <a:lnTo>
                  <a:pt x="649" y="302"/>
                </a:lnTo>
                <a:lnTo>
                  <a:pt x="666" y="282"/>
                </a:lnTo>
                <a:lnTo>
                  <a:pt x="687" y="265"/>
                </a:lnTo>
                <a:lnTo>
                  <a:pt x="712" y="251"/>
                </a:lnTo>
                <a:lnTo>
                  <a:pt x="738" y="243"/>
                </a:lnTo>
                <a:lnTo>
                  <a:pt x="767" y="240"/>
                </a:lnTo>
                <a:lnTo>
                  <a:pt x="841" y="240"/>
                </a:lnTo>
                <a:lnTo>
                  <a:pt x="859" y="237"/>
                </a:lnTo>
                <a:lnTo>
                  <a:pt x="877" y="230"/>
                </a:lnTo>
                <a:lnTo>
                  <a:pt x="891" y="219"/>
                </a:lnTo>
                <a:lnTo>
                  <a:pt x="902" y="205"/>
                </a:lnTo>
                <a:lnTo>
                  <a:pt x="909" y="187"/>
                </a:lnTo>
                <a:lnTo>
                  <a:pt x="912" y="168"/>
                </a:lnTo>
                <a:lnTo>
                  <a:pt x="912" y="166"/>
                </a:lnTo>
                <a:lnTo>
                  <a:pt x="915" y="136"/>
                </a:lnTo>
                <a:lnTo>
                  <a:pt x="922" y="108"/>
                </a:lnTo>
                <a:lnTo>
                  <a:pt x="935" y="82"/>
                </a:lnTo>
                <a:lnTo>
                  <a:pt x="951" y="59"/>
                </a:lnTo>
                <a:lnTo>
                  <a:pt x="971" y="39"/>
                </a:lnTo>
                <a:lnTo>
                  <a:pt x="995" y="22"/>
                </a:lnTo>
                <a:lnTo>
                  <a:pt x="1020" y="10"/>
                </a:lnTo>
                <a:lnTo>
                  <a:pt x="1049" y="3"/>
                </a:lnTo>
                <a:lnTo>
                  <a:pt x="107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66" name="Group 58"/>
          <p:cNvGrpSpPr/>
          <p:nvPr/>
        </p:nvGrpSpPr>
        <p:grpSpPr>
          <a:xfrm>
            <a:off x="1494518" y="3019889"/>
            <a:ext cx="460964" cy="458236"/>
            <a:chOff x="8304213" y="3406775"/>
            <a:chExt cx="536575" cy="533400"/>
          </a:xfrm>
          <a:solidFill>
            <a:schemeClr val="tx1"/>
          </a:solidFill>
        </p:grpSpPr>
        <p:sp>
          <p:nvSpPr>
            <p:cNvPr id="67" name="Freeform 55"/>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8" name="Freeform 56"/>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9" name="Freeform 57"/>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0" name="Freeform 58"/>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1" name="Freeform 59"/>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2" name="Freeform 60"/>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73" name="Group 58"/>
          <p:cNvGrpSpPr/>
          <p:nvPr/>
        </p:nvGrpSpPr>
        <p:grpSpPr>
          <a:xfrm>
            <a:off x="8077525" y="3018362"/>
            <a:ext cx="460964" cy="458236"/>
            <a:chOff x="8304213" y="3406775"/>
            <a:chExt cx="536575" cy="533400"/>
          </a:xfrm>
          <a:solidFill>
            <a:schemeClr val="tx1"/>
          </a:solidFill>
        </p:grpSpPr>
        <p:sp>
          <p:nvSpPr>
            <p:cNvPr id="74" name="Freeform 55"/>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5" name="Freeform 56"/>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6" name="Freeform 57"/>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Freeform 58"/>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59"/>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Freeform 60"/>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cxnSp>
        <p:nvCxnSpPr>
          <p:cNvPr id="80" name="Соединительная линия уступом 79"/>
          <p:cNvCxnSpPr>
            <a:stCxn id="48" idx="1"/>
            <a:endCxn id="33" idx="3"/>
          </p:cNvCxnSpPr>
          <p:nvPr/>
        </p:nvCxnSpPr>
        <p:spPr>
          <a:xfrm rot="10800000" flipV="1">
            <a:off x="9028041" y="4053000"/>
            <a:ext cx="856191" cy="6631"/>
          </a:xfrm>
          <a:prstGeom prst="bentConnector3">
            <a:avLst>
              <a:gd name="adj1" fmla="val -62"/>
            </a:avLst>
          </a:prstGeom>
          <a:noFill/>
          <a:ln w="381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60" name="Прямая со стрелкой 59"/>
          <p:cNvCxnSpPr>
            <a:stCxn id="48" idx="2"/>
            <a:endCxn id="34" idx="0"/>
          </p:cNvCxnSpPr>
          <p:nvPr/>
        </p:nvCxnSpPr>
        <p:spPr>
          <a:xfrm>
            <a:off x="11244158" y="4412073"/>
            <a:ext cx="9532" cy="1167926"/>
          </a:xfrm>
          <a:prstGeom prst="straightConnector1">
            <a:avLst/>
          </a:prstGeom>
          <a:noFill/>
          <a:ln w="38100" cap="flat">
            <a:solidFill>
              <a:srgbClr val="00B05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Tree>
    <p:extLst>
      <p:ext uri="{BB962C8B-B14F-4D97-AF65-F5344CB8AC3E}">
        <p14:creationId xmlns:p14="http://schemas.microsoft.com/office/powerpoint/2010/main" val="2099060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6"/>
                                        </p:tgtEl>
                                        <p:attrNameLst>
                                          <p:attrName>style.visibility</p:attrName>
                                        </p:attrNameLst>
                                      </p:cBhvr>
                                      <p:to>
                                        <p:strVal val="visible"/>
                                      </p:to>
                                    </p:set>
                                  </p:childTnLst>
                                </p:cTn>
                              </p:par>
                              <p:par>
                                <p:cTn id="10" presetID="35" presetClass="path" presetSubtype="0" accel="50000" decel="50000" fill="hold" nodeType="withEffect">
                                  <p:stCondLst>
                                    <p:cond delay="0"/>
                                  </p:stCondLst>
                                  <p:childTnLst>
                                    <p:animMotion origin="layout" path="M 1.64062E-6 0.00049 L 0.26208 0.00163 " pathEditMode="relative" rAng="0" ptsTypes="AA">
                                      <p:cBhvr>
                                        <p:cTn id="11" dur="2000" fill="hold"/>
                                        <p:tgtEl>
                                          <p:spTgt spid="66"/>
                                        </p:tgtEl>
                                        <p:attrNameLst>
                                          <p:attrName>ppt_x</p:attrName>
                                          <p:attrName>ppt_y</p:attrName>
                                        </p:attrNameLst>
                                      </p:cBhvr>
                                      <p:rCtr x="13098" y="49"/>
                                    </p:animMotion>
                                  </p:childTnLst>
                                </p:cTn>
                              </p:par>
                            </p:childTnLst>
                          </p:cTn>
                        </p:par>
                        <p:par>
                          <p:cTn id="12" fill="hold">
                            <p:stCondLst>
                              <p:cond delay="2000"/>
                            </p:stCondLst>
                            <p:childTnLst>
                              <p:par>
                                <p:cTn id="13" presetID="1" presetClass="entr" presetSubtype="0" fill="hold" grpId="0" nodeType="afterEffect">
                                  <p:stCondLst>
                                    <p:cond delay="25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25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250"/>
                                  </p:stCondLst>
                                  <p:childTnLst>
                                    <p:set>
                                      <p:cBhvr>
                                        <p:cTn id="20" dur="1" fill="hold">
                                          <p:stCondLst>
                                            <p:cond delay="0"/>
                                          </p:stCondLst>
                                        </p:cTn>
                                        <p:tgtEl>
                                          <p:spTgt spid="22"/>
                                        </p:tgtEl>
                                        <p:attrNameLst>
                                          <p:attrName>style.visibility</p:attrName>
                                        </p:attrNameLst>
                                      </p:cBhvr>
                                      <p:to>
                                        <p:strVal val="visible"/>
                                      </p:to>
                                    </p:set>
                                  </p:childTnLst>
                                </p:cTn>
                              </p:par>
                            </p:childTnLst>
                          </p:cTn>
                        </p:par>
                        <p:par>
                          <p:cTn id="21" fill="hold">
                            <p:stCondLst>
                              <p:cond delay="2250"/>
                            </p:stCondLst>
                            <p:childTnLst>
                              <p:par>
                                <p:cTn id="22" presetID="1" presetClass="entr" presetSubtype="0" fill="hold" grpId="0" nodeType="afterEffect">
                                  <p:stCondLst>
                                    <p:cond delay="1500"/>
                                  </p:stCondLst>
                                  <p:childTnLst>
                                    <p:set>
                                      <p:cBhvr>
                                        <p:cTn id="23" dur="1" fill="hold">
                                          <p:stCondLst>
                                            <p:cond delay="0"/>
                                          </p:stCondLst>
                                        </p:cTn>
                                        <p:tgtEl>
                                          <p:spTgt spid="21"/>
                                        </p:tgtEl>
                                        <p:attrNameLst>
                                          <p:attrName>style.visibility</p:attrName>
                                        </p:attrNameLst>
                                      </p:cBhvr>
                                      <p:to>
                                        <p:strVal val="visible"/>
                                      </p:to>
                                    </p:set>
                                  </p:childTnLst>
                                </p:cTn>
                              </p:par>
                            </p:childTnLst>
                          </p:cTn>
                        </p:par>
                        <p:par>
                          <p:cTn id="24" fill="hold">
                            <p:stCondLst>
                              <p:cond delay="3750"/>
                            </p:stCondLst>
                            <p:childTnLst>
                              <p:par>
                                <p:cTn id="25" presetID="1" presetClass="entr" presetSubtype="0" fill="hold" nodeType="afterEffect">
                                  <p:stCondLst>
                                    <p:cond delay="75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75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p:stCondLst>
                              <p:cond delay="4500"/>
                            </p:stCondLst>
                            <p:childTnLst>
                              <p:par>
                                <p:cTn id="30" presetID="1" presetClass="entr" presetSubtype="0" fill="hold" nodeType="afterEffect">
                                  <p:stCondLst>
                                    <p:cond delay="125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grpId="0" nodeType="withEffect">
                                  <p:stCondLst>
                                    <p:cond delay="1250"/>
                                  </p:stCondLst>
                                  <p:childTnLst>
                                    <p:set>
                                      <p:cBhvr>
                                        <p:cTn id="33" dur="1" fill="hold">
                                          <p:stCondLst>
                                            <p:cond delay="0"/>
                                          </p:stCondLst>
                                        </p:cTn>
                                        <p:tgtEl>
                                          <p:spTgt spid="24"/>
                                        </p:tgtEl>
                                        <p:attrNameLst>
                                          <p:attrName>style.visibility</p:attrName>
                                        </p:attrNameLst>
                                      </p:cBhvr>
                                      <p:to>
                                        <p:strVal val="visible"/>
                                      </p:to>
                                    </p:set>
                                  </p:childTnLst>
                                </p:cTn>
                              </p:par>
                            </p:childTnLst>
                          </p:cTn>
                        </p:par>
                        <p:par>
                          <p:cTn id="34" fill="hold">
                            <p:stCondLst>
                              <p:cond delay="5750"/>
                            </p:stCondLst>
                            <p:childTnLst>
                              <p:par>
                                <p:cTn id="35" presetID="1" presetClass="entr" presetSubtype="0" fill="hold" nodeType="afterEffect">
                                  <p:stCondLst>
                                    <p:cond delay="750"/>
                                  </p:stCondLst>
                                  <p:childTnLst>
                                    <p:set>
                                      <p:cBhvr>
                                        <p:cTn id="36" dur="1" fill="hold">
                                          <p:stCondLst>
                                            <p:cond delay="0"/>
                                          </p:stCondLst>
                                        </p:cTn>
                                        <p:tgtEl>
                                          <p:spTgt spid="42"/>
                                        </p:tgtEl>
                                        <p:attrNameLst>
                                          <p:attrName>style.visibility</p:attrName>
                                        </p:attrNameLst>
                                      </p:cBhvr>
                                      <p:to>
                                        <p:strVal val="visible"/>
                                      </p:to>
                                    </p:set>
                                  </p:childTnLst>
                                </p:cTn>
                              </p:par>
                            </p:childTnLst>
                          </p:cTn>
                        </p:par>
                        <p:par>
                          <p:cTn id="37" fill="hold">
                            <p:stCondLst>
                              <p:cond delay="6500"/>
                            </p:stCondLst>
                            <p:childTnLst>
                              <p:par>
                                <p:cTn id="38" presetID="1"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6500"/>
                            </p:stCondLst>
                            <p:childTnLst>
                              <p:par>
                                <p:cTn id="41" presetID="1" presetClass="entr" presetSubtype="0" fill="hold" grpId="1" nodeType="after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par>
                          <p:cTn id="43" fill="hold">
                            <p:stCondLst>
                              <p:cond delay="6500"/>
                            </p:stCondLst>
                            <p:childTnLst>
                              <p:par>
                                <p:cTn id="44" presetID="26" presetClass="emph" presetSubtype="0" fill="hold" grpId="0" nodeType="afterEffect">
                                  <p:stCondLst>
                                    <p:cond delay="0"/>
                                  </p:stCondLst>
                                  <p:childTnLst>
                                    <p:animEffect transition="out" filter="fade">
                                      <p:cBhvr>
                                        <p:cTn id="45" dur="1000" tmFilter="0, 0; .2, .5; .8, .5; 1, 0"/>
                                        <p:tgtEl>
                                          <p:spTgt spid="57"/>
                                        </p:tgtEl>
                                      </p:cBhvr>
                                    </p:animEffect>
                                    <p:animScale>
                                      <p:cBhvr>
                                        <p:cTn id="46" dur="500" autoRev="1" fill="hold"/>
                                        <p:tgtEl>
                                          <p:spTgt spid="57"/>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par>
                          <p:cTn id="54" fill="hold">
                            <p:stCondLst>
                              <p:cond delay="0"/>
                            </p:stCondLst>
                            <p:childTnLst>
                              <p:par>
                                <p:cTn id="55" presetID="26" presetClass="emph" presetSubtype="0" fill="hold" grpId="1" nodeType="afterEffect">
                                  <p:stCondLst>
                                    <p:cond delay="0"/>
                                  </p:stCondLst>
                                  <p:childTnLst>
                                    <p:animEffect transition="out" filter="fade">
                                      <p:cBhvr>
                                        <p:cTn id="56" dur="1000" tmFilter="0, 0; .2, .5; .8, .5; 1, 0"/>
                                        <p:tgtEl>
                                          <p:spTgt spid="25"/>
                                        </p:tgtEl>
                                      </p:cBhvr>
                                    </p:animEffect>
                                    <p:animScale>
                                      <p:cBhvr>
                                        <p:cTn id="57" dur="500" autoRev="1" fill="hold"/>
                                        <p:tgtEl>
                                          <p:spTgt spid="25"/>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35" presetClass="path" presetSubtype="0" accel="50000" decel="50000" fill="hold" nodeType="withEffect">
                                  <p:stCondLst>
                                    <p:cond delay="0"/>
                                  </p:stCondLst>
                                  <p:childTnLst>
                                    <p:animMotion origin="layout" path="M -3.94531E-6 0.00048 L 0.26209 0.00162 " pathEditMode="relative" rAng="0" ptsTypes="AA">
                                      <p:cBhvr>
                                        <p:cTn id="66" dur="2000" fill="hold"/>
                                        <p:tgtEl>
                                          <p:spTgt spid="73"/>
                                        </p:tgtEl>
                                        <p:attrNameLst>
                                          <p:attrName>ppt_x</p:attrName>
                                          <p:attrName>ppt_y</p:attrName>
                                        </p:attrNameLst>
                                      </p:cBhvr>
                                      <p:rCtr x="13098" y="49"/>
                                    </p:animMotion>
                                  </p:childTnLst>
                                </p:cTn>
                              </p:par>
                            </p:childTnLst>
                          </p:cTn>
                        </p:par>
                        <p:par>
                          <p:cTn id="67" fill="hold">
                            <p:stCondLst>
                              <p:cond delay="2000"/>
                            </p:stCondLst>
                            <p:childTnLst>
                              <p:par>
                                <p:cTn id="68" presetID="1" presetClass="entr" presetSubtype="0" fill="hold" grpId="0" nodeType="afterEffect">
                                  <p:stCondLst>
                                    <p:cond delay="500"/>
                                  </p:stCondLst>
                                  <p:childTnLst>
                                    <p:set>
                                      <p:cBhvr>
                                        <p:cTn id="69" dur="1" fill="hold">
                                          <p:stCondLst>
                                            <p:cond delay="0"/>
                                          </p:stCondLst>
                                        </p:cTn>
                                        <p:tgtEl>
                                          <p:spTgt spid="46"/>
                                        </p:tgtEl>
                                        <p:attrNameLst>
                                          <p:attrName>style.visibility</p:attrName>
                                        </p:attrNameLst>
                                      </p:cBhvr>
                                      <p:to>
                                        <p:strVal val="visible"/>
                                      </p:to>
                                    </p:set>
                                  </p:childTnLst>
                                </p:cTn>
                              </p:par>
                            </p:childTnLst>
                          </p:cTn>
                        </p:par>
                        <p:par>
                          <p:cTn id="70" fill="hold">
                            <p:stCondLst>
                              <p:cond delay="2500"/>
                            </p:stCondLst>
                            <p:childTnLst>
                              <p:par>
                                <p:cTn id="71" presetID="1" presetClass="entr" presetSubtype="0"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par>
                          <p:cTn id="73" fill="hold">
                            <p:stCondLst>
                              <p:cond delay="2500"/>
                            </p:stCondLst>
                            <p:childTnLst>
                              <p:par>
                                <p:cTn id="74" presetID="1" presetClass="entr" presetSubtype="0"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500"/>
                                  </p:stCondLst>
                                  <p:childTnLst>
                                    <p:set>
                                      <p:cBhvr>
                                        <p:cTn id="77" dur="1" fill="hold">
                                          <p:stCondLst>
                                            <p:cond delay="0"/>
                                          </p:stCondLst>
                                        </p:cTn>
                                        <p:tgtEl>
                                          <p:spTgt spid="35"/>
                                        </p:tgtEl>
                                        <p:attrNameLst>
                                          <p:attrName>style.visibility</p:attrName>
                                        </p:attrNameLst>
                                      </p:cBhvr>
                                      <p:to>
                                        <p:strVal val="visible"/>
                                      </p:to>
                                    </p:set>
                                  </p:childTnLst>
                                </p:cTn>
                              </p:par>
                              <p:par>
                                <p:cTn id="78" presetID="1" presetClass="entr" presetSubtype="0" fill="hold" grpId="0" nodeType="withEffect">
                                  <p:stCondLst>
                                    <p:cond delay="500"/>
                                  </p:stCondLst>
                                  <p:childTnLst>
                                    <p:set>
                                      <p:cBhvr>
                                        <p:cTn id="79" dur="1" fill="hold">
                                          <p:stCondLst>
                                            <p:cond delay="0"/>
                                          </p:stCondLst>
                                        </p:cTn>
                                        <p:tgtEl>
                                          <p:spTgt spid="29"/>
                                        </p:tgtEl>
                                        <p:attrNameLst>
                                          <p:attrName>style.visibility</p:attrName>
                                        </p:attrNameLst>
                                      </p:cBhvr>
                                      <p:to>
                                        <p:strVal val="visible"/>
                                      </p:to>
                                    </p:set>
                                  </p:childTnLst>
                                </p:cTn>
                              </p:par>
                              <p:par>
                                <p:cTn id="80" presetID="1" presetClass="entr" presetSubtype="0" fill="hold" nodeType="withEffect">
                                  <p:stCondLst>
                                    <p:cond delay="500"/>
                                  </p:stCondLst>
                                  <p:childTnLst>
                                    <p:set>
                                      <p:cBhvr>
                                        <p:cTn id="81" dur="1" fill="hold">
                                          <p:stCondLst>
                                            <p:cond delay="0"/>
                                          </p:stCondLst>
                                        </p:cTn>
                                        <p:tgtEl>
                                          <p:spTgt spid="49"/>
                                        </p:tgtEl>
                                        <p:attrNameLst>
                                          <p:attrName>style.visibility</p:attrName>
                                        </p:attrNameLst>
                                      </p:cBhvr>
                                      <p:to>
                                        <p:strVal val="visible"/>
                                      </p:to>
                                    </p:set>
                                  </p:childTnLst>
                                </p:cTn>
                              </p:par>
                              <p:par>
                                <p:cTn id="82" presetID="1" presetClass="entr" presetSubtype="0" fill="hold" grpId="0" nodeType="withEffect">
                                  <p:stCondLst>
                                    <p:cond delay="1250"/>
                                  </p:stCondLst>
                                  <p:childTnLst>
                                    <p:set>
                                      <p:cBhvr>
                                        <p:cTn id="83" dur="1" fill="hold">
                                          <p:stCondLst>
                                            <p:cond delay="0"/>
                                          </p:stCondLst>
                                        </p:cTn>
                                        <p:tgtEl>
                                          <p:spTgt spid="34"/>
                                        </p:tgtEl>
                                        <p:attrNameLst>
                                          <p:attrName>style.visibility</p:attrName>
                                        </p:attrNameLst>
                                      </p:cBhvr>
                                      <p:to>
                                        <p:strVal val="visible"/>
                                      </p:to>
                                    </p:set>
                                  </p:childTnLst>
                                </p:cTn>
                              </p:par>
                            </p:childTnLst>
                          </p:cTn>
                        </p:par>
                        <p:par>
                          <p:cTn id="84" fill="hold">
                            <p:stCondLst>
                              <p:cond delay="3750"/>
                            </p:stCondLst>
                            <p:childTnLst>
                              <p:par>
                                <p:cTn id="85" presetID="1" presetClass="entr" presetSubtype="0" fill="hold" nodeType="afterEffect">
                                  <p:stCondLst>
                                    <p:cond delay="50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grpId="0" nodeType="withEffect">
                                  <p:stCondLst>
                                    <p:cond delay="500"/>
                                  </p:stCondLst>
                                  <p:childTnLst>
                                    <p:set>
                                      <p:cBhvr>
                                        <p:cTn id="88" dur="1" fill="hold">
                                          <p:stCondLst>
                                            <p:cond delay="0"/>
                                          </p:stCondLst>
                                        </p:cTn>
                                        <p:tgtEl>
                                          <p:spTgt spid="37"/>
                                        </p:tgtEl>
                                        <p:attrNameLst>
                                          <p:attrName>style.visibility</p:attrName>
                                        </p:attrNameLst>
                                      </p:cBhvr>
                                      <p:to>
                                        <p:strVal val="visible"/>
                                      </p:to>
                                    </p:set>
                                  </p:childTnLst>
                                </p:cTn>
                              </p:par>
                            </p:childTnLst>
                          </p:cTn>
                        </p:par>
                        <p:par>
                          <p:cTn id="89" fill="hold">
                            <p:stCondLst>
                              <p:cond delay="4250"/>
                            </p:stCondLst>
                            <p:childTnLst>
                              <p:par>
                                <p:cTn id="90" presetID="1" presetClass="entr" presetSubtype="0" fill="hold" nodeType="afterEffect">
                                  <p:stCondLst>
                                    <p:cond delay="750"/>
                                  </p:stCondLst>
                                  <p:childTnLst>
                                    <p:set>
                                      <p:cBhvr>
                                        <p:cTn id="91" dur="1" fill="hold">
                                          <p:stCondLst>
                                            <p:cond delay="0"/>
                                          </p:stCondLst>
                                        </p:cTn>
                                        <p:tgtEl>
                                          <p:spTgt spid="43"/>
                                        </p:tgtEl>
                                        <p:attrNameLst>
                                          <p:attrName>style.visibility</p:attrName>
                                        </p:attrNameLst>
                                      </p:cBhvr>
                                      <p:to>
                                        <p:strVal val="visible"/>
                                      </p:to>
                                    </p:set>
                                  </p:childTnLst>
                                </p:cTn>
                              </p:par>
                              <p:par>
                                <p:cTn id="92" presetID="1" presetClass="entr" presetSubtype="0" fill="hold" grpId="0" nodeType="withEffect">
                                  <p:stCondLst>
                                    <p:cond delay="750"/>
                                  </p:stCondLst>
                                  <p:childTnLst>
                                    <p:set>
                                      <p:cBhvr>
                                        <p:cTn id="93" dur="1" fill="hold">
                                          <p:stCondLst>
                                            <p:cond delay="0"/>
                                          </p:stCondLst>
                                        </p:cTn>
                                        <p:tgtEl>
                                          <p:spTgt spid="38"/>
                                        </p:tgtEl>
                                        <p:attrNameLst>
                                          <p:attrName>style.visibility</p:attrName>
                                        </p:attrNameLst>
                                      </p:cBhvr>
                                      <p:to>
                                        <p:strVal val="visible"/>
                                      </p:to>
                                    </p:set>
                                  </p:childTnLst>
                                </p:cTn>
                              </p:par>
                            </p:childTnLst>
                          </p:cTn>
                        </p:par>
                        <p:par>
                          <p:cTn id="94" fill="hold">
                            <p:stCondLst>
                              <p:cond delay="5000"/>
                            </p:stCondLst>
                            <p:childTnLst>
                              <p:par>
                                <p:cTn id="95" presetID="1" presetClass="entr" presetSubtype="0" fill="hold" nodeType="afterEffect">
                                  <p:stCondLst>
                                    <p:cond delay="750"/>
                                  </p:stCondLst>
                                  <p:childTnLst>
                                    <p:set>
                                      <p:cBhvr>
                                        <p:cTn id="96" dur="1" fill="hold">
                                          <p:stCondLst>
                                            <p:cond delay="0"/>
                                          </p:stCondLst>
                                        </p:cTn>
                                        <p:tgtEl>
                                          <p:spTgt spid="44"/>
                                        </p:tgtEl>
                                        <p:attrNameLst>
                                          <p:attrName>style.visibility</p:attrName>
                                        </p:attrNameLst>
                                      </p:cBhvr>
                                      <p:to>
                                        <p:strVal val="visible"/>
                                      </p:to>
                                    </p:set>
                                  </p:childTnLst>
                                </p:cTn>
                              </p:par>
                              <p:par>
                                <p:cTn id="97" presetID="1" presetClass="entr" presetSubtype="0" fill="hold" grpId="0" nodeType="withEffect">
                                  <p:stCondLst>
                                    <p:cond delay="750"/>
                                  </p:stCondLst>
                                  <p:childTnLst>
                                    <p:set>
                                      <p:cBhvr>
                                        <p:cTn id="98" dur="1" fill="hold">
                                          <p:stCondLst>
                                            <p:cond delay="0"/>
                                          </p:stCondLst>
                                        </p:cTn>
                                        <p:tgtEl>
                                          <p:spTgt spid="47"/>
                                        </p:tgtEl>
                                        <p:attrNameLst>
                                          <p:attrName>style.visibility</p:attrName>
                                        </p:attrNameLst>
                                      </p:cBhvr>
                                      <p:to>
                                        <p:strVal val="visible"/>
                                      </p:to>
                                    </p:set>
                                  </p:childTnLst>
                                </p:cTn>
                              </p:par>
                              <p:par>
                                <p:cTn id="99" presetID="1" presetClass="entr" presetSubtype="0" fill="hold" grpId="0" nodeType="withEffect">
                                  <p:stCondLst>
                                    <p:cond delay="750"/>
                                  </p:stCondLst>
                                  <p:childTnLst>
                                    <p:set>
                                      <p:cBhvr>
                                        <p:cTn id="100" dur="1" fill="hold">
                                          <p:stCondLst>
                                            <p:cond delay="0"/>
                                          </p:stCondLst>
                                        </p:cTn>
                                        <p:tgtEl>
                                          <p:spTgt spid="65"/>
                                        </p:tgtEl>
                                        <p:attrNameLst>
                                          <p:attrName>style.visibility</p:attrName>
                                        </p:attrNameLst>
                                      </p:cBhvr>
                                      <p:to>
                                        <p:strVal val="visible"/>
                                      </p:to>
                                    </p:set>
                                  </p:childTnLst>
                                </p:cTn>
                              </p:par>
                            </p:childTnLst>
                          </p:cTn>
                        </p:par>
                        <p:par>
                          <p:cTn id="101" fill="hold">
                            <p:stCondLst>
                              <p:cond delay="5750"/>
                            </p:stCondLst>
                            <p:childTnLst>
                              <p:par>
                                <p:cTn id="102" presetID="26" presetClass="emph" presetSubtype="0" fill="hold" grpId="1" nodeType="afterEffect">
                                  <p:stCondLst>
                                    <p:cond delay="0"/>
                                  </p:stCondLst>
                                  <p:childTnLst>
                                    <p:animEffect transition="out" filter="fade">
                                      <p:cBhvr>
                                        <p:cTn id="103" dur="500" tmFilter="0, 0; .2, .5; .8, .5; 1, 0"/>
                                        <p:tgtEl>
                                          <p:spTgt spid="65"/>
                                        </p:tgtEl>
                                      </p:cBhvr>
                                    </p:animEffect>
                                    <p:animScale>
                                      <p:cBhvr>
                                        <p:cTn id="104" dur="250" autoRev="1" fill="hold"/>
                                        <p:tgtEl>
                                          <p:spTgt spid="65"/>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80"/>
                                        </p:tgtEl>
                                        <p:attrNameLst>
                                          <p:attrName>style.visibility</p:attrName>
                                        </p:attrNameLst>
                                      </p:cBhvr>
                                      <p:to>
                                        <p:strVal val="visible"/>
                                      </p:to>
                                    </p:set>
                                  </p:childTnLst>
                                </p:cTn>
                              </p:par>
                            </p:childTnLst>
                          </p:cTn>
                        </p:par>
                        <p:par>
                          <p:cTn id="109" fill="hold">
                            <p:stCondLst>
                              <p:cond delay="0"/>
                            </p:stCondLst>
                            <p:childTnLst>
                              <p:par>
                                <p:cTn id="110" presetID="26" presetClass="emph" presetSubtype="0" fill="hold" nodeType="afterEffect">
                                  <p:stCondLst>
                                    <p:cond delay="0"/>
                                  </p:stCondLst>
                                  <p:childTnLst>
                                    <p:animEffect transition="out" filter="fade">
                                      <p:cBhvr>
                                        <p:cTn id="111" dur="500" tmFilter="0, 0; .2, .5; .8, .5; 1, 0"/>
                                        <p:tgtEl>
                                          <p:spTgt spid="80"/>
                                        </p:tgtEl>
                                      </p:cBhvr>
                                    </p:animEffect>
                                    <p:animScale>
                                      <p:cBhvr>
                                        <p:cTn id="112" dur="250" autoRev="1" fill="hold"/>
                                        <p:tgtEl>
                                          <p:spTgt spid="80"/>
                                        </p:tgtEl>
                                      </p:cBhvr>
                                      <p:by x="105000" y="105000"/>
                                    </p:animScale>
                                  </p:childTnLst>
                                </p:cTn>
                              </p:par>
                            </p:childTnLst>
                          </p:cTn>
                        </p:par>
                        <p:par>
                          <p:cTn id="113" fill="hold">
                            <p:stCondLst>
                              <p:cond delay="500"/>
                            </p:stCondLst>
                            <p:childTnLst>
                              <p:par>
                                <p:cTn id="114" presetID="26" presetClass="emph" presetSubtype="0" fill="hold" grpId="1" nodeType="afterEffect">
                                  <p:stCondLst>
                                    <p:cond delay="750"/>
                                  </p:stCondLst>
                                  <p:childTnLst>
                                    <p:animEffect transition="out" filter="fade">
                                      <p:cBhvr>
                                        <p:cTn id="115" dur="500" tmFilter="0, 0; .2, .5; .8, .5; 1, 0"/>
                                        <p:tgtEl>
                                          <p:spTgt spid="48"/>
                                        </p:tgtEl>
                                      </p:cBhvr>
                                    </p:animEffect>
                                    <p:animScale>
                                      <p:cBhvr>
                                        <p:cTn id="116" dur="250" autoRev="1" fill="hold"/>
                                        <p:tgtEl>
                                          <p:spTgt spid="48"/>
                                        </p:tgtEl>
                                      </p:cBhvr>
                                      <p:by x="105000" y="105000"/>
                                    </p:animScale>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0"/>
                                        </p:tgtEl>
                                        <p:attrNameLst>
                                          <p:attrName>style.visibility</p:attrName>
                                        </p:attrNameLst>
                                      </p:cBhvr>
                                      <p:to>
                                        <p:strVal val="visible"/>
                                      </p:to>
                                    </p:set>
                                  </p:childTnLst>
                                </p:cTn>
                              </p:par>
                              <p:par>
                                <p:cTn id="121" presetID="1" presetClass="exit" presetSubtype="0" fill="hold" nodeType="withEffect">
                                  <p:stCondLst>
                                    <p:cond delay="0"/>
                                  </p:stCondLst>
                                  <p:childTnLst>
                                    <p:set>
                                      <p:cBhvr>
                                        <p:cTn id="122" dur="1" fill="hold">
                                          <p:stCondLst>
                                            <p:cond delay="0"/>
                                          </p:stCondLst>
                                        </p:cTn>
                                        <p:tgtEl>
                                          <p:spTgt spid="49"/>
                                        </p:tgtEl>
                                        <p:attrNameLst>
                                          <p:attrName>style.visibility</p:attrName>
                                        </p:attrNameLst>
                                      </p:cBhvr>
                                      <p:to>
                                        <p:strVal val="hidden"/>
                                      </p:to>
                                    </p:set>
                                  </p:childTnLst>
                                </p:cTn>
                              </p:par>
                            </p:childTnLst>
                          </p:cTn>
                        </p:par>
                        <p:par>
                          <p:cTn id="123" fill="hold">
                            <p:stCondLst>
                              <p:cond delay="0"/>
                            </p:stCondLst>
                            <p:childTnLst>
                              <p:par>
                                <p:cTn id="124" presetID="26" presetClass="emph" presetSubtype="0" fill="hold" nodeType="afterEffect">
                                  <p:stCondLst>
                                    <p:cond delay="0"/>
                                  </p:stCondLst>
                                  <p:childTnLst>
                                    <p:animEffect transition="out" filter="fade">
                                      <p:cBhvr>
                                        <p:cTn id="125" dur="500" tmFilter="0, 0; .2, .5; .8, .5; 1, 0"/>
                                        <p:tgtEl>
                                          <p:spTgt spid="60"/>
                                        </p:tgtEl>
                                      </p:cBhvr>
                                    </p:animEffect>
                                    <p:animScale>
                                      <p:cBhvr>
                                        <p:cTn id="126" dur="250" autoRev="1" fill="hold"/>
                                        <p:tgtEl>
                                          <p:spTgt spid="60"/>
                                        </p:tgtEl>
                                      </p:cBhvr>
                                      <p:by x="105000" y="105000"/>
                                    </p:animScale>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5"/>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0"/>
                                        </p:tgtEl>
                                        <p:attrNameLst>
                                          <p:attrName>style.visibility</p:attrName>
                                        </p:attrNameLst>
                                      </p:cBhvr>
                                      <p:to>
                                        <p:strVal val="visible"/>
                                      </p:to>
                                    </p:set>
                                  </p:childTnLst>
                                </p:cTn>
                              </p:par>
                            </p:childTnLst>
                          </p:cTn>
                        </p:par>
                        <p:par>
                          <p:cTn id="133" fill="hold">
                            <p:stCondLst>
                              <p:cond delay="0"/>
                            </p:stCondLst>
                            <p:childTnLst>
                              <p:par>
                                <p:cTn id="134" presetID="26" presetClass="emph" presetSubtype="0" fill="hold" grpId="1" nodeType="afterEffect">
                                  <p:stCondLst>
                                    <p:cond delay="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8" grpId="0" animBg="1"/>
      <p:bldP spid="29" grpId="0" animBg="1"/>
      <p:bldP spid="34" grpId="0" animBg="1"/>
      <p:bldP spid="35" grpId="0" animBg="1"/>
      <p:bldP spid="37" grpId="0" animBg="1"/>
      <p:bldP spid="38" grpId="0" animBg="1"/>
      <p:bldP spid="45" grpId="0" animBg="1"/>
      <p:bldP spid="45" grpId="1" animBg="1"/>
      <p:bldP spid="46" grpId="0" animBg="1"/>
      <p:bldP spid="47" grpId="0" animBg="1"/>
      <p:bldP spid="48" grpId="0" animBg="1"/>
      <p:bldP spid="48" grpId="1" animBg="1"/>
      <p:bldP spid="57" grpId="0" animBg="1"/>
      <p:bldP spid="57" grpId="1" animBg="1"/>
      <p:bldP spid="65" grpId="0" animBg="1"/>
      <p:bldP spid="6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Линия"/>
          <p:cNvSpPr/>
          <p:nvPr/>
        </p:nvSpPr>
        <p:spPr>
          <a:xfrm>
            <a:off x="787402" y="1574800"/>
            <a:ext cx="11430001" cy="0"/>
          </a:xfrm>
          <a:prstGeom prst="line">
            <a:avLst/>
          </a:prstGeom>
          <a:ln w="12700">
            <a:solidFill>
              <a:srgbClr val="253957"/>
            </a:solidFill>
            <a:miter lim="400000"/>
          </a:ln>
        </p:spPr>
        <p:txBody>
          <a:bodyPr lIns="50800" tIns="50800" rIns="50800" bIns="50800" anchor="ctr"/>
          <a:lstStyle/>
          <a:p>
            <a:pPr>
              <a:defRPr sz="2400"/>
            </a:pPr>
            <a:endParaRPr sz="2400"/>
          </a:p>
        </p:txBody>
      </p:sp>
      <p:sp>
        <p:nvSpPr>
          <p:cNvPr id="27" name="Прямоугольник 5"/>
          <p:cNvSpPr/>
          <p:nvPr/>
        </p:nvSpPr>
        <p:spPr>
          <a:xfrm>
            <a:off x="1847851" y="7285357"/>
            <a:ext cx="7362824" cy="1980000"/>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endParaRPr lang="ru-RU" sz="1000" b="1" dirty="0">
              <a:solidFill>
                <a:schemeClr val="tx1"/>
              </a:solidFill>
              <a:latin typeface="Georgia" panose="02040502050405020303" pitchFamily="18" charset="0"/>
            </a:endParaRPr>
          </a:p>
        </p:txBody>
      </p:sp>
      <p:sp>
        <p:nvSpPr>
          <p:cNvPr id="29" name="Цилиндр 28"/>
          <p:cNvSpPr/>
          <p:nvPr/>
        </p:nvSpPr>
        <p:spPr>
          <a:xfrm>
            <a:off x="2131127" y="7746964"/>
            <a:ext cx="3103102" cy="848201"/>
          </a:xfrm>
          <a:prstGeom prst="can">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800" b="1" dirty="0">
                <a:solidFill>
                  <a:schemeClr val="tx1"/>
                </a:solidFill>
                <a:latin typeface="Georgia" panose="02040502050405020303" pitchFamily="18" charset="0"/>
              </a:rPr>
              <a:t>база знаний</a:t>
            </a:r>
          </a:p>
        </p:txBody>
      </p:sp>
      <p:sp>
        <p:nvSpPr>
          <p:cNvPr id="30" name="Двойная стрелка влево/вправо 29"/>
          <p:cNvSpPr/>
          <p:nvPr/>
        </p:nvSpPr>
        <p:spPr>
          <a:xfrm>
            <a:off x="5268684" y="7962175"/>
            <a:ext cx="720000" cy="417780"/>
          </a:xfrm>
          <a:prstGeom prst="leftRightArrow">
            <a:avLst/>
          </a:prstGeom>
          <a:solidFill>
            <a:schemeClr val="bg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ru-RU" sz="700" b="0" i="0" u="none" strike="noStrike" cap="none" spc="0" normalizeH="0" baseline="0" dirty="0">
              <a:ln>
                <a:noFill/>
              </a:ln>
              <a:solidFill>
                <a:srgbClr val="FFFFFF"/>
              </a:solidFill>
              <a:effectLst/>
              <a:latin typeface="Georgia" panose="02040502050405020303" pitchFamily="18" charset="0"/>
              <a:ea typeface="+mj-ea"/>
              <a:cs typeface="+mj-cs"/>
              <a:sym typeface="Helvetica Light"/>
            </a:endParaRPr>
          </a:p>
        </p:txBody>
      </p:sp>
      <p:sp>
        <p:nvSpPr>
          <p:cNvPr id="31" name="Прямоугольник 5"/>
          <p:cNvSpPr/>
          <p:nvPr/>
        </p:nvSpPr>
        <p:spPr>
          <a:xfrm>
            <a:off x="6042190" y="7473439"/>
            <a:ext cx="2662718" cy="1395254"/>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800" b="1" dirty="0">
                <a:solidFill>
                  <a:schemeClr val="tx1"/>
                </a:solidFill>
                <a:latin typeface="Georgia" panose="02040502050405020303" pitchFamily="18" charset="0"/>
              </a:rPr>
              <a:t>механизм логического вывода</a:t>
            </a:r>
          </a:p>
        </p:txBody>
      </p:sp>
      <p:sp>
        <p:nvSpPr>
          <p:cNvPr id="32" name="Двойная стрелка влево/вправо 31"/>
          <p:cNvSpPr/>
          <p:nvPr/>
        </p:nvSpPr>
        <p:spPr>
          <a:xfrm>
            <a:off x="8776051" y="7984087"/>
            <a:ext cx="972713" cy="417780"/>
          </a:xfrm>
          <a:prstGeom prst="leftRightArrow">
            <a:avLst/>
          </a:prstGeom>
          <a:solidFill>
            <a:schemeClr val="bg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ru-RU" sz="700" b="0" i="0" u="none" strike="noStrike" cap="none" spc="0" normalizeH="0" baseline="0">
              <a:ln>
                <a:noFill/>
              </a:ln>
              <a:solidFill>
                <a:srgbClr val="FFFFFF"/>
              </a:solidFill>
              <a:effectLst/>
              <a:latin typeface="Georgia" panose="02040502050405020303" pitchFamily="18" charset="0"/>
              <a:ea typeface="+mj-ea"/>
              <a:cs typeface="+mj-cs"/>
              <a:sym typeface="Helvetica Light"/>
            </a:endParaRPr>
          </a:p>
        </p:txBody>
      </p:sp>
      <p:sp>
        <p:nvSpPr>
          <p:cNvPr id="38" name="Прямоугольник 5"/>
          <p:cNvSpPr/>
          <p:nvPr/>
        </p:nvSpPr>
        <p:spPr>
          <a:xfrm>
            <a:off x="9822907" y="7688884"/>
            <a:ext cx="2950844" cy="964367"/>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800" b="1" dirty="0">
                <a:solidFill>
                  <a:schemeClr val="tx1"/>
                </a:solidFill>
                <a:latin typeface="Georgia" panose="02040502050405020303" pitchFamily="18" charset="0"/>
              </a:rPr>
              <a:t>интерфейс пользователя</a:t>
            </a:r>
          </a:p>
        </p:txBody>
      </p:sp>
      <p:sp>
        <p:nvSpPr>
          <p:cNvPr id="39" name="Стрелка вправо 4"/>
          <p:cNvSpPr/>
          <p:nvPr/>
        </p:nvSpPr>
        <p:spPr>
          <a:xfrm rot="16200000">
            <a:off x="9336644" y="6766525"/>
            <a:ext cx="1332000" cy="360000"/>
          </a:xfrm>
          <a:prstGeom prst="leftRightArrow">
            <a:avLst/>
          </a:prstGeom>
          <a:solidFill>
            <a:schemeClr val="bg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50800" tIns="50800" rIns="50800" bIns="50800" numCol="1" spcCol="38100" rtlCol="0" anchor="ctr">
            <a:spAutoFit/>
          </a:bodyPr>
          <a:lstStyle/>
          <a:p>
            <a:endParaRPr lang="ru-RU" sz="500">
              <a:solidFill>
                <a:srgbClr val="00B050"/>
              </a:solidFill>
              <a:latin typeface="Georgia" panose="02040502050405020303" pitchFamily="18" charset="0"/>
            </a:endParaRPr>
          </a:p>
        </p:txBody>
      </p:sp>
      <p:sp>
        <p:nvSpPr>
          <p:cNvPr id="4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154691" y="6565135"/>
            <a:ext cx="2754927" cy="402878"/>
          </a:xfrm>
          <a:prstGeom prst="rect">
            <a:avLst/>
          </a:prstGeom>
          <a:solidFill>
            <a:schemeClr val="bg1"/>
          </a:solid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2400" b="1" dirty="0">
                <a:solidFill>
                  <a:schemeClr val="tx1"/>
                </a:solidFill>
                <a:latin typeface="Georgia" panose="02040502050405020303" pitchFamily="18" charset="0"/>
                <a:ea typeface="Arial Narrow" charset="0"/>
                <a:cs typeface="Arial Narrow" charset="0"/>
              </a:rPr>
              <a:t>рекомендации</a:t>
            </a:r>
            <a:endParaRPr lang="en-US" sz="2400" b="1" dirty="0">
              <a:solidFill>
                <a:schemeClr val="tx1"/>
              </a:solidFill>
              <a:latin typeface="Georgia" panose="02040502050405020303" pitchFamily="18" charset="0"/>
              <a:ea typeface="Arial Narrow" charset="0"/>
              <a:cs typeface="Arial Narrow" charset="0"/>
            </a:endParaRPr>
          </a:p>
        </p:txBody>
      </p:sp>
      <p:grpSp>
        <p:nvGrpSpPr>
          <p:cNvPr id="41" name="Группа 40"/>
          <p:cNvGrpSpPr/>
          <p:nvPr/>
        </p:nvGrpSpPr>
        <p:grpSpPr>
          <a:xfrm>
            <a:off x="8495654" y="4462965"/>
            <a:ext cx="2694671" cy="2041045"/>
            <a:chOff x="7783580" y="7135292"/>
            <a:chExt cx="3763679" cy="2644023"/>
          </a:xfrm>
        </p:grpSpPr>
        <p:pic>
          <p:nvPicPr>
            <p:cNvPr id="58" name="Рисунок 57"/>
            <p:cNvPicPr>
              <a:picLocks noChangeAspect="1"/>
            </p:cNvPicPr>
            <p:nvPr/>
          </p:nvPicPr>
          <p:blipFill rotWithShape="1">
            <a:blip r:embed="rId3">
              <a:extLst>
                <a:ext uri="{28A0092B-C50C-407E-A947-70E740481C1C}">
                  <a14:useLocalDpi xmlns:a14="http://schemas.microsoft.com/office/drawing/2010/main" val="0"/>
                </a:ext>
              </a:extLst>
            </a:blip>
            <a:srcRect l="78332" t="27534" r="11906" b="45165"/>
            <a:stretch/>
          </p:blipFill>
          <p:spPr>
            <a:xfrm>
              <a:off x="9070333" y="7135292"/>
              <a:ext cx="1190170" cy="1872343"/>
            </a:xfrm>
            <a:prstGeom prst="rect">
              <a:avLst/>
            </a:prstGeom>
          </p:spPr>
        </p:pic>
        <p:sp>
          <p:nvSpPr>
            <p:cNvPr id="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783580" y="8847331"/>
              <a:ext cx="3763679" cy="931984"/>
            </a:xfrm>
            <a:prstGeom prst="rect">
              <a:avLst/>
            </a:prstGeom>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2400" b="1" dirty="0">
                  <a:solidFill>
                    <a:schemeClr val="tx1"/>
                  </a:solidFill>
                  <a:latin typeface="Georgia" panose="02040502050405020303" pitchFamily="18" charset="0"/>
                  <a:ea typeface="Arial Narrow" charset="0"/>
                  <a:cs typeface="Arial Narrow" charset="0"/>
                </a:rPr>
                <a:t>пользователь</a:t>
              </a:r>
              <a:endParaRPr lang="en-US" sz="2400" b="1" dirty="0">
                <a:solidFill>
                  <a:schemeClr val="tx1"/>
                </a:solidFill>
                <a:latin typeface="Georgia" panose="02040502050405020303" pitchFamily="18" charset="0"/>
                <a:ea typeface="Arial Narrow" charset="0"/>
                <a:cs typeface="Arial Narrow" charset="0"/>
              </a:endParaRPr>
            </a:p>
          </p:txBody>
        </p:sp>
      </p:grpSp>
      <p:sp>
        <p:nvSpPr>
          <p:cNvPr id="46" name="Прямоугольник 45"/>
          <p:cNvSpPr/>
          <p:nvPr/>
        </p:nvSpPr>
        <p:spPr>
          <a:xfrm>
            <a:off x="218941" y="5319825"/>
            <a:ext cx="2848512" cy="1210588"/>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r>
              <a:rPr lang="ru-RU" sz="2400" b="1" dirty="0">
                <a:solidFill>
                  <a:schemeClr val="tx1"/>
                </a:solidFill>
                <a:latin typeface="Georgia" panose="02040502050405020303" pitchFamily="18" charset="0"/>
                <a:ea typeface="+mj-ea"/>
                <a:cs typeface="+mj-cs"/>
              </a:rPr>
              <a:t>модуль идентификации маркеров</a:t>
            </a:r>
            <a:r>
              <a:rPr lang="en-US" sz="2400" b="1" dirty="0">
                <a:solidFill>
                  <a:schemeClr val="tx1"/>
                </a:solidFill>
                <a:latin typeface="Georgia" panose="02040502050405020303" pitchFamily="18" charset="0"/>
                <a:ea typeface="+mj-ea"/>
                <a:cs typeface="+mj-cs"/>
              </a:rPr>
              <a:t> </a:t>
            </a:r>
            <a:endParaRPr kumimoji="0" lang="ru-RU" sz="2400" b="1" u="none" strike="noStrike" cap="none" spc="0" normalizeH="0" baseline="0" dirty="0">
              <a:ln>
                <a:noFill/>
              </a:ln>
              <a:solidFill>
                <a:schemeClr val="tx1"/>
              </a:solidFill>
              <a:effectLst/>
              <a:latin typeface="Georgia" panose="02040502050405020303" pitchFamily="18" charset="0"/>
              <a:ea typeface="+mj-ea"/>
              <a:cs typeface="+mj-cs"/>
              <a:sym typeface="Helvetica Light"/>
            </a:endParaRPr>
          </a:p>
        </p:txBody>
      </p:sp>
      <p:sp>
        <p:nvSpPr>
          <p:cNvPr id="4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76820" y="3514120"/>
            <a:ext cx="3100923" cy="1073422"/>
          </a:xfrm>
          <a:prstGeom prst="rect">
            <a:avLst/>
          </a:prstGeom>
          <a:ln w="12700">
            <a:miter lim="400000"/>
          </a:ln>
        </p:spPr>
        <p:txBody>
          <a:bodyPr lIns="50800" tIns="50800" rIns="50800" bIns="50800"/>
          <a:lstStyle/>
          <a:p>
            <a:pPr>
              <a:defRPr sz="2100">
                <a:solidFill>
                  <a:srgbClr val="253957"/>
                </a:solidFill>
                <a:latin typeface="+mn-lt"/>
                <a:ea typeface="+mn-ea"/>
                <a:cs typeface="+mn-cs"/>
                <a:sym typeface="Arial Narrow"/>
              </a:defRPr>
            </a:pPr>
            <a:r>
              <a:rPr lang="ru-RU" sz="2400" b="1" dirty="0">
                <a:solidFill>
                  <a:schemeClr val="tx1"/>
                </a:solidFill>
                <a:latin typeface="Georgia" panose="02040502050405020303" pitchFamily="18" charset="0"/>
                <a:ea typeface="Arial Narrow" charset="0"/>
                <a:cs typeface="Arial Narrow" charset="0"/>
              </a:rPr>
              <a:t>пользовательская и компетентные статьи</a:t>
            </a:r>
            <a:endParaRPr lang="en-US" sz="2400" b="1" dirty="0">
              <a:solidFill>
                <a:schemeClr val="tx1"/>
              </a:solidFill>
              <a:latin typeface="Georgia" panose="02040502050405020303" pitchFamily="18" charset="0"/>
              <a:ea typeface="Arial Narrow" charset="0"/>
              <a:cs typeface="Arial Narrow" charset="0"/>
            </a:endParaRPr>
          </a:p>
        </p:txBody>
      </p:sp>
      <p:grpSp>
        <p:nvGrpSpPr>
          <p:cNvPr id="49" name="Группа 48"/>
          <p:cNvGrpSpPr/>
          <p:nvPr/>
        </p:nvGrpSpPr>
        <p:grpSpPr>
          <a:xfrm>
            <a:off x="3306162" y="5313514"/>
            <a:ext cx="3789508" cy="1698874"/>
            <a:chOff x="1957820" y="4939811"/>
            <a:chExt cx="3789508" cy="1698874"/>
          </a:xfrm>
        </p:grpSpPr>
        <p:sp>
          <p:nvSpPr>
            <p:cNvPr id="5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957820" y="6109922"/>
              <a:ext cx="3789508" cy="528763"/>
            </a:xfrm>
            <a:prstGeom prst="rect">
              <a:avLst/>
            </a:prstGeom>
            <a:ln w="12700">
              <a:miter lim="400000"/>
            </a:ln>
          </p:spPr>
          <p:txBody>
            <a:bodyPr lIns="50800" tIns="50800" rIns="50800" bIns="50800"/>
            <a:lstStyle/>
            <a:p>
              <a:pPr>
                <a:defRPr sz="2100">
                  <a:solidFill>
                    <a:srgbClr val="253957"/>
                  </a:solidFill>
                  <a:latin typeface="+mn-lt"/>
                  <a:ea typeface="+mn-ea"/>
                  <a:cs typeface="+mn-cs"/>
                  <a:sym typeface="Arial Narrow"/>
                </a:defRPr>
              </a:pPr>
              <a:r>
                <a:rPr lang="ru-RU" sz="2400" b="1" dirty="0">
                  <a:solidFill>
                    <a:schemeClr val="tx1"/>
                  </a:solidFill>
                  <a:latin typeface="Georgia" panose="02040502050405020303" pitchFamily="18" charset="0"/>
                  <a:ea typeface="Arial Narrow" charset="0"/>
                  <a:cs typeface="Arial Narrow" charset="0"/>
                </a:rPr>
                <a:t>инженер по знаниям</a:t>
              </a:r>
              <a:endParaRPr lang="en-US" sz="2400" b="1" dirty="0">
                <a:solidFill>
                  <a:schemeClr val="tx1"/>
                </a:solidFill>
                <a:latin typeface="Georgia" panose="02040502050405020303" pitchFamily="18" charset="0"/>
                <a:ea typeface="Arial Narrow" charset="0"/>
                <a:cs typeface="Arial Narrow" charset="0"/>
              </a:endParaRPr>
            </a:p>
          </p:txBody>
        </p:sp>
        <p:pic>
          <p:nvPicPr>
            <p:cNvPr id="57" name="Рисунок 56"/>
            <p:cNvPicPr>
              <a:picLocks noChangeAspect="1"/>
            </p:cNvPicPr>
            <p:nvPr/>
          </p:nvPicPr>
          <p:blipFill rotWithShape="1">
            <a:blip r:embed="rId4">
              <a:extLst>
                <a:ext uri="{28A0092B-C50C-407E-A947-70E740481C1C}">
                  <a14:useLocalDpi xmlns:a14="http://schemas.microsoft.com/office/drawing/2010/main" val="0"/>
                </a:ext>
              </a:extLst>
            </a:blip>
            <a:srcRect l="55805" t="27811" r="32008" b="45524"/>
            <a:stretch/>
          </p:blipFill>
          <p:spPr>
            <a:xfrm>
              <a:off x="2870360" y="4939811"/>
              <a:ext cx="1122554" cy="1299645"/>
            </a:xfrm>
            <a:prstGeom prst="rect">
              <a:avLst/>
            </a:prstGeom>
          </p:spPr>
        </p:pic>
      </p:grpSp>
      <p:sp>
        <p:nvSpPr>
          <p:cNvPr id="5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3213100" y="8853225"/>
            <a:ext cx="5949154" cy="364262"/>
          </a:xfrm>
          <a:prstGeom prst="rect">
            <a:avLst/>
          </a:prstGeom>
          <a:ln w="12700">
            <a:miter lim="400000"/>
          </a:ln>
        </p:spPr>
        <p:txBody>
          <a:bodyPr lIns="50800" tIns="50800" rIns="50800" bIns="50800"/>
          <a:lstStyle/>
          <a:p>
            <a:pPr algn="r">
              <a:defRPr sz="2100">
                <a:solidFill>
                  <a:srgbClr val="253957"/>
                </a:solidFill>
                <a:latin typeface="+mn-lt"/>
                <a:ea typeface="+mn-ea"/>
                <a:cs typeface="+mn-cs"/>
                <a:sym typeface="Arial Narrow"/>
              </a:defRPr>
            </a:pPr>
            <a:r>
              <a:rPr lang="en-US" sz="2400" b="1" dirty="0">
                <a:solidFill>
                  <a:sysClr val="windowText" lastClr="000000"/>
                </a:solidFill>
                <a:latin typeface="Georgia" panose="02040502050405020303" pitchFamily="18" charset="0"/>
                <a:ea typeface="Arial Narrow" charset="0"/>
                <a:cs typeface="Arial Narrow" charset="0"/>
              </a:rPr>
              <a:t>CLIPS</a:t>
            </a:r>
            <a:r>
              <a:rPr lang="ru-RU" sz="2400" b="1" dirty="0">
                <a:solidFill>
                  <a:sysClr val="windowText" lastClr="000000"/>
                </a:solidFill>
                <a:latin typeface="Georgia" panose="02040502050405020303" pitchFamily="18" charset="0"/>
                <a:ea typeface="Arial Narrow" charset="0"/>
                <a:cs typeface="Arial Narrow" charset="0"/>
              </a:rPr>
              <a:t>  </a:t>
            </a:r>
          </a:p>
        </p:txBody>
      </p:sp>
      <p:sp>
        <p:nvSpPr>
          <p:cNvPr id="5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643890" y="6747098"/>
            <a:ext cx="1999739" cy="287070"/>
          </a:xfrm>
          <a:prstGeom prst="rect">
            <a:avLst/>
          </a:prstGeom>
          <a:solidFill>
            <a:schemeClr val="bg1"/>
          </a:solidFill>
          <a:ln w="12700">
            <a:miter lim="400000"/>
          </a:ln>
        </p:spPr>
        <p:txBody>
          <a:bodyPr lIns="50800" tIns="50800" rIns="50800" bIns="50800"/>
          <a:lstStyle/>
          <a:p>
            <a:pPr algn="r">
              <a:defRPr sz="2100">
                <a:solidFill>
                  <a:srgbClr val="253957"/>
                </a:solidFill>
                <a:latin typeface="+mn-lt"/>
                <a:ea typeface="+mn-ea"/>
                <a:cs typeface="+mn-cs"/>
                <a:sym typeface="Arial Narrow"/>
              </a:defRPr>
            </a:pPr>
            <a:r>
              <a:rPr lang="ru-RU" sz="2400" b="1" dirty="0">
                <a:solidFill>
                  <a:schemeClr val="tx1"/>
                </a:solidFill>
                <a:latin typeface="Georgia" panose="02040502050405020303" pitchFamily="18" charset="0"/>
                <a:ea typeface="Arial Narrow" charset="0"/>
                <a:cs typeface="Arial Narrow" charset="0"/>
              </a:rPr>
              <a:t>статистика</a:t>
            </a:r>
            <a:endParaRPr lang="en-US" sz="2000" b="1" dirty="0">
              <a:solidFill>
                <a:schemeClr val="tx1"/>
              </a:solidFill>
              <a:latin typeface="Georgia" panose="02040502050405020303" pitchFamily="18" charset="0"/>
              <a:ea typeface="Arial Narrow" charset="0"/>
              <a:cs typeface="Arial Narrow" charset="0"/>
            </a:endParaRPr>
          </a:p>
        </p:txBody>
      </p:sp>
      <p:grpSp>
        <p:nvGrpSpPr>
          <p:cNvPr id="5" name="Группа 4"/>
          <p:cNvGrpSpPr/>
          <p:nvPr/>
        </p:nvGrpSpPr>
        <p:grpSpPr>
          <a:xfrm>
            <a:off x="3566165" y="3347132"/>
            <a:ext cx="2110962" cy="1690027"/>
            <a:chOff x="-765538" y="7637757"/>
            <a:chExt cx="2110962" cy="1690027"/>
          </a:xfrm>
        </p:grpSpPr>
        <p:pic>
          <p:nvPicPr>
            <p:cNvPr id="52" name="Рисунок 51"/>
            <p:cNvPicPr>
              <a:picLocks noChangeAspect="1"/>
            </p:cNvPicPr>
            <p:nvPr/>
          </p:nvPicPr>
          <p:blipFill rotWithShape="1">
            <a:blip r:embed="rId5">
              <a:extLst>
                <a:ext uri="{28A0092B-C50C-407E-A947-70E740481C1C}">
                  <a14:useLocalDpi xmlns:a14="http://schemas.microsoft.com/office/drawing/2010/main" val="0"/>
                </a:ext>
              </a:extLst>
            </a:blip>
            <a:srcRect l="10369" t="27471" r="76349" b="45584"/>
            <a:stretch/>
          </p:blipFill>
          <p:spPr>
            <a:xfrm>
              <a:off x="-338150" y="7637757"/>
              <a:ext cx="1023285" cy="1123336"/>
            </a:xfrm>
            <a:prstGeom prst="rect">
              <a:avLst/>
            </a:prstGeom>
          </p:spPr>
        </p:pic>
        <p:sp>
          <p:nvSpPr>
            <p:cNvPr id="5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65538" y="8664708"/>
              <a:ext cx="2110962" cy="663076"/>
            </a:xfrm>
            <a:prstGeom prst="rect">
              <a:avLst/>
            </a:prstGeom>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ru-RU" sz="2400" b="1" dirty="0">
                  <a:solidFill>
                    <a:schemeClr val="tx1"/>
                  </a:solidFill>
                  <a:latin typeface="Georgia" panose="02040502050405020303" pitchFamily="18" charset="0"/>
                  <a:ea typeface="Arial Narrow" charset="0"/>
                  <a:cs typeface="Arial Narrow" charset="0"/>
                </a:rPr>
                <a:t>эксперт</a:t>
              </a:r>
              <a:endParaRPr lang="en-US" sz="2400" b="1" dirty="0">
                <a:solidFill>
                  <a:schemeClr val="tx1"/>
                </a:solidFill>
                <a:latin typeface="Georgia" panose="02040502050405020303" pitchFamily="18" charset="0"/>
                <a:ea typeface="Arial Narrow" charset="0"/>
                <a:cs typeface="Arial Narrow" charset="0"/>
              </a:endParaRPr>
            </a:p>
          </p:txBody>
        </p:sp>
      </p:grpSp>
      <p:sp>
        <p:nvSpPr>
          <p:cNvPr id="5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813798" y="4759057"/>
            <a:ext cx="1645316" cy="270141"/>
          </a:xfrm>
          <a:prstGeom prst="rect">
            <a:avLst/>
          </a:prstGeom>
          <a:ln w="12700">
            <a:miter lim="400000"/>
          </a:ln>
        </p:spPr>
        <p:txBody>
          <a:bodyPr lIns="50800" tIns="50800" rIns="50800" bIns="50800"/>
          <a:lstStyle/>
          <a:p>
            <a:pPr algn="l">
              <a:defRPr sz="2100">
                <a:solidFill>
                  <a:srgbClr val="253957"/>
                </a:solidFill>
                <a:latin typeface="+mn-lt"/>
                <a:ea typeface="+mn-ea"/>
                <a:cs typeface="+mn-cs"/>
                <a:sym typeface="Arial Narrow"/>
              </a:defRPr>
            </a:pPr>
            <a:r>
              <a:rPr lang="ru-RU" sz="2400" b="1" dirty="0">
                <a:solidFill>
                  <a:schemeClr val="tx1"/>
                </a:solidFill>
                <a:latin typeface="Georgia" panose="02040502050405020303" pitchFamily="18" charset="0"/>
                <a:ea typeface="Arial Narrow" charset="0"/>
                <a:cs typeface="Arial Narrow" charset="0"/>
              </a:rPr>
              <a:t>знания </a:t>
            </a:r>
            <a:endParaRPr lang="en-US" sz="2800" b="1" dirty="0">
              <a:solidFill>
                <a:schemeClr val="tx1"/>
              </a:solidFill>
              <a:latin typeface="Georgia" panose="02040502050405020303" pitchFamily="18" charset="0"/>
              <a:ea typeface="Arial Narrow" charset="0"/>
              <a:cs typeface="Arial Narrow" charset="0"/>
            </a:endParaRPr>
          </a:p>
        </p:txBody>
      </p:sp>
      <p:sp>
        <p:nvSpPr>
          <p:cNvPr id="36" name="Стрелка вправо 4"/>
          <p:cNvSpPr/>
          <p:nvPr/>
        </p:nvSpPr>
        <p:spPr>
          <a:xfrm rot="5400000">
            <a:off x="4436382" y="7077077"/>
            <a:ext cx="578129" cy="360000"/>
          </a:xfrm>
          <a:prstGeom prst="rightArrow">
            <a:avLst/>
          </a:prstGeom>
          <a:solidFill>
            <a:schemeClr val="bg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50800" tIns="50800" rIns="50800" bIns="50800" numCol="1" spcCol="38100" rtlCol="0" anchor="ctr">
            <a:spAutoFit/>
          </a:bodyPr>
          <a:lstStyle/>
          <a:p>
            <a:endParaRPr lang="ru-RU" sz="500">
              <a:solidFill>
                <a:srgbClr val="00B050"/>
              </a:solidFill>
              <a:latin typeface="Georgia" panose="02040502050405020303" pitchFamily="18" charset="0"/>
            </a:endParaRPr>
          </a:p>
        </p:txBody>
      </p:sp>
      <p:sp>
        <p:nvSpPr>
          <p:cNvPr id="37" name="Стрелка вправо 4"/>
          <p:cNvSpPr/>
          <p:nvPr/>
        </p:nvSpPr>
        <p:spPr>
          <a:xfrm rot="5400000">
            <a:off x="4349288" y="4870320"/>
            <a:ext cx="526393" cy="360000"/>
          </a:xfrm>
          <a:prstGeom prst="rightArrow">
            <a:avLst/>
          </a:prstGeom>
          <a:solidFill>
            <a:schemeClr val="bg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50800" tIns="50800" rIns="50800" bIns="50800" numCol="1" spcCol="38100" rtlCol="0" anchor="ctr">
            <a:spAutoFit/>
          </a:bodyPr>
          <a:lstStyle/>
          <a:p>
            <a:endParaRPr lang="ru-RU" sz="500">
              <a:solidFill>
                <a:srgbClr val="00B050"/>
              </a:solidFill>
              <a:latin typeface="Georgia" panose="02040502050405020303" pitchFamily="18" charset="0"/>
            </a:endParaRPr>
          </a:p>
        </p:txBody>
      </p:sp>
      <p:sp>
        <p:nvSpPr>
          <p:cNvPr id="60" name="Стрелка вправо 4"/>
          <p:cNvSpPr/>
          <p:nvPr/>
        </p:nvSpPr>
        <p:spPr>
          <a:xfrm rot="5400000">
            <a:off x="2395449" y="6891022"/>
            <a:ext cx="915727" cy="360000"/>
          </a:xfrm>
          <a:prstGeom prst="rightArrow">
            <a:avLst/>
          </a:prstGeom>
          <a:solidFill>
            <a:schemeClr val="bg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50800" tIns="50800" rIns="50800" bIns="50800" numCol="1" spcCol="38100" rtlCol="0" anchor="ctr">
            <a:spAutoFit/>
          </a:bodyPr>
          <a:lstStyle/>
          <a:p>
            <a:endParaRPr lang="ru-RU" sz="500">
              <a:solidFill>
                <a:srgbClr val="00B050"/>
              </a:solidFill>
              <a:latin typeface="Georgia" panose="02040502050405020303" pitchFamily="18" charset="0"/>
            </a:endParaRPr>
          </a:p>
        </p:txBody>
      </p:sp>
      <p:sp>
        <p:nvSpPr>
          <p:cNvPr id="62" name="Стрелка вправо 4"/>
          <p:cNvSpPr/>
          <p:nvPr/>
        </p:nvSpPr>
        <p:spPr>
          <a:xfrm rot="5400000">
            <a:off x="1488776" y="4762771"/>
            <a:ext cx="477013" cy="360000"/>
          </a:xfrm>
          <a:prstGeom prst="rightArrow">
            <a:avLst/>
          </a:prstGeom>
          <a:solidFill>
            <a:schemeClr val="bg1"/>
          </a:solidFill>
          <a:ln w="12700" cap="flat">
            <a:solidFill>
              <a:schemeClr val="tx1"/>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50800" tIns="50800" rIns="50800" bIns="50800" numCol="1" spcCol="38100" rtlCol="0" anchor="ctr">
            <a:spAutoFit/>
          </a:bodyPr>
          <a:lstStyle/>
          <a:p>
            <a:endParaRPr lang="ru-RU" sz="500" dirty="0">
              <a:solidFill>
                <a:srgbClr val="00B050"/>
              </a:solidFill>
              <a:latin typeface="Georgia" panose="02040502050405020303" pitchFamily="18" charset="0"/>
            </a:endParaRPr>
          </a:p>
        </p:txBody>
      </p:sp>
      <p:sp>
        <p:nvSpPr>
          <p:cNvPr id="35" name="main title of the presentation…">
            <a:hlinkClick r:id="rId6" action="ppaction://hlinksldjump"/>
          </p:cNvPr>
          <p:cNvSpPr txBox="1"/>
          <p:nvPr/>
        </p:nvSpPr>
        <p:spPr>
          <a:xfrm>
            <a:off x="793361" y="2113981"/>
            <a:ext cx="11430002" cy="1644962"/>
          </a:xfrm>
          <a:prstGeom prst="rect">
            <a:avLst/>
          </a:prstGeom>
          <a:ln w="12700">
            <a:miter lim="400000"/>
          </a:ln>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a:latin typeface="Georgia" panose="02040502050405020303" pitchFamily="18" charset="0"/>
                <a:ea typeface="Arial Narrow" charset="0"/>
                <a:cs typeface="Arial Narrow" charset="0"/>
              </a:rPr>
              <a:t>Взаимодействие компонентов экспертной системы</a:t>
            </a:r>
            <a:endParaRPr sz="4000" b="1" dirty="0">
              <a:latin typeface="Georgia" panose="02040502050405020303" pitchFamily="18" charset="0"/>
              <a:ea typeface="Arial Narrow" charset="0"/>
              <a:cs typeface="Arial Narrow" charset="0"/>
            </a:endParaRPr>
          </a:p>
        </p:txBody>
      </p:sp>
      <p:sp>
        <p:nvSpPr>
          <p:cNvPr id="3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070296" y="4727612"/>
            <a:ext cx="632313" cy="402878"/>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en-US" sz="2400" b="1" dirty="0">
                <a:solidFill>
                  <a:srgbClr val="FF0000"/>
                </a:solidFill>
                <a:latin typeface="Georgia" panose="02040502050405020303" pitchFamily="18" charset="0"/>
                <a:ea typeface="Arial Narrow" charset="0"/>
                <a:cs typeface="Arial Narrow" charset="0"/>
              </a:rPr>
              <a:t>1</a:t>
            </a:r>
          </a:p>
        </p:txBody>
      </p:sp>
      <p:sp>
        <p:nvSpPr>
          <p:cNvPr id="4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161957" y="6882479"/>
            <a:ext cx="632313" cy="402878"/>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en-US" sz="2400" b="1" dirty="0">
                <a:solidFill>
                  <a:srgbClr val="FF0000"/>
                </a:solidFill>
                <a:latin typeface="Georgia" panose="02040502050405020303" pitchFamily="18" charset="0"/>
                <a:ea typeface="Arial Narrow" charset="0"/>
                <a:cs typeface="Arial Narrow" charset="0"/>
              </a:rPr>
              <a:t>2</a:t>
            </a:r>
          </a:p>
        </p:txBody>
      </p:sp>
      <p:sp>
        <p:nvSpPr>
          <p:cNvPr id="4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26086" y="4578625"/>
            <a:ext cx="632313" cy="402878"/>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en-US" sz="2400" b="1" dirty="0">
                <a:solidFill>
                  <a:srgbClr val="FF0000"/>
                </a:solidFill>
                <a:latin typeface="Georgia" panose="02040502050405020303" pitchFamily="18" charset="0"/>
                <a:ea typeface="Arial Narrow" charset="0"/>
                <a:cs typeface="Arial Narrow" charset="0"/>
              </a:rPr>
              <a:t>3</a:t>
            </a:r>
          </a:p>
        </p:txBody>
      </p:sp>
      <p:sp>
        <p:nvSpPr>
          <p:cNvPr id="4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806915" y="6766573"/>
            <a:ext cx="632313" cy="402878"/>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en-US" sz="2400" b="1" dirty="0">
                <a:solidFill>
                  <a:srgbClr val="FF0000"/>
                </a:solidFill>
                <a:latin typeface="Georgia" panose="02040502050405020303" pitchFamily="18" charset="0"/>
                <a:ea typeface="Arial Narrow" charset="0"/>
                <a:cs typeface="Arial Narrow" charset="0"/>
              </a:rPr>
              <a:t>4</a:t>
            </a:r>
          </a:p>
        </p:txBody>
      </p:sp>
      <p:sp>
        <p:nvSpPr>
          <p:cNvPr id="4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5312527" y="8250373"/>
            <a:ext cx="632313" cy="402878"/>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en-US" sz="2400" b="1" dirty="0">
                <a:solidFill>
                  <a:srgbClr val="FF0000"/>
                </a:solidFill>
                <a:latin typeface="Georgia" panose="02040502050405020303" pitchFamily="18" charset="0"/>
                <a:ea typeface="Arial Narrow" charset="0"/>
                <a:cs typeface="Arial Narrow" charset="0"/>
              </a:rPr>
              <a:t>5</a:t>
            </a:r>
          </a:p>
        </p:txBody>
      </p:sp>
      <p:sp>
        <p:nvSpPr>
          <p:cNvPr id="47"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070314" y="8302870"/>
            <a:ext cx="632313" cy="402878"/>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en-US" sz="2400" b="1" dirty="0">
                <a:solidFill>
                  <a:srgbClr val="FF0000"/>
                </a:solidFill>
                <a:latin typeface="Georgia" panose="02040502050405020303" pitchFamily="18" charset="0"/>
                <a:ea typeface="Arial Narrow" charset="0"/>
                <a:cs typeface="Arial Narrow" charset="0"/>
              </a:rPr>
              <a:t>6</a:t>
            </a:r>
          </a:p>
        </p:txBody>
      </p:sp>
      <p:sp>
        <p:nvSpPr>
          <p:cNvPr id="5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370329" y="6522368"/>
            <a:ext cx="632313" cy="402878"/>
          </a:xfrm>
          <a:prstGeom prst="rect">
            <a:avLst/>
          </a:prstGeom>
          <a:noFill/>
          <a:ln w="12700">
            <a:miter lim="400000"/>
          </a:ln>
        </p:spPr>
        <p:txBody>
          <a:bodyPr lIns="50800" tIns="50800" rIns="50800" bIns="50800"/>
          <a:lstStyle/>
          <a:p>
            <a:pPr algn="ctr">
              <a:defRPr sz="2100">
                <a:solidFill>
                  <a:srgbClr val="253957"/>
                </a:solidFill>
                <a:latin typeface="+mn-lt"/>
                <a:ea typeface="+mn-ea"/>
                <a:cs typeface="+mn-cs"/>
                <a:sym typeface="Arial Narrow"/>
              </a:defRPr>
            </a:pPr>
            <a:r>
              <a:rPr lang="en-US" sz="2400" b="1" dirty="0">
                <a:solidFill>
                  <a:srgbClr val="FF0000"/>
                </a:solidFill>
                <a:latin typeface="Georgia" panose="02040502050405020303" pitchFamily="18" charset="0"/>
                <a:ea typeface="Arial Narrow" charset="0"/>
                <a:cs typeface="Arial Narrow" charset="0"/>
              </a:rPr>
              <a:t>7</a:t>
            </a:r>
          </a:p>
        </p:txBody>
      </p:sp>
      <p:sp>
        <p:nvSpPr>
          <p:cNvPr id="63" name="Номер слайда 1"/>
          <p:cNvSpPr>
            <a:spLocks noGrp="1"/>
          </p:cNvSpPr>
          <p:nvPr>
            <p:ph type="sldNum" sz="quarter" idx="2"/>
          </p:nvPr>
        </p:nvSpPr>
        <p:spPr>
          <a:xfrm>
            <a:off x="12136126" y="9251951"/>
            <a:ext cx="721351" cy="471924"/>
          </a:xfrm>
        </p:spPr>
        <p:txBody>
          <a:bodyPr/>
          <a:lstStyle/>
          <a:p>
            <a:r>
              <a:rPr lang="ru-RU" sz="2400" dirty="0">
                <a:latin typeface="Georgia" panose="02040502050405020303" pitchFamily="18" charset="0"/>
              </a:rPr>
              <a:t>3/12</a:t>
            </a:r>
          </a:p>
        </p:txBody>
      </p:sp>
      <p:sp>
        <p:nvSpPr>
          <p:cNvPr id="61" name="The name of the unit, laboratory, faculty, etc."/>
          <p:cNvSpPr txBox="1"/>
          <p:nvPr/>
        </p:nvSpPr>
        <p:spPr>
          <a:xfrm>
            <a:off x="4161666" y="662944"/>
            <a:ext cx="8082786" cy="379591"/>
          </a:xfrm>
          <a:prstGeom prst="rect">
            <a:avLst/>
          </a:prstGeom>
          <a:ln w="12700">
            <a:miter lim="400000"/>
          </a:ln>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Georgia" panose="02040502050405020303" pitchFamily="18" charset="0"/>
                <a:ea typeface="Arial Narrow" charset="0"/>
                <a:cs typeface="Arial Narrow" charset="0"/>
              </a:rPr>
              <a:t>Факультет экономики, менеджмента и бизнес-информатики</a:t>
            </a:r>
            <a:endParaRPr lang="en-US" dirty="0">
              <a:latin typeface="Georgia" panose="02040502050405020303" pitchFamily="18" charset="0"/>
              <a:ea typeface="Arial Narrow" charset="0"/>
              <a:cs typeface="Arial Narrow" charset="0"/>
            </a:endParaRPr>
          </a:p>
        </p:txBody>
      </p:sp>
      <p:pic>
        <p:nvPicPr>
          <p:cNvPr id="64" name="Изображение" descr="Изображение">
            <a:hlinkClick r:id="rId6" action="ppaction://hlinksldjump"/>
          </p:cNvPr>
          <p:cNvPicPr>
            <a:picLocks noChangeAspect="1"/>
          </p:cNvPicPr>
          <p:nvPr/>
        </p:nvPicPr>
        <p:blipFill>
          <a:blip r:embed="rId7">
            <a:extLst/>
          </a:blip>
          <a:stretch>
            <a:fillRect/>
          </a:stretch>
        </p:blipFill>
        <p:spPr>
          <a:xfrm>
            <a:off x="805562" y="416839"/>
            <a:ext cx="853034" cy="853034"/>
          </a:xfrm>
          <a:prstGeom prst="rect">
            <a:avLst/>
          </a:prstGeom>
          <a:ln w="12700">
            <a:miter lim="400000"/>
          </a:ln>
        </p:spPr>
      </p:pic>
    </p:spTree>
    <p:extLst>
      <p:ext uri="{BB962C8B-B14F-4D97-AF65-F5344CB8AC3E}">
        <p14:creationId xmlns:p14="http://schemas.microsoft.com/office/powerpoint/2010/main" val="27244694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5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1000"/>
                            </p:stCondLst>
                            <p:childTnLst>
                              <p:par>
                                <p:cTn id="9" presetID="26" presetClass="emph" presetSubtype="0" fill="hold" grpId="0" nodeType="afterEffect">
                                  <p:stCondLst>
                                    <p:cond delay="750"/>
                                  </p:stCondLst>
                                  <p:childTnLst>
                                    <p:animEffect transition="out" filter="fade">
                                      <p:cBhvr>
                                        <p:cTn id="10" dur="500" tmFilter="0, 0; .2, .5; .8, .5; 1, 0"/>
                                        <p:tgtEl>
                                          <p:spTgt spid="55"/>
                                        </p:tgtEl>
                                      </p:cBhvr>
                                    </p:animEffect>
                                    <p:animScale>
                                      <p:cBhvr>
                                        <p:cTn id="11" dur="250" autoRev="1" fill="hold"/>
                                        <p:tgtEl>
                                          <p:spTgt spid="55"/>
                                        </p:tgtEl>
                                      </p:cBhvr>
                                      <p:by x="105000" y="105000"/>
                                    </p:animScale>
                                  </p:childTnLst>
                                </p:cTn>
                              </p:par>
                            </p:childTnLst>
                          </p:cTn>
                        </p:par>
                        <p:par>
                          <p:cTn id="12" fill="hold">
                            <p:stCondLst>
                              <p:cond delay="2250"/>
                            </p:stCondLst>
                            <p:childTnLst>
                              <p:par>
                                <p:cTn id="13" presetID="26" presetClass="emph" presetSubtype="0" fill="hold" nodeType="afterEffect">
                                  <p:stCondLst>
                                    <p:cond delay="750"/>
                                  </p:stCondLst>
                                  <p:childTnLst>
                                    <p:animEffect transition="out" filter="fade">
                                      <p:cBhvr>
                                        <p:cTn id="14" dur="500" tmFilter="0, 0; .2, .5; .8, .5; 1, 0"/>
                                        <p:tgtEl>
                                          <p:spTgt spid="49"/>
                                        </p:tgtEl>
                                      </p:cBhvr>
                                    </p:animEffect>
                                    <p:animScale>
                                      <p:cBhvr>
                                        <p:cTn id="15" dur="250" autoRev="1" fill="hold"/>
                                        <p:tgtEl>
                                          <p:spTgt spid="49"/>
                                        </p:tgtEl>
                                      </p:cBhvr>
                                      <p:by x="105000" y="105000"/>
                                    </p:animScale>
                                  </p:childTnLst>
                                </p:cTn>
                              </p:par>
                            </p:childTnLst>
                          </p:cTn>
                        </p:par>
                        <p:par>
                          <p:cTn id="16" fill="hold">
                            <p:stCondLst>
                              <p:cond delay="3500"/>
                            </p:stCondLst>
                            <p:childTnLst>
                              <p:par>
                                <p:cTn id="17" presetID="26" presetClass="emph" presetSubtype="0" fill="hold" grpId="0" nodeType="afterEffect">
                                  <p:stCondLst>
                                    <p:cond delay="500"/>
                                  </p:stCondLst>
                                  <p:childTnLst>
                                    <p:animEffect transition="out" filter="fade">
                                      <p:cBhvr>
                                        <p:cTn id="18" dur="500" tmFilter="0, 0; .2, .5; .8, .5; 1, 0"/>
                                        <p:tgtEl>
                                          <p:spTgt spid="29"/>
                                        </p:tgtEl>
                                      </p:cBhvr>
                                    </p:animEffect>
                                    <p:animScale>
                                      <p:cBhvr>
                                        <p:cTn id="19" dur="250" autoRev="1" fill="hold"/>
                                        <p:tgtEl>
                                          <p:spTgt spid="29"/>
                                        </p:tgtEl>
                                      </p:cBhvr>
                                      <p:by x="105000" y="105000"/>
                                    </p:animScale>
                                  </p:childTnLst>
                                </p:cTn>
                              </p:par>
                            </p:childTnLst>
                          </p:cTn>
                        </p:par>
                        <p:par>
                          <p:cTn id="20" fill="hold">
                            <p:stCondLst>
                              <p:cond delay="4500"/>
                            </p:stCondLst>
                            <p:childTnLst>
                              <p:par>
                                <p:cTn id="21" presetID="26" presetClass="emph" presetSubtype="0" fill="hold" grpId="0" nodeType="afterEffect">
                                  <p:stCondLst>
                                    <p:cond delay="2750"/>
                                  </p:stCondLst>
                                  <p:childTnLst>
                                    <p:animEffect transition="out" filter="fade">
                                      <p:cBhvr>
                                        <p:cTn id="22" dur="500" tmFilter="0, 0; .2, .5; .8, .5; 1, 0"/>
                                        <p:tgtEl>
                                          <p:spTgt spid="48"/>
                                        </p:tgtEl>
                                      </p:cBhvr>
                                    </p:animEffect>
                                    <p:animScale>
                                      <p:cBhvr>
                                        <p:cTn id="23" dur="250" autoRev="1" fill="hold"/>
                                        <p:tgtEl>
                                          <p:spTgt spid="48"/>
                                        </p:tgtEl>
                                      </p:cBhvr>
                                      <p:by x="105000" y="105000"/>
                                    </p:animScale>
                                  </p:childTnLst>
                                </p:cTn>
                              </p:par>
                            </p:childTnLst>
                          </p:cTn>
                        </p:par>
                        <p:par>
                          <p:cTn id="24" fill="hold">
                            <p:stCondLst>
                              <p:cond delay="7750"/>
                            </p:stCondLst>
                            <p:childTnLst>
                              <p:par>
                                <p:cTn id="25" presetID="26" presetClass="emph" presetSubtype="0" fill="hold" grpId="0" nodeType="afterEffect">
                                  <p:stCondLst>
                                    <p:cond delay="750"/>
                                  </p:stCondLst>
                                  <p:childTnLst>
                                    <p:animEffect transition="out" filter="fade">
                                      <p:cBhvr>
                                        <p:cTn id="26" dur="500" tmFilter="0, 0; .2, .5; .8, .5; 1, 0"/>
                                        <p:tgtEl>
                                          <p:spTgt spid="46"/>
                                        </p:tgtEl>
                                      </p:cBhvr>
                                    </p:animEffect>
                                    <p:animScale>
                                      <p:cBhvr>
                                        <p:cTn id="27" dur="250" autoRev="1" fill="hold"/>
                                        <p:tgtEl>
                                          <p:spTgt spid="46"/>
                                        </p:tgtEl>
                                      </p:cBhvr>
                                      <p:by x="105000" y="105000"/>
                                    </p:animScale>
                                  </p:childTnLst>
                                </p:cTn>
                              </p:par>
                            </p:childTnLst>
                          </p:cTn>
                        </p:par>
                        <p:par>
                          <p:cTn id="28" fill="hold">
                            <p:stCondLst>
                              <p:cond delay="9000"/>
                            </p:stCondLst>
                            <p:childTnLst>
                              <p:par>
                                <p:cTn id="29" presetID="26" presetClass="emph" presetSubtype="0" fill="hold" grpId="0" nodeType="afterEffect">
                                  <p:stCondLst>
                                    <p:cond delay="750"/>
                                  </p:stCondLst>
                                  <p:childTnLst>
                                    <p:animEffect transition="out" filter="fade">
                                      <p:cBhvr>
                                        <p:cTn id="30" dur="500" tmFilter="0, 0; .2, .5; .8, .5; 1, 0"/>
                                        <p:tgtEl>
                                          <p:spTgt spid="51"/>
                                        </p:tgtEl>
                                      </p:cBhvr>
                                    </p:animEffect>
                                    <p:animScale>
                                      <p:cBhvr>
                                        <p:cTn id="31" dur="250" autoRev="1" fill="hold"/>
                                        <p:tgtEl>
                                          <p:spTgt spid="51"/>
                                        </p:tgtEl>
                                      </p:cBhvr>
                                      <p:by x="105000" y="105000"/>
                                    </p:animScale>
                                  </p:childTnLst>
                                </p:cTn>
                              </p:par>
                            </p:childTnLst>
                          </p:cTn>
                        </p:par>
                        <p:par>
                          <p:cTn id="32" fill="hold">
                            <p:stCondLst>
                              <p:cond delay="10250"/>
                            </p:stCondLst>
                            <p:childTnLst>
                              <p:par>
                                <p:cTn id="33" presetID="26" presetClass="emph" presetSubtype="0" fill="hold" grpId="1" nodeType="afterEffect">
                                  <p:stCondLst>
                                    <p:cond delay="750"/>
                                  </p:stCondLst>
                                  <p:childTnLst>
                                    <p:animEffect transition="out" filter="fade">
                                      <p:cBhvr>
                                        <p:cTn id="34" dur="500" tmFilter="0, 0; .2, .5; .8, .5; 1, 0"/>
                                        <p:tgtEl>
                                          <p:spTgt spid="29"/>
                                        </p:tgtEl>
                                      </p:cBhvr>
                                    </p:animEffect>
                                    <p:animScale>
                                      <p:cBhvr>
                                        <p:cTn id="35" dur="250" autoRev="1" fill="hold"/>
                                        <p:tgtEl>
                                          <p:spTgt spid="29"/>
                                        </p:tgtEl>
                                      </p:cBhvr>
                                      <p:by x="105000" y="105000"/>
                                    </p:animScale>
                                  </p:childTnLst>
                                </p:cTn>
                              </p:par>
                            </p:childTnLst>
                          </p:cTn>
                        </p:par>
                        <p:par>
                          <p:cTn id="36" fill="hold">
                            <p:stCondLst>
                              <p:cond delay="11500"/>
                            </p:stCondLst>
                            <p:childTnLst>
                              <p:par>
                                <p:cTn id="37" presetID="26" presetClass="emph" presetSubtype="0" fill="hold" grpId="0" nodeType="afterEffect">
                                  <p:stCondLst>
                                    <p:cond delay="5750"/>
                                  </p:stCondLst>
                                  <p:childTnLst>
                                    <p:animEffect transition="out" filter="fade">
                                      <p:cBhvr>
                                        <p:cTn id="38" dur="500" tmFilter="0, 0; .2, .5; .8, .5; 1, 0"/>
                                        <p:tgtEl>
                                          <p:spTgt spid="31"/>
                                        </p:tgtEl>
                                      </p:cBhvr>
                                    </p:animEffect>
                                    <p:animScale>
                                      <p:cBhvr>
                                        <p:cTn id="39" dur="250" autoRev="1" fill="hold"/>
                                        <p:tgtEl>
                                          <p:spTgt spid="31"/>
                                        </p:tgtEl>
                                      </p:cBhvr>
                                      <p:by x="105000" y="105000"/>
                                    </p:animScale>
                                  </p:childTnLst>
                                </p:cTn>
                              </p:par>
                            </p:childTnLst>
                          </p:cTn>
                        </p:par>
                        <p:par>
                          <p:cTn id="40" fill="hold">
                            <p:stCondLst>
                              <p:cond delay="17750"/>
                            </p:stCondLst>
                            <p:childTnLst>
                              <p:par>
                                <p:cTn id="41" presetID="26" presetClass="emph" presetSubtype="0" fill="hold" grpId="0" nodeType="afterEffect">
                                  <p:stCondLst>
                                    <p:cond delay="5250"/>
                                  </p:stCondLst>
                                  <p:childTnLst>
                                    <p:animEffect transition="out" filter="fade">
                                      <p:cBhvr>
                                        <p:cTn id="42" dur="1000" tmFilter="0, 0; .2, .5; .8, .5; 1, 0"/>
                                        <p:tgtEl>
                                          <p:spTgt spid="38"/>
                                        </p:tgtEl>
                                      </p:cBhvr>
                                    </p:animEffect>
                                    <p:animScale>
                                      <p:cBhvr>
                                        <p:cTn id="43" dur="500" autoRev="1" fill="hold"/>
                                        <p:tgtEl>
                                          <p:spTgt spid="38"/>
                                        </p:tgtEl>
                                      </p:cBhvr>
                                      <p:by x="105000" y="105000"/>
                                    </p:animScale>
                                  </p:childTnLst>
                                </p:cTn>
                              </p:par>
                            </p:childTnLst>
                          </p:cTn>
                        </p:par>
                        <p:par>
                          <p:cTn id="44" fill="hold">
                            <p:stCondLst>
                              <p:cond delay="24000"/>
                            </p:stCondLst>
                            <p:childTnLst>
                              <p:par>
                                <p:cTn id="45" presetID="26" presetClass="emph" presetSubtype="0" fill="hold" grpId="0" nodeType="afterEffect">
                                  <p:stCondLst>
                                    <p:cond delay="1750"/>
                                  </p:stCondLst>
                                  <p:childTnLst>
                                    <p:animEffect transition="out" filter="fade">
                                      <p:cBhvr>
                                        <p:cTn id="46" dur="500" tmFilter="0, 0; .2, .5; .8, .5; 1, 0"/>
                                        <p:tgtEl>
                                          <p:spTgt spid="40"/>
                                        </p:tgtEl>
                                      </p:cBhvr>
                                    </p:animEffect>
                                    <p:animScale>
                                      <p:cBhvr>
                                        <p:cTn id="47" dur="250" autoRev="1" fill="hold"/>
                                        <p:tgtEl>
                                          <p:spTgt spid="40"/>
                                        </p:tgtEl>
                                      </p:cBhvr>
                                      <p:by x="105000" y="105000"/>
                                    </p:animScale>
                                  </p:childTnLst>
                                </p:cTn>
                              </p:par>
                            </p:childTnLst>
                          </p:cTn>
                        </p:par>
                        <p:par>
                          <p:cTn id="48" fill="hold">
                            <p:stCondLst>
                              <p:cond delay="26250"/>
                            </p:stCondLst>
                            <p:childTnLst>
                              <p:par>
                                <p:cTn id="49" presetID="26" presetClass="emph" presetSubtype="0" fill="hold" nodeType="afterEffect">
                                  <p:stCondLst>
                                    <p:cond delay="1500"/>
                                  </p:stCondLst>
                                  <p:childTnLst>
                                    <p:animEffect transition="out" filter="fade">
                                      <p:cBhvr>
                                        <p:cTn id="50" dur="500" tmFilter="0, 0; .2, .5; .8, .5; 1, 0"/>
                                        <p:tgtEl>
                                          <p:spTgt spid="41"/>
                                        </p:tgtEl>
                                      </p:cBhvr>
                                    </p:animEffect>
                                    <p:animScale>
                                      <p:cBhvr>
                                        <p:cTn id="51" dur="25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1" grpId="0" animBg="1"/>
      <p:bldP spid="38" grpId="0" animBg="1"/>
      <p:bldP spid="40" grpId="0" animBg="1"/>
      <p:bldP spid="46" grpId="0" animBg="1"/>
      <p:bldP spid="48" grpId="0" animBg="1"/>
      <p:bldP spid="51" grpId="0"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Линия"/>
          <p:cNvSpPr/>
          <p:nvPr/>
        </p:nvSpPr>
        <p:spPr>
          <a:xfrm>
            <a:off x="787402" y="1574800"/>
            <a:ext cx="11430001" cy="0"/>
          </a:xfrm>
          <a:prstGeom prst="line">
            <a:avLst/>
          </a:prstGeom>
          <a:ln w="12700">
            <a:solidFill>
              <a:srgbClr val="253957"/>
            </a:solidFill>
            <a:miter lim="400000"/>
          </a:ln>
        </p:spPr>
        <p:txBody>
          <a:bodyPr lIns="50800" tIns="50800" rIns="50800" bIns="50800" anchor="ctr"/>
          <a:lstStyle/>
          <a:p>
            <a:pPr>
              <a:defRPr sz="2400"/>
            </a:pPr>
            <a:endParaRPr sz="2400"/>
          </a:p>
        </p:txBody>
      </p:sp>
      <p:sp>
        <p:nvSpPr>
          <p:cNvPr id="1048603" name="main title of the presentation…">
            <a:hlinkClick r:id="rId3" action="ppaction://hlinksldjump"/>
          </p:cNvPr>
          <p:cNvSpPr txBox="1"/>
          <p:nvPr/>
        </p:nvSpPr>
        <p:spPr>
          <a:xfrm>
            <a:off x="793360" y="2113981"/>
            <a:ext cx="12211440" cy="1644962"/>
          </a:xfrm>
          <a:prstGeom prst="rect">
            <a:avLst/>
          </a:prstGeom>
          <a:ln w="12700">
            <a:miter lim="400000"/>
          </a:ln>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a:latin typeface="Georgia" panose="02040502050405020303" pitchFamily="18" charset="0"/>
                <a:ea typeface="Arial Narrow" charset="0"/>
                <a:cs typeface="Arial Narrow" charset="0"/>
              </a:rPr>
              <a:t>реализация: загрузка файла</a:t>
            </a:r>
            <a:endParaRPr sz="4000" b="1" dirty="0">
              <a:latin typeface="Georgia" panose="02040502050405020303" pitchFamily="18" charset="0"/>
              <a:ea typeface="Arial Narrow" charset="0"/>
              <a:cs typeface="Arial Narrow" charset="0"/>
            </a:endParaRPr>
          </a:p>
        </p:txBody>
      </p:sp>
      <p:sp>
        <p:nvSpPr>
          <p:cNvPr id="10" name="Номер слайда 1"/>
          <p:cNvSpPr>
            <a:spLocks noGrp="1"/>
          </p:cNvSpPr>
          <p:nvPr>
            <p:ph type="sldNum" sz="quarter" idx="2"/>
          </p:nvPr>
        </p:nvSpPr>
        <p:spPr>
          <a:xfrm>
            <a:off x="12134521" y="9251951"/>
            <a:ext cx="724557" cy="471924"/>
          </a:xfrm>
        </p:spPr>
        <p:txBody>
          <a:bodyPr/>
          <a:lstStyle/>
          <a:p>
            <a:r>
              <a:rPr lang="ru-RU" sz="2400" dirty="0">
                <a:latin typeface="Georgia" panose="02040502050405020303" pitchFamily="18" charset="0"/>
              </a:rPr>
              <a:t>4</a:t>
            </a:r>
            <a:r>
              <a:rPr lang="en-US" sz="2400" dirty="0">
                <a:latin typeface="Georgia" panose="02040502050405020303" pitchFamily="18" charset="0"/>
              </a:rPr>
              <a:t>/</a:t>
            </a:r>
            <a:r>
              <a:rPr lang="ru-RU" sz="2400" dirty="0">
                <a:latin typeface="Georgia" panose="02040502050405020303" pitchFamily="18" charset="0"/>
              </a:rPr>
              <a:t>12</a:t>
            </a:r>
          </a:p>
        </p:txBody>
      </p:sp>
      <p:sp>
        <p:nvSpPr>
          <p:cNvPr id="11" name="The name of the unit, laboratory, faculty, etc."/>
          <p:cNvSpPr txBox="1"/>
          <p:nvPr/>
        </p:nvSpPr>
        <p:spPr>
          <a:xfrm>
            <a:off x="4161666" y="662944"/>
            <a:ext cx="8082786" cy="379591"/>
          </a:xfrm>
          <a:prstGeom prst="rect">
            <a:avLst/>
          </a:prstGeom>
          <a:ln w="12700">
            <a:miter lim="400000"/>
          </a:ln>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Georgia" panose="02040502050405020303" pitchFamily="18" charset="0"/>
                <a:ea typeface="Arial Narrow" charset="0"/>
                <a:cs typeface="Arial Narrow" charset="0"/>
              </a:rPr>
              <a:t>Факультет экономики, менеджмента и бизнес-информатики</a:t>
            </a:r>
            <a:endParaRPr lang="en-US" dirty="0">
              <a:latin typeface="Georgia" panose="02040502050405020303" pitchFamily="18" charset="0"/>
              <a:ea typeface="Arial Narrow" charset="0"/>
              <a:cs typeface="Arial Narrow" charset="0"/>
            </a:endParaRPr>
          </a:p>
        </p:txBody>
      </p:sp>
      <p:pic>
        <p:nvPicPr>
          <p:cNvPr id="12" name="Изображение" descr="Изображение">
            <a:hlinkClick r:id="rId3" action="ppaction://hlinksldjump"/>
          </p:cNvPr>
          <p:cNvPicPr>
            <a:picLocks noChangeAspect="1"/>
          </p:cNvPicPr>
          <p:nvPr/>
        </p:nvPicPr>
        <p:blipFill>
          <a:blip r:embed="rId4">
            <a:extLst/>
          </a:blip>
          <a:stretch>
            <a:fillRect/>
          </a:stretch>
        </p:blipFill>
        <p:spPr>
          <a:xfrm>
            <a:off x="805562" y="416839"/>
            <a:ext cx="853034" cy="853034"/>
          </a:xfrm>
          <a:prstGeom prst="rect">
            <a:avLst/>
          </a:prstGeom>
          <a:ln w="12700">
            <a:miter lim="400000"/>
          </a:ln>
        </p:spPr>
      </p:pic>
      <p:pic>
        <p:nvPicPr>
          <p:cNvPr id="4" name="Рисунок 3"/>
          <p:cNvPicPr>
            <a:picLocks noChangeAspect="1"/>
          </p:cNvPicPr>
          <p:nvPr/>
        </p:nvPicPr>
        <p:blipFill rotWithShape="1">
          <a:blip r:embed="rId5"/>
          <a:srcRect l="868" r="577"/>
          <a:stretch/>
        </p:blipFill>
        <p:spPr>
          <a:xfrm>
            <a:off x="19050" y="2936462"/>
            <a:ext cx="6486525" cy="6093238"/>
          </a:xfrm>
          <a:prstGeom prst="rect">
            <a:avLst/>
          </a:prstGeom>
        </p:spPr>
      </p:pic>
      <p:pic>
        <p:nvPicPr>
          <p:cNvPr id="6" name="Рисунок 5"/>
          <p:cNvPicPr>
            <a:picLocks noChangeAspect="1"/>
          </p:cNvPicPr>
          <p:nvPr/>
        </p:nvPicPr>
        <p:blipFill>
          <a:blip r:embed="rId6"/>
          <a:stretch>
            <a:fillRect/>
          </a:stretch>
        </p:blipFill>
        <p:spPr>
          <a:xfrm>
            <a:off x="6229350" y="4164133"/>
            <a:ext cx="6629730" cy="4817814"/>
          </a:xfrm>
          <a:prstGeom prst="rect">
            <a:avLst/>
          </a:prstGeom>
        </p:spPr>
      </p:pic>
      <p:grpSp>
        <p:nvGrpSpPr>
          <p:cNvPr id="17" name="Группа 16"/>
          <p:cNvGrpSpPr/>
          <p:nvPr/>
        </p:nvGrpSpPr>
        <p:grpSpPr>
          <a:xfrm>
            <a:off x="6229350" y="8270061"/>
            <a:ext cx="3906612" cy="1497767"/>
            <a:chOff x="6229350" y="8270061"/>
            <a:chExt cx="3906612" cy="1497767"/>
          </a:xfrm>
        </p:grpSpPr>
        <p:sp>
          <p:nvSpPr>
            <p:cNvPr id="1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6229350" y="9127187"/>
              <a:ext cx="3906612" cy="640641"/>
            </a:xfrm>
            <a:prstGeom prst="rect">
              <a:avLst/>
            </a:prstGeom>
            <a:ln w="12700">
              <a:miter lim="400000"/>
            </a:ln>
          </p:spPr>
          <p:txBody>
            <a:bodyPr lIns="50800" tIns="50800" rIns="50800" bIns="50800"/>
            <a:lstStyle/>
            <a:p>
              <a:pPr algn="l">
                <a:defRPr sz="2100">
                  <a:solidFill>
                    <a:srgbClr val="253957"/>
                  </a:solidFill>
                  <a:latin typeface="+mn-lt"/>
                  <a:ea typeface="+mn-ea"/>
                  <a:cs typeface="+mn-cs"/>
                  <a:sym typeface="Arial Narrow"/>
                </a:defRPr>
              </a:pPr>
              <a:r>
                <a:rPr lang="ru-RU" sz="2400" dirty="0">
                  <a:solidFill>
                    <a:srgbClr val="FF0000"/>
                  </a:solidFill>
                  <a:latin typeface="Georgia" panose="02040502050405020303" pitchFamily="18" charset="0"/>
                  <a:ea typeface="Arial Narrow" charset="0"/>
                  <a:cs typeface="Arial Narrow" charset="0"/>
                </a:rPr>
                <a:t>выбор эталонного корпуса</a:t>
              </a:r>
              <a:endParaRPr lang="en-US" sz="2400" dirty="0">
                <a:solidFill>
                  <a:srgbClr val="FF0000"/>
                </a:solidFill>
                <a:latin typeface="Georgia" panose="02040502050405020303" pitchFamily="18" charset="0"/>
                <a:ea typeface="Arial Narrow" charset="0"/>
                <a:cs typeface="Arial Narrow" charset="0"/>
              </a:endParaRPr>
            </a:p>
          </p:txBody>
        </p:sp>
        <p:sp>
          <p:nvSpPr>
            <p:cNvPr id="15" name="Прямоугольник 14"/>
            <p:cNvSpPr/>
            <p:nvPr/>
          </p:nvSpPr>
          <p:spPr>
            <a:xfrm>
              <a:off x="6348539" y="8270061"/>
              <a:ext cx="3787422" cy="783516"/>
            </a:xfrm>
            <a:prstGeom prst="rect">
              <a:avLst/>
            </a:prstGeom>
            <a:noFill/>
            <a:ln w="19050" cap="flat">
              <a:solidFill>
                <a:srgbClr val="FF0000"/>
              </a:solid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ru-RU" sz="2400" b="0" i="0" u="none" strike="noStrike" cap="none" spc="0" normalizeH="0" baseline="0">
                <a:ln>
                  <a:noFill/>
                </a:ln>
                <a:solidFill>
                  <a:srgbClr val="FFFFFF"/>
                </a:solidFill>
                <a:effectLst/>
                <a:latin typeface="+mj-lt"/>
                <a:ea typeface="+mj-ea"/>
                <a:cs typeface="+mj-cs"/>
                <a:sym typeface="Helvetica Light"/>
              </a:endParaRPr>
            </a:p>
          </p:txBody>
        </p:sp>
        <p:cxnSp>
          <p:nvCxnSpPr>
            <p:cNvPr id="16" name="Прямая со стрелкой 15"/>
            <p:cNvCxnSpPr>
              <a:endCxn id="15" idx="2"/>
            </p:cNvCxnSpPr>
            <p:nvPr/>
          </p:nvCxnSpPr>
          <p:spPr>
            <a:xfrm flipV="1">
              <a:off x="8242250" y="9053577"/>
              <a:ext cx="0" cy="198374"/>
            </a:xfrm>
            <a:prstGeom prst="straightConnector1">
              <a:avLst/>
            </a:prstGeom>
            <a:noFill/>
            <a:ln w="254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grpSp>
      <p:grpSp>
        <p:nvGrpSpPr>
          <p:cNvPr id="25" name="Группа 24"/>
          <p:cNvGrpSpPr/>
          <p:nvPr/>
        </p:nvGrpSpPr>
        <p:grpSpPr>
          <a:xfrm>
            <a:off x="9220200" y="7680965"/>
            <a:ext cx="2352674" cy="1374205"/>
            <a:chOff x="9220200" y="7680965"/>
            <a:chExt cx="2352674" cy="1374205"/>
          </a:xfrm>
        </p:grpSpPr>
        <p:sp>
          <p:nvSpPr>
            <p:cNvPr id="2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220200" y="7680965"/>
              <a:ext cx="2352673" cy="640641"/>
            </a:xfrm>
            <a:prstGeom prst="rect">
              <a:avLst/>
            </a:prstGeom>
            <a:ln w="12700">
              <a:miter lim="400000"/>
            </a:ln>
          </p:spPr>
          <p:txBody>
            <a:bodyPr lIns="50800" tIns="50800" rIns="50800" bIns="50800"/>
            <a:lstStyle/>
            <a:p>
              <a:pPr>
                <a:defRPr sz="2100">
                  <a:solidFill>
                    <a:srgbClr val="253957"/>
                  </a:solidFill>
                  <a:latin typeface="+mn-lt"/>
                  <a:ea typeface="+mn-ea"/>
                  <a:cs typeface="+mn-cs"/>
                  <a:sym typeface="Arial Narrow"/>
                </a:defRPr>
              </a:pPr>
              <a:r>
                <a:rPr lang="ru-RU" sz="2400" dirty="0">
                  <a:solidFill>
                    <a:srgbClr val="FF0000"/>
                  </a:solidFill>
                  <a:latin typeface="Georgia" panose="02040502050405020303" pitchFamily="18" charset="0"/>
                  <a:ea typeface="Arial Narrow" charset="0"/>
                  <a:cs typeface="Arial Narrow" charset="0"/>
                </a:rPr>
                <a:t>загрузка файла</a:t>
              </a:r>
              <a:endParaRPr lang="en-US" sz="2400" dirty="0">
                <a:solidFill>
                  <a:srgbClr val="FF0000"/>
                </a:solidFill>
                <a:latin typeface="Georgia" panose="02040502050405020303" pitchFamily="18" charset="0"/>
                <a:ea typeface="Arial Narrow" charset="0"/>
                <a:cs typeface="Arial Narrow" charset="0"/>
              </a:endParaRPr>
            </a:p>
          </p:txBody>
        </p:sp>
        <p:sp>
          <p:nvSpPr>
            <p:cNvPr id="22" name="Прямоугольник 21"/>
            <p:cNvSpPr/>
            <p:nvPr/>
          </p:nvSpPr>
          <p:spPr>
            <a:xfrm>
              <a:off x="10135961" y="8271654"/>
              <a:ext cx="1436913" cy="783516"/>
            </a:xfrm>
            <a:prstGeom prst="rect">
              <a:avLst/>
            </a:prstGeom>
            <a:noFill/>
            <a:ln w="19050" cap="flat">
              <a:solidFill>
                <a:srgbClr val="FF0000"/>
              </a:solid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ru-RU" sz="2400" b="0" i="0" u="none" strike="noStrike" cap="none" spc="0" normalizeH="0" baseline="0">
                <a:ln>
                  <a:noFill/>
                </a:ln>
                <a:solidFill>
                  <a:srgbClr val="FFFFFF"/>
                </a:solidFill>
                <a:effectLst/>
                <a:latin typeface="+mj-lt"/>
                <a:ea typeface="+mj-ea"/>
                <a:cs typeface="+mj-cs"/>
                <a:sym typeface="Helvetica Light"/>
              </a:endParaRPr>
            </a:p>
          </p:txBody>
        </p:sp>
        <p:cxnSp>
          <p:nvCxnSpPr>
            <p:cNvPr id="23" name="Прямая со стрелкой 22"/>
            <p:cNvCxnSpPr>
              <a:endCxn id="22" idx="0"/>
            </p:cNvCxnSpPr>
            <p:nvPr/>
          </p:nvCxnSpPr>
          <p:spPr>
            <a:xfrm>
              <a:off x="10854418" y="8086725"/>
              <a:ext cx="0" cy="184929"/>
            </a:xfrm>
            <a:prstGeom prst="straightConnector1">
              <a:avLst/>
            </a:prstGeom>
            <a:noFill/>
            <a:ln w="254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grpSp>
      <p:grpSp>
        <p:nvGrpSpPr>
          <p:cNvPr id="1048578" name="Группа 1048577"/>
          <p:cNvGrpSpPr/>
          <p:nvPr/>
        </p:nvGrpSpPr>
        <p:grpSpPr>
          <a:xfrm>
            <a:off x="11413672" y="7680965"/>
            <a:ext cx="1521276" cy="1374205"/>
            <a:chOff x="11413672" y="7680965"/>
            <a:chExt cx="1521276" cy="1374205"/>
          </a:xfrm>
        </p:grpSpPr>
        <p:sp>
          <p:nvSpPr>
            <p:cNvPr id="2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413672" y="7680965"/>
              <a:ext cx="1521276" cy="640641"/>
            </a:xfrm>
            <a:prstGeom prst="rect">
              <a:avLst/>
            </a:prstGeom>
            <a:ln w="12700">
              <a:miter lim="400000"/>
            </a:ln>
          </p:spPr>
          <p:txBody>
            <a:bodyPr lIns="50800" tIns="50800" rIns="50800" bIns="50800"/>
            <a:lstStyle/>
            <a:p>
              <a:pPr>
                <a:defRPr sz="2100">
                  <a:solidFill>
                    <a:srgbClr val="253957"/>
                  </a:solidFill>
                  <a:latin typeface="+mn-lt"/>
                  <a:ea typeface="+mn-ea"/>
                  <a:cs typeface="+mn-cs"/>
                  <a:sym typeface="Arial Narrow"/>
                </a:defRPr>
              </a:pPr>
              <a:r>
                <a:rPr lang="ru-RU" sz="2400" dirty="0">
                  <a:solidFill>
                    <a:srgbClr val="FF0000"/>
                  </a:solidFill>
                  <a:latin typeface="Georgia" panose="02040502050405020303" pitchFamily="18" charset="0"/>
                  <a:ea typeface="Arial Narrow" charset="0"/>
                  <a:cs typeface="Arial Narrow" charset="0"/>
                </a:rPr>
                <a:t>проверка</a:t>
              </a:r>
              <a:endParaRPr lang="en-US" sz="2400" dirty="0">
                <a:solidFill>
                  <a:srgbClr val="FF0000"/>
                </a:solidFill>
                <a:latin typeface="Georgia" panose="02040502050405020303" pitchFamily="18" charset="0"/>
                <a:ea typeface="Arial Narrow" charset="0"/>
                <a:cs typeface="Arial Narrow" charset="0"/>
              </a:endParaRPr>
            </a:p>
          </p:txBody>
        </p:sp>
        <p:sp>
          <p:nvSpPr>
            <p:cNvPr id="30" name="Прямоугольник 29"/>
            <p:cNvSpPr/>
            <p:nvPr/>
          </p:nvSpPr>
          <p:spPr>
            <a:xfrm>
              <a:off x="11572874" y="8271654"/>
              <a:ext cx="1000125" cy="783516"/>
            </a:xfrm>
            <a:prstGeom prst="rect">
              <a:avLst/>
            </a:prstGeom>
            <a:noFill/>
            <a:ln w="19050" cap="flat">
              <a:solidFill>
                <a:srgbClr val="FF0000"/>
              </a:solidFill>
              <a:miter lim="400000"/>
            </a:ln>
            <a:effectLst/>
            <a:sp3d/>
          </p:spPr>
          <p:style>
            <a:lnRef idx="0">
              <a:scrgbClr r="0" g="0" b="0"/>
            </a:lnRef>
            <a:fillRef idx="0">
              <a:scrgbClr r="0" g="0" b="0"/>
            </a:fillRef>
            <a:effectRef idx="0">
              <a:scrgbClr r="0" g="0" b="0"/>
            </a:effectRef>
            <a:fontRef idx="none">
              <a:srgbClr val="000000"/>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ru-RU" sz="2400" b="0" i="0" u="none" strike="noStrike" cap="none" spc="0" normalizeH="0" baseline="0">
                <a:ln>
                  <a:noFill/>
                </a:ln>
                <a:solidFill>
                  <a:srgbClr val="FFFFFF"/>
                </a:solidFill>
                <a:effectLst/>
                <a:latin typeface="+mj-lt"/>
                <a:ea typeface="+mj-ea"/>
                <a:cs typeface="+mj-cs"/>
                <a:sym typeface="Helvetica Light"/>
              </a:endParaRPr>
            </a:p>
          </p:txBody>
        </p:sp>
        <p:cxnSp>
          <p:nvCxnSpPr>
            <p:cNvPr id="31" name="Прямая со стрелкой 30"/>
            <p:cNvCxnSpPr>
              <a:endCxn id="30" idx="0"/>
            </p:cNvCxnSpPr>
            <p:nvPr/>
          </p:nvCxnSpPr>
          <p:spPr>
            <a:xfrm>
              <a:off x="12072937" y="8086725"/>
              <a:ext cx="0" cy="184929"/>
            </a:xfrm>
            <a:prstGeom prst="straightConnector1">
              <a:avLst/>
            </a:prstGeom>
            <a:noFill/>
            <a:ln w="2540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grpSp>
    </p:spTree>
    <p:extLst>
      <p:ext uri="{BB962C8B-B14F-4D97-AF65-F5344CB8AC3E}">
        <p14:creationId xmlns:p14="http://schemas.microsoft.com/office/powerpoint/2010/main" val="31954302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48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Линия"/>
          <p:cNvSpPr/>
          <p:nvPr/>
        </p:nvSpPr>
        <p:spPr>
          <a:xfrm>
            <a:off x="787402" y="1574800"/>
            <a:ext cx="11430001" cy="0"/>
          </a:xfrm>
          <a:prstGeom prst="line">
            <a:avLst/>
          </a:prstGeom>
          <a:ln w="12700">
            <a:solidFill>
              <a:srgbClr val="253957"/>
            </a:solidFill>
            <a:miter lim="400000"/>
          </a:ln>
        </p:spPr>
        <p:txBody>
          <a:bodyPr lIns="50800" tIns="50800" rIns="50800" bIns="50800" anchor="ctr"/>
          <a:lstStyle/>
          <a:p>
            <a:pPr>
              <a:defRPr sz="2400"/>
            </a:pPr>
            <a:endParaRPr sz="2400"/>
          </a:p>
        </p:txBody>
      </p:sp>
      <p:sp>
        <p:nvSpPr>
          <p:cNvPr id="1048603" name="main title of the presentation…">
            <a:hlinkClick r:id="rId3" action="ppaction://hlinksldjump"/>
          </p:cNvPr>
          <p:cNvSpPr txBox="1"/>
          <p:nvPr/>
        </p:nvSpPr>
        <p:spPr>
          <a:xfrm>
            <a:off x="793360" y="2113981"/>
            <a:ext cx="11829947" cy="1644962"/>
          </a:xfrm>
          <a:prstGeom prst="rect">
            <a:avLst/>
          </a:prstGeom>
          <a:ln w="12700">
            <a:miter lim="400000"/>
          </a:ln>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a:latin typeface="Georgia" panose="02040502050405020303" pitchFamily="18" charset="0"/>
                <a:ea typeface="Arial Narrow" charset="0"/>
                <a:cs typeface="Arial Narrow" charset="0"/>
              </a:rPr>
              <a:t>Реализация: Анализ публикации</a:t>
            </a:r>
            <a:endParaRPr sz="4000" b="1" dirty="0">
              <a:latin typeface="Georgia" panose="02040502050405020303" pitchFamily="18" charset="0"/>
              <a:ea typeface="Arial Narrow" charset="0"/>
              <a:cs typeface="Arial Narrow" charset="0"/>
            </a:endParaRPr>
          </a:p>
        </p:txBody>
      </p:sp>
      <p:sp>
        <p:nvSpPr>
          <p:cNvPr id="10" name="Номер слайда 1"/>
          <p:cNvSpPr>
            <a:spLocks noGrp="1"/>
          </p:cNvSpPr>
          <p:nvPr>
            <p:ph type="sldNum" sz="quarter" idx="2"/>
          </p:nvPr>
        </p:nvSpPr>
        <p:spPr>
          <a:xfrm>
            <a:off x="12140130" y="9251951"/>
            <a:ext cx="713337" cy="471924"/>
          </a:xfrm>
        </p:spPr>
        <p:txBody>
          <a:bodyPr/>
          <a:lstStyle/>
          <a:p>
            <a:r>
              <a:rPr lang="ru-RU" sz="2400" dirty="0">
                <a:latin typeface="Georgia" panose="02040502050405020303" pitchFamily="18" charset="0"/>
              </a:rPr>
              <a:t>5</a:t>
            </a:r>
            <a:r>
              <a:rPr lang="en-US" sz="2400" dirty="0">
                <a:latin typeface="Georgia" panose="02040502050405020303" pitchFamily="18" charset="0"/>
              </a:rPr>
              <a:t>/</a:t>
            </a:r>
            <a:r>
              <a:rPr lang="ru-RU" sz="2400" dirty="0">
                <a:latin typeface="Georgia" panose="02040502050405020303" pitchFamily="18" charset="0"/>
              </a:rPr>
              <a:t>12</a:t>
            </a:r>
          </a:p>
        </p:txBody>
      </p:sp>
      <p:sp>
        <p:nvSpPr>
          <p:cNvPr id="11" name="The name of the unit, laboratory, faculty, etc."/>
          <p:cNvSpPr txBox="1"/>
          <p:nvPr/>
        </p:nvSpPr>
        <p:spPr>
          <a:xfrm>
            <a:off x="4161666" y="662944"/>
            <a:ext cx="8082786" cy="379591"/>
          </a:xfrm>
          <a:prstGeom prst="rect">
            <a:avLst/>
          </a:prstGeom>
          <a:ln w="12700">
            <a:miter lim="400000"/>
          </a:ln>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Georgia" panose="02040502050405020303" pitchFamily="18" charset="0"/>
                <a:ea typeface="Arial Narrow" charset="0"/>
                <a:cs typeface="Arial Narrow" charset="0"/>
              </a:rPr>
              <a:t>Факультет экономики, менеджмента и бизнес-информатики</a:t>
            </a:r>
            <a:endParaRPr lang="en-US" dirty="0">
              <a:latin typeface="Georgia" panose="02040502050405020303" pitchFamily="18" charset="0"/>
              <a:ea typeface="Arial Narrow" charset="0"/>
              <a:cs typeface="Arial Narrow" charset="0"/>
            </a:endParaRPr>
          </a:p>
        </p:txBody>
      </p:sp>
      <p:pic>
        <p:nvPicPr>
          <p:cNvPr id="12" name="Изображение" descr="Изображение">
            <a:hlinkClick r:id="rId3" action="ppaction://hlinksldjump"/>
          </p:cNvPr>
          <p:cNvPicPr>
            <a:picLocks noChangeAspect="1"/>
          </p:cNvPicPr>
          <p:nvPr/>
        </p:nvPicPr>
        <p:blipFill>
          <a:blip r:embed="rId4">
            <a:extLst/>
          </a:blip>
          <a:stretch>
            <a:fillRect/>
          </a:stretch>
        </p:blipFill>
        <p:spPr>
          <a:xfrm>
            <a:off x="805562" y="416839"/>
            <a:ext cx="853034" cy="853034"/>
          </a:xfrm>
          <a:prstGeom prst="rect">
            <a:avLst/>
          </a:prstGeom>
          <a:ln w="12700">
            <a:miter lim="400000"/>
          </a:ln>
        </p:spPr>
      </p:pic>
      <p:pic>
        <p:nvPicPr>
          <p:cNvPr id="3" name="Рисунок 2"/>
          <p:cNvPicPr>
            <a:picLocks noChangeAspect="1"/>
          </p:cNvPicPr>
          <p:nvPr/>
        </p:nvPicPr>
        <p:blipFill>
          <a:blip r:embed="rId5"/>
          <a:stretch>
            <a:fillRect/>
          </a:stretch>
        </p:blipFill>
        <p:spPr>
          <a:xfrm>
            <a:off x="805562" y="3116998"/>
            <a:ext cx="11328960" cy="3440888"/>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3838887315"/>
              </p:ext>
            </p:extLst>
          </p:nvPr>
        </p:nvGraphicFramePr>
        <p:xfrm>
          <a:off x="1043374" y="7124682"/>
          <a:ext cx="10853336" cy="2124001"/>
        </p:xfrm>
        <a:graphic>
          <a:graphicData uri="http://schemas.openxmlformats.org/drawingml/2006/table">
            <a:tbl>
              <a:tblPr firstRow="1" bandRow="1">
                <a:tableStyleId>{5940675A-B579-460E-94D1-54222C63F5DA}</a:tableStyleId>
              </a:tblPr>
              <a:tblGrid>
                <a:gridCol w="4452536">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49829">
                  <a:extLst>
                    <a:ext uri="{9D8B030D-6E8A-4147-A177-3AD203B41FA5}">
                      <a16:colId xmlns:a16="http://schemas.microsoft.com/office/drawing/2014/main" val="20002"/>
                    </a:ext>
                  </a:extLst>
                </a:gridCol>
                <a:gridCol w="1262742">
                  <a:extLst>
                    <a:ext uri="{9D8B030D-6E8A-4147-A177-3AD203B41FA5}">
                      <a16:colId xmlns:a16="http://schemas.microsoft.com/office/drawing/2014/main" val="20003"/>
                    </a:ext>
                  </a:extLst>
                </a:gridCol>
                <a:gridCol w="1262743">
                  <a:extLst>
                    <a:ext uri="{9D8B030D-6E8A-4147-A177-3AD203B41FA5}">
                      <a16:colId xmlns:a16="http://schemas.microsoft.com/office/drawing/2014/main" val="20004"/>
                    </a:ext>
                  </a:extLst>
                </a:gridCol>
                <a:gridCol w="1204686">
                  <a:extLst>
                    <a:ext uri="{9D8B030D-6E8A-4147-A177-3AD203B41FA5}">
                      <a16:colId xmlns:a16="http://schemas.microsoft.com/office/drawing/2014/main" val="20005"/>
                    </a:ext>
                  </a:extLst>
                </a:gridCol>
              </a:tblGrid>
              <a:tr h="866011">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ru-RU" sz="2400" dirty="0">
                          <a:latin typeface="Georgia" panose="02040502050405020303" pitchFamily="18" charset="0"/>
                        </a:rPr>
                        <a:t>Маркер</a:t>
                      </a:r>
                      <a:endParaRPr lang="ru-RU" sz="2000" dirty="0">
                        <a:latin typeface="Georgia" panose="02040502050405020303" pitchFamily="18" charset="0"/>
                      </a:endParaRPr>
                    </a:p>
                  </a:txBody>
                  <a:tcPr anchor="ctr"/>
                </a:tc>
                <a:tc>
                  <a:txBody>
                    <a:bodyPr/>
                    <a:lstStyle/>
                    <a:p>
                      <a:pPr algn="ctr"/>
                      <a:r>
                        <a:rPr lang="en-US" sz="2000" dirty="0">
                          <a:latin typeface="Georgia" panose="02040502050405020303" pitchFamily="18" charset="0"/>
                        </a:rPr>
                        <a:t>M1</a:t>
                      </a:r>
                      <a:endParaRPr lang="ru-RU" sz="2000" dirty="0">
                        <a:latin typeface="Georgia" panose="02040502050405020303" pitchFamily="18" charset="0"/>
                      </a:endParaRPr>
                    </a:p>
                  </a:txBody>
                  <a:tcPr anchor="ctr"/>
                </a:tc>
                <a:tc>
                  <a:txBody>
                    <a:bodyPr/>
                    <a:lstStyle/>
                    <a:p>
                      <a:pPr algn="ctr"/>
                      <a:r>
                        <a:rPr lang="en-US" sz="2000" dirty="0">
                          <a:latin typeface="Georgia" panose="02040502050405020303" pitchFamily="18" charset="0"/>
                        </a:rPr>
                        <a:t>M2</a:t>
                      </a:r>
                      <a:endParaRPr lang="ru-RU" sz="2000" dirty="0">
                        <a:latin typeface="Georgia" panose="02040502050405020303" pitchFamily="18" charset="0"/>
                      </a:endParaRPr>
                    </a:p>
                  </a:txBody>
                  <a:tcPr anchor="ctr"/>
                </a:tc>
                <a:tc>
                  <a:txBody>
                    <a:bodyPr/>
                    <a:lstStyle/>
                    <a:p>
                      <a:pPr algn="ctr"/>
                      <a:r>
                        <a:rPr lang="en-US" sz="2000" dirty="0">
                          <a:latin typeface="Georgia" panose="02040502050405020303" pitchFamily="18" charset="0"/>
                        </a:rPr>
                        <a:t>M3</a:t>
                      </a:r>
                      <a:endParaRPr lang="ru-RU" sz="2000" dirty="0">
                        <a:latin typeface="Georgia" panose="02040502050405020303" pitchFamily="18" charset="0"/>
                      </a:endParaRPr>
                    </a:p>
                  </a:txBody>
                  <a:tcPr anchor="ctr"/>
                </a:tc>
                <a:tc>
                  <a:txBody>
                    <a:bodyPr/>
                    <a:lstStyle/>
                    <a:p>
                      <a:pPr algn="ctr"/>
                      <a:r>
                        <a:rPr lang="en-US" sz="2000" dirty="0">
                          <a:latin typeface="Georgia" panose="02040502050405020303" pitchFamily="18" charset="0"/>
                        </a:rPr>
                        <a:t>M4</a:t>
                      </a:r>
                      <a:endParaRPr lang="ru-RU" sz="2000" dirty="0">
                        <a:latin typeface="Georgia" panose="02040502050405020303" pitchFamily="18" charset="0"/>
                      </a:endParaRPr>
                    </a:p>
                  </a:txBody>
                  <a:tcPr anchor="ctr"/>
                </a:tc>
                <a:tc>
                  <a:txBody>
                    <a:bodyPr/>
                    <a:lstStyle/>
                    <a:p>
                      <a:pPr algn="ctr"/>
                      <a:r>
                        <a:rPr lang="en-US" sz="2000" dirty="0">
                          <a:latin typeface="Georgia" panose="02040502050405020303" pitchFamily="18" charset="0"/>
                        </a:rPr>
                        <a:t>M5</a:t>
                      </a:r>
                      <a:endParaRPr lang="ru-RU" sz="2000" dirty="0">
                        <a:latin typeface="Georgia" panose="02040502050405020303" pitchFamily="18" charset="0"/>
                      </a:endParaRPr>
                    </a:p>
                  </a:txBody>
                  <a:tcPr anchor="ctr"/>
                </a:tc>
                <a:extLst>
                  <a:ext uri="{0D108BD9-81ED-4DB2-BD59-A6C34878D82A}">
                    <a16:rowId xmlns:a16="http://schemas.microsoft.com/office/drawing/2014/main" val="10000"/>
                  </a:ext>
                </a:extLst>
              </a:tr>
              <a:tr h="560252">
                <a:tc>
                  <a:txBody>
                    <a:bodyPr/>
                    <a:lstStyle/>
                    <a:p>
                      <a:pPr algn="l"/>
                      <a:r>
                        <a:rPr lang="ru-RU" sz="2400" dirty="0">
                          <a:latin typeface="Georgia" panose="02040502050405020303" pitchFamily="18" charset="0"/>
                        </a:rPr>
                        <a:t>Компетентное значение</a:t>
                      </a:r>
                    </a:p>
                  </a:txBody>
                  <a:tcPr/>
                </a:tc>
                <a:tc>
                  <a:txBody>
                    <a:bodyPr/>
                    <a:lstStyle/>
                    <a:p>
                      <a:pPr algn="ctr"/>
                      <a:r>
                        <a:rPr lang="ru-RU" sz="2400" dirty="0">
                          <a:latin typeface="Georgia" panose="02040502050405020303" pitchFamily="18" charset="0"/>
                        </a:rPr>
                        <a:t>6</a:t>
                      </a:r>
                      <a:r>
                        <a:rPr lang="en-US" sz="2400" dirty="0">
                          <a:latin typeface="Georgia" panose="02040502050405020303" pitchFamily="18" charset="0"/>
                        </a:rPr>
                        <a:t>0</a:t>
                      </a:r>
                      <a:endParaRPr lang="ru-RU" sz="2400" dirty="0">
                        <a:latin typeface="Georgia" panose="02040502050405020303" pitchFamily="18" charset="0"/>
                      </a:endParaRPr>
                    </a:p>
                  </a:txBody>
                  <a:tcPr anchor="ctr"/>
                </a:tc>
                <a:tc>
                  <a:txBody>
                    <a:bodyPr/>
                    <a:lstStyle/>
                    <a:p>
                      <a:pPr algn="ctr"/>
                      <a:r>
                        <a:rPr lang="ru-RU" sz="2400" dirty="0">
                          <a:latin typeface="Georgia" panose="02040502050405020303" pitchFamily="18" charset="0"/>
                        </a:rPr>
                        <a:t>50</a:t>
                      </a:r>
                    </a:p>
                  </a:txBody>
                  <a:tcPr anchor="ctr"/>
                </a:tc>
                <a:tc>
                  <a:txBody>
                    <a:bodyPr/>
                    <a:lstStyle/>
                    <a:p>
                      <a:pPr algn="ctr"/>
                      <a:r>
                        <a:rPr lang="ru-RU" sz="2400" dirty="0">
                          <a:latin typeface="Georgia" panose="02040502050405020303" pitchFamily="18" charset="0"/>
                        </a:rPr>
                        <a:t>80</a:t>
                      </a:r>
                    </a:p>
                  </a:txBody>
                  <a:tcPr anchor="ctr"/>
                </a:tc>
                <a:tc>
                  <a:txBody>
                    <a:bodyPr/>
                    <a:lstStyle/>
                    <a:p>
                      <a:pPr algn="ctr"/>
                      <a:r>
                        <a:rPr lang="ru-RU" sz="2400" dirty="0">
                          <a:latin typeface="Georgia" panose="02040502050405020303" pitchFamily="18" charset="0"/>
                        </a:rPr>
                        <a:t>75</a:t>
                      </a:r>
                    </a:p>
                  </a:txBody>
                  <a:tcPr anchor="ctr"/>
                </a:tc>
                <a:tc>
                  <a:txBody>
                    <a:bodyPr/>
                    <a:lstStyle/>
                    <a:p>
                      <a:pPr algn="ctr"/>
                      <a:r>
                        <a:rPr lang="ru-RU" sz="2400" dirty="0">
                          <a:latin typeface="Georgia" panose="02040502050405020303" pitchFamily="18" charset="0"/>
                        </a:rPr>
                        <a:t>60</a:t>
                      </a:r>
                    </a:p>
                  </a:txBody>
                  <a:tcPr anchor="ctr"/>
                </a:tc>
                <a:extLst>
                  <a:ext uri="{0D108BD9-81ED-4DB2-BD59-A6C34878D82A}">
                    <a16:rowId xmlns:a16="http://schemas.microsoft.com/office/drawing/2014/main" val="10001"/>
                  </a:ext>
                </a:extLst>
              </a:tr>
              <a:tr h="697738">
                <a:tc>
                  <a:txBody>
                    <a:bodyPr/>
                    <a:lstStyle/>
                    <a:p>
                      <a:pPr algn="l"/>
                      <a:r>
                        <a:rPr lang="ru-RU" sz="2400" b="0" i="0" u="none" strike="noStrike" cap="none" spc="0" baseline="0" dirty="0">
                          <a:ln>
                            <a:noFill/>
                          </a:ln>
                          <a:solidFill>
                            <a:schemeClr val="tx1"/>
                          </a:solidFill>
                          <a:effectLst/>
                          <a:latin typeface="Georgia" panose="02040502050405020303" pitchFamily="18" charset="0"/>
                          <a:ea typeface="+mn-ea"/>
                          <a:cs typeface="+mn-cs"/>
                          <a:sym typeface="Helvetica Light"/>
                        </a:rPr>
                        <a:t>Пользовательское значение</a:t>
                      </a:r>
                      <a:endParaRPr lang="ru-RU" sz="2400" dirty="0">
                        <a:latin typeface="Georgia" panose="02040502050405020303" pitchFamily="18" charset="0"/>
                      </a:endParaRPr>
                    </a:p>
                  </a:txBody>
                  <a:tcPr/>
                </a:tc>
                <a:tc>
                  <a:txBody>
                    <a:bodyPr/>
                    <a:lstStyle/>
                    <a:p>
                      <a:pPr algn="ctr"/>
                      <a:r>
                        <a:rPr lang="ru-RU" sz="2400" dirty="0">
                          <a:latin typeface="Georgia" panose="02040502050405020303" pitchFamily="18" charset="0"/>
                        </a:rPr>
                        <a:t>36</a:t>
                      </a:r>
                    </a:p>
                  </a:txBody>
                  <a:tcPr anchor="ctr"/>
                </a:tc>
                <a:tc>
                  <a:txBody>
                    <a:bodyPr/>
                    <a:lstStyle/>
                    <a:p>
                      <a:pPr algn="ctr"/>
                      <a:r>
                        <a:rPr lang="ru-RU" sz="2400" dirty="0">
                          <a:latin typeface="Georgia" panose="02040502050405020303" pitchFamily="18" charset="0"/>
                        </a:rPr>
                        <a:t>90</a:t>
                      </a:r>
                    </a:p>
                  </a:txBody>
                  <a:tcPr anchor="ctr"/>
                </a:tc>
                <a:tc>
                  <a:txBody>
                    <a:bodyPr/>
                    <a:lstStyle/>
                    <a:p>
                      <a:pPr algn="ctr"/>
                      <a:r>
                        <a:rPr lang="en-US" sz="2400" dirty="0">
                          <a:latin typeface="Georgia" panose="02040502050405020303" pitchFamily="18" charset="0"/>
                        </a:rPr>
                        <a:t>7</a:t>
                      </a:r>
                      <a:r>
                        <a:rPr lang="ru-RU" sz="2400" dirty="0">
                          <a:latin typeface="Georgia" panose="02040502050405020303" pitchFamily="18" charset="0"/>
                        </a:rPr>
                        <a:t>6</a:t>
                      </a:r>
                    </a:p>
                  </a:txBody>
                  <a:tcPr anchor="ctr"/>
                </a:tc>
                <a:tc>
                  <a:txBody>
                    <a:bodyPr/>
                    <a:lstStyle/>
                    <a:p>
                      <a:pPr algn="ctr"/>
                      <a:r>
                        <a:rPr lang="ru-RU" sz="2400" dirty="0">
                          <a:latin typeface="Georgia" panose="02040502050405020303" pitchFamily="18" charset="0"/>
                        </a:rPr>
                        <a:t>90</a:t>
                      </a:r>
                    </a:p>
                  </a:txBody>
                  <a:tcPr anchor="ctr"/>
                </a:tc>
                <a:tc>
                  <a:txBody>
                    <a:bodyPr/>
                    <a:lstStyle/>
                    <a:p>
                      <a:pPr algn="ctr"/>
                      <a:r>
                        <a:rPr lang="ru-RU" sz="2400" dirty="0">
                          <a:latin typeface="Georgia" panose="02040502050405020303" pitchFamily="18" charset="0"/>
                        </a:rPr>
                        <a:t>55</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59033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Линия"/>
          <p:cNvSpPr/>
          <p:nvPr/>
        </p:nvSpPr>
        <p:spPr>
          <a:xfrm>
            <a:off x="787402" y="1574800"/>
            <a:ext cx="11430001" cy="0"/>
          </a:xfrm>
          <a:prstGeom prst="line">
            <a:avLst/>
          </a:prstGeom>
          <a:ln w="12700">
            <a:solidFill>
              <a:srgbClr val="253957"/>
            </a:solidFill>
            <a:miter lim="400000"/>
          </a:ln>
        </p:spPr>
        <p:txBody>
          <a:bodyPr lIns="50800" tIns="50800" rIns="50800" bIns="50800" anchor="ctr"/>
          <a:lstStyle/>
          <a:p>
            <a:pPr>
              <a:defRPr sz="2400"/>
            </a:pPr>
            <a:endParaRPr sz="2400"/>
          </a:p>
        </p:txBody>
      </p:sp>
      <p:sp>
        <p:nvSpPr>
          <p:cNvPr id="1048603" name="main title of the presentation…">
            <a:hlinkClick r:id="rId3" action="ppaction://hlinksldjump"/>
          </p:cNvPr>
          <p:cNvSpPr txBox="1"/>
          <p:nvPr/>
        </p:nvSpPr>
        <p:spPr>
          <a:xfrm>
            <a:off x="793360" y="2113981"/>
            <a:ext cx="11829947" cy="1644962"/>
          </a:xfrm>
          <a:prstGeom prst="rect">
            <a:avLst/>
          </a:prstGeom>
          <a:ln w="12700">
            <a:miter lim="400000"/>
          </a:ln>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a:latin typeface="Georgia" panose="02040502050405020303" pitchFamily="18" charset="0"/>
                <a:ea typeface="Arial Narrow" charset="0"/>
                <a:cs typeface="Arial Narrow" charset="0"/>
              </a:rPr>
              <a:t>Реализация: Сравнение данных</a:t>
            </a:r>
            <a:endParaRPr sz="4000" b="1" dirty="0">
              <a:latin typeface="Georgia" panose="02040502050405020303" pitchFamily="18" charset="0"/>
              <a:ea typeface="Arial Narrow" charset="0"/>
              <a:cs typeface="Arial Narrow" charset="0"/>
            </a:endParaRPr>
          </a:p>
        </p:txBody>
      </p:sp>
      <p:sp>
        <p:nvSpPr>
          <p:cNvPr id="10" name="Номер слайда 1"/>
          <p:cNvSpPr>
            <a:spLocks noGrp="1"/>
          </p:cNvSpPr>
          <p:nvPr>
            <p:ph type="sldNum" sz="quarter" idx="2"/>
          </p:nvPr>
        </p:nvSpPr>
        <p:spPr>
          <a:xfrm>
            <a:off x="12133718" y="9251951"/>
            <a:ext cx="726161" cy="471924"/>
          </a:xfrm>
        </p:spPr>
        <p:txBody>
          <a:bodyPr/>
          <a:lstStyle/>
          <a:p>
            <a:r>
              <a:rPr lang="ru-RU" sz="2400" dirty="0">
                <a:latin typeface="Georgia" panose="02040502050405020303" pitchFamily="18" charset="0"/>
              </a:rPr>
              <a:t>6/12</a:t>
            </a:r>
          </a:p>
        </p:txBody>
      </p:sp>
      <p:sp>
        <p:nvSpPr>
          <p:cNvPr id="11" name="The name of the unit, laboratory, faculty, etc."/>
          <p:cNvSpPr txBox="1"/>
          <p:nvPr/>
        </p:nvSpPr>
        <p:spPr>
          <a:xfrm>
            <a:off x="4161666" y="662944"/>
            <a:ext cx="8082786" cy="379591"/>
          </a:xfrm>
          <a:prstGeom prst="rect">
            <a:avLst/>
          </a:prstGeom>
          <a:ln w="12700">
            <a:miter lim="400000"/>
          </a:ln>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Georgia" panose="02040502050405020303" pitchFamily="18" charset="0"/>
                <a:ea typeface="Arial Narrow" charset="0"/>
                <a:cs typeface="Arial Narrow" charset="0"/>
              </a:rPr>
              <a:t>Факультет экономики, менеджмента и бизнес-информатики</a:t>
            </a:r>
            <a:endParaRPr lang="en-US" dirty="0">
              <a:latin typeface="Georgia" panose="02040502050405020303" pitchFamily="18" charset="0"/>
              <a:ea typeface="Arial Narrow" charset="0"/>
              <a:cs typeface="Arial Narrow" charset="0"/>
            </a:endParaRPr>
          </a:p>
        </p:txBody>
      </p:sp>
      <p:pic>
        <p:nvPicPr>
          <p:cNvPr id="12" name="Изображение" descr="Изображение">
            <a:hlinkClick r:id="rId3" action="ppaction://hlinksldjump"/>
          </p:cNvPr>
          <p:cNvPicPr>
            <a:picLocks noChangeAspect="1"/>
          </p:cNvPicPr>
          <p:nvPr/>
        </p:nvPicPr>
        <p:blipFill>
          <a:blip r:embed="rId4">
            <a:extLst/>
          </a:blip>
          <a:stretch>
            <a:fillRect/>
          </a:stretch>
        </p:blipFill>
        <p:spPr>
          <a:xfrm>
            <a:off x="805562" y="416839"/>
            <a:ext cx="853034" cy="853034"/>
          </a:xfrm>
          <a:prstGeom prst="rect">
            <a:avLst/>
          </a:prstGeom>
          <a:ln w="12700">
            <a:miter lim="400000"/>
          </a:ln>
        </p:spPr>
      </p:pic>
      <p:pic>
        <p:nvPicPr>
          <p:cNvPr id="4" name="Рисунок 3"/>
          <p:cNvPicPr>
            <a:picLocks noChangeAspect="1"/>
          </p:cNvPicPr>
          <p:nvPr/>
        </p:nvPicPr>
        <p:blipFill>
          <a:blip r:embed="rId5"/>
          <a:stretch>
            <a:fillRect/>
          </a:stretch>
        </p:blipFill>
        <p:spPr>
          <a:xfrm>
            <a:off x="489349" y="3157379"/>
            <a:ext cx="7344633" cy="5875707"/>
          </a:xfrm>
          <a:prstGeom prst="rect">
            <a:avLst/>
          </a:prstGeom>
        </p:spPr>
      </p:pic>
      <p:sp>
        <p:nvSpPr>
          <p:cNvPr id="13" name="Прямоугольник 5"/>
          <p:cNvSpPr/>
          <p:nvPr/>
        </p:nvSpPr>
        <p:spPr>
          <a:xfrm>
            <a:off x="8533836" y="3157379"/>
            <a:ext cx="2719854" cy="718145"/>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Формирование базы знаний</a:t>
            </a:r>
          </a:p>
        </p:txBody>
      </p:sp>
      <p:cxnSp>
        <p:nvCxnSpPr>
          <p:cNvPr id="14" name="Прямая со стрелкой 13"/>
          <p:cNvCxnSpPr>
            <a:stCxn id="13" idx="2"/>
            <a:endCxn id="15" idx="0"/>
          </p:cNvCxnSpPr>
          <p:nvPr/>
        </p:nvCxnSpPr>
        <p:spPr>
          <a:xfrm>
            <a:off x="9893763" y="3875524"/>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15" name="Прямоугольник 5"/>
          <p:cNvSpPr/>
          <p:nvPr/>
        </p:nvSpPr>
        <p:spPr>
          <a:xfrm>
            <a:off x="8533836" y="4181240"/>
            <a:ext cx="2719854" cy="1025922"/>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Сравнение статистических данных</a:t>
            </a:r>
          </a:p>
        </p:txBody>
      </p:sp>
      <p:cxnSp>
        <p:nvCxnSpPr>
          <p:cNvPr id="16" name="Прямая со стрелкой 15"/>
          <p:cNvCxnSpPr>
            <a:stCxn id="15" idx="2"/>
            <a:endCxn id="17" idx="0"/>
          </p:cNvCxnSpPr>
          <p:nvPr/>
        </p:nvCxnSpPr>
        <p:spPr>
          <a:xfrm>
            <a:off x="9893763" y="5207162"/>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17" name="Прямоугольник 5"/>
          <p:cNvSpPr/>
          <p:nvPr/>
        </p:nvSpPr>
        <p:spPr>
          <a:xfrm>
            <a:off x="8533836" y="5512878"/>
            <a:ext cx="2719854" cy="1333698"/>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Составление рекомендательной комбинации маркеров</a:t>
            </a:r>
          </a:p>
        </p:txBody>
      </p:sp>
      <p:sp>
        <p:nvSpPr>
          <p:cNvPr id="19" name="Прямоугольник 5"/>
          <p:cNvSpPr/>
          <p:nvPr/>
        </p:nvSpPr>
        <p:spPr>
          <a:xfrm>
            <a:off x="8533836" y="7152292"/>
            <a:ext cx="2719854" cy="1025922"/>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Поиск совпадений с экспертными рекомендациями</a:t>
            </a:r>
          </a:p>
        </p:txBody>
      </p:sp>
      <p:sp>
        <p:nvSpPr>
          <p:cNvPr id="20" name="Прямоугольник 5"/>
          <p:cNvSpPr/>
          <p:nvPr/>
        </p:nvSpPr>
        <p:spPr>
          <a:xfrm>
            <a:off x="8533836" y="8483930"/>
            <a:ext cx="2719854" cy="718145"/>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Вывод текста рекомендаций</a:t>
            </a:r>
          </a:p>
        </p:txBody>
      </p:sp>
      <p:cxnSp>
        <p:nvCxnSpPr>
          <p:cNvPr id="25" name="Прямая со стрелкой 24"/>
          <p:cNvCxnSpPr>
            <a:stCxn id="17" idx="2"/>
            <a:endCxn id="19" idx="0"/>
          </p:cNvCxnSpPr>
          <p:nvPr/>
        </p:nvCxnSpPr>
        <p:spPr>
          <a:xfrm>
            <a:off x="9893763" y="6846576"/>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29" name="Прямая со стрелкой 28"/>
          <p:cNvCxnSpPr>
            <a:stCxn id="19" idx="2"/>
            <a:endCxn id="20" idx="0"/>
          </p:cNvCxnSpPr>
          <p:nvPr/>
        </p:nvCxnSpPr>
        <p:spPr>
          <a:xfrm>
            <a:off x="9893763" y="8178214"/>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Tree>
    <p:extLst>
      <p:ext uri="{BB962C8B-B14F-4D97-AF65-F5344CB8AC3E}">
        <p14:creationId xmlns:p14="http://schemas.microsoft.com/office/powerpoint/2010/main" val="35665827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Линия"/>
          <p:cNvSpPr/>
          <p:nvPr/>
        </p:nvSpPr>
        <p:spPr>
          <a:xfrm>
            <a:off x="787402" y="1574800"/>
            <a:ext cx="11430001" cy="0"/>
          </a:xfrm>
          <a:prstGeom prst="line">
            <a:avLst/>
          </a:prstGeom>
          <a:ln w="12700">
            <a:solidFill>
              <a:srgbClr val="253957"/>
            </a:solidFill>
            <a:miter lim="400000"/>
          </a:ln>
        </p:spPr>
        <p:txBody>
          <a:bodyPr lIns="50800" tIns="50800" rIns="50800" bIns="50800" anchor="ctr"/>
          <a:lstStyle/>
          <a:p>
            <a:pPr>
              <a:defRPr sz="2400"/>
            </a:pPr>
            <a:endParaRPr sz="2400"/>
          </a:p>
        </p:txBody>
      </p:sp>
      <p:sp>
        <p:nvSpPr>
          <p:cNvPr id="1048603" name="main title of the presentation…">
            <a:hlinkClick r:id="rId3" action="ppaction://hlinksldjump"/>
          </p:cNvPr>
          <p:cNvSpPr txBox="1"/>
          <p:nvPr/>
        </p:nvSpPr>
        <p:spPr>
          <a:xfrm>
            <a:off x="793360" y="2113981"/>
            <a:ext cx="11829947" cy="1644962"/>
          </a:xfrm>
          <a:prstGeom prst="rect">
            <a:avLst/>
          </a:prstGeom>
          <a:ln w="12700">
            <a:miter lim="400000"/>
          </a:ln>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a:latin typeface="Georgia" panose="02040502050405020303" pitchFamily="18" charset="0"/>
                <a:ea typeface="Arial Narrow" charset="0"/>
                <a:cs typeface="Arial Narrow" charset="0"/>
              </a:rPr>
              <a:t>Реализация: Сравнение данных</a:t>
            </a:r>
            <a:endParaRPr sz="4000" b="1" dirty="0">
              <a:latin typeface="Georgia" panose="02040502050405020303" pitchFamily="18" charset="0"/>
              <a:ea typeface="Arial Narrow" charset="0"/>
              <a:cs typeface="Arial Narrow" charset="0"/>
            </a:endParaRPr>
          </a:p>
        </p:txBody>
      </p:sp>
      <p:sp>
        <p:nvSpPr>
          <p:cNvPr id="10" name="Номер слайда 1"/>
          <p:cNvSpPr>
            <a:spLocks noGrp="1"/>
          </p:cNvSpPr>
          <p:nvPr>
            <p:ph type="sldNum" sz="quarter" idx="2"/>
          </p:nvPr>
        </p:nvSpPr>
        <p:spPr>
          <a:xfrm>
            <a:off x="12144140" y="9251951"/>
            <a:ext cx="705321" cy="471924"/>
          </a:xfrm>
        </p:spPr>
        <p:txBody>
          <a:bodyPr/>
          <a:lstStyle/>
          <a:p>
            <a:r>
              <a:rPr lang="ru-RU" sz="2400" dirty="0">
                <a:latin typeface="Georgia" panose="02040502050405020303" pitchFamily="18" charset="0"/>
              </a:rPr>
              <a:t>7</a:t>
            </a:r>
            <a:r>
              <a:rPr lang="en-US" sz="2400" dirty="0">
                <a:latin typeface="Georgia" panose="02040502050405020303" pitchFamily="18" charset="0"/>
              </a:rPr>
              <a:t>/</a:t>
            </a:r>
            <a:r>
              <a:rPr lang="ru-RU" sz="2400" dirty="0">
                <a:latin typeface="Georgia" panose="02040502050405020303" pitchFamily="18" charset="0"/>
              </a:rPr>
              <a:t>12</a:t>
            </a:r>
          </a:p>
        </p:txBody>
      </p:sp>
      <p:sp>
        <p:nvSpPr>
          <p:cNvPr id="11" name="The name of the unit, laboratory, faculty, etc."/>
          <p:cNvSpPr txBox="1"/>
          <p:nvPr/>
        </p:nvSpPr>
        <p:spPr>
          <a:xfrm>
            <a:off x="4161666" y="662944"/>
            <a:ext cx="8082786" cy="379591"/>
          </a:xfrm>
          <a:prstGeom prst="rect">
            <a:avLst/>
          </a:prstGeom>
          <a:ln w="12700">
            <a:miter lim="400000"/>
          </a:ln>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Georgia" panose="02040502050405020303" pitchFamily="18" charset="0"/>
                <a:ea typeface="Arial Narrow" charset="0"/>
                <a:cs typeface="Arial Narrow" charset="0"/>
              </a:rPr>
              <a:t>Факультет экономики, менеджмента и бизнес-информатики</a:t>
            </a:r>
            <a:endParaRPr lang="en-US" dirty="0">
              <a:latin typeface="Georgia" panose="02040502050405020303" pitchFamily="18" charset="0"/>
              <a:ea typeface="Arial Narrow" charset="0"/>
              <a:cs typeface="Arial Narrow" charset="0"/>
            </a:endParaRPr>
          </a:p>
        </p:txBody>
      </p:sp>
      <p:pic>
        <p:nvPicPr>
          <p:cNvPr id="12" name="Изображение" descr="Изображение">
            <a:hlinkClick r:id="rId3" action="ppaction://hlinksldjump"/>
          </p:cNvPr>
          <p:cNvPicPr>
            <a:picLocks noChangeAspect="1"/>
          </p:cNvPicPr>
          <p:nvPr/>
        </p:nvPicPr>
        <p:blipFill>
          <a:blip r:embed="rId4">
            <a:extLst/>
          </a:blip>
          <a:stretch>
            <a:fillRect/>
          </a:stretch>
        </p:blipFill>
        <p:spPr>
          <a:xfrm>
            <a:off x="805562" y="416839"/>
            <a:ext cx="853034" cy="853034"/>
          </a:xfrm>
          <a:prstGeom prst="rect">
            <a:avLst/>
          </a:prstGeom>
          <a:ln w="12700">
            <a:miter lim="400000"/>
          </a:ln>
        </p:spPr>
      </p:pic>
      <p:sp>
        <p:nvSpPr>
          <p:cNvPr id="13" name="Прямоугольник 5"/>
          <p:cNvSpPr/>
          <p:nvPr/>
        </p:nvSpPr>
        <p:spPr>
          <a:xfrm>
            <a:off x="787402" y="3184691"/>
            <a:ext cx="2719854" cy="718145"/>
          </a:xfrm>
          <a:prstGeom prst="rec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Формирование базы знаний</a:t>
            </a:r>
          </a:p>
        </p:txBody>
      </p:sp>
      <p:cxnSp>
        <p:nvCxnSpPr>
          <p:cNvPr id="14" name="Прямая со стрелкой 13"/>
          <p:cNvCxnSpPr>
            <a:stCxn id="13" idx="2"/>
            <a:endCxn id="15" idx="0"/>
          </p:cNvCxnSpPr>
          <p:nvPr/>
        </p:nvCxnSpPr>
        <p:spPr>
          <a:xfrm>
            <a:off x="2147329" y="3902836"/>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15" name="Прямоугольник 5"/>
          <p:cNvSpPr/>
          <p:nvPr/>
        </p:nvSpPr>
        <p:spPr>
          <a:xfrm>
            <a:off x="787402" y="4208552"/>
            <a:ext cx="2719854" cy="1025922"/>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Сравнение статистических данных</a:t>
            </a:r>
          </a:p>
        </p:txBody>
      </p:sp>
      <p:cxnSp>
        <p:nvCxnSpPr>
          <p:cNvPr id="16" name="Прямая со стрелкой 15"/>
          <p:cNvCxnSpPr>
            <a:stCxn id="15" idx="2"/>
            <a:endCxn id="17" idx="0"/>
          </p:cNvCxnSpPr>
          <p:nvPr/>
        </p:nvCxnSpPr>
        <p:spPr>
          <a:xfrm>
            <a:off x="2147329" y="5234474"/>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17" name="Прямоугольник 5"/>
          <p:cNvSpPr/>
          <p:nvPr/>
        </p:nvSpPr>
        <p:spPr>
          <a:xfrm>
            <a:off x="787402" y="5540190"/>
            <a:ext cx="2719854" cy="1333698"/>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Составление рекомендательной комбинации маркеров</a:t>
            </a:r>
          </a:p>
        </p:txBody>
      </p:sp>
      <p:sp>
        <p:nvSpPr>
          <p:cNvPr id="19" name="Прямоугольник 5"/>
          <p:cNvSpPr/>
          <p:nvPr/>
        </p:nvSpPr>
        <p:spPr>
          <a:xfrm>
            <a:off x="787402" y="7179604"/>
            <a:ext cx="2719854" cy="1025922"/>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Поиск совпадений с экспертными рекомендациями</a:t>
            </a:r>
          </a:p>
        </p:txBody>
      </p:sp>
      <p:sp>
        <p:nvSpPr>
          <p:cNvPr id="20" name="Прямоугольник 5"/>
          <p:cNvSpPr/>
          <p:nvPr/>
        </p:nvSpPr>
        <p:spPr>
          <a:xfrm>
            <a:off x="787402" y="8511242"/>
            <a:ext cx="2719854" cy="718145"/>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Вывод текста рекомендаций</a:t>
            </a:r>
          </a:p>
        </p:txBody>
      </p:sp>
      <p:cxnSp>
        <p:nvCxnSpPr>
          <p:cNvPr id="25" name="Прямая со стрелкой 24"/>
          <p:cNvCxnSpPr>
            <a:stCxn id="17" idx="2"/>
            <a:endCxn id="19" idx="0"/>
          </p:cNvCxnSpPr>
          <p:nvPr/>
        </p:nvCxnSpPr>
        <p:spPr>
          <a:xfrm>
            <a:off x="2147329" y="6873888"/>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29" name="Прямая со стрелкой 28"/>
          <p:cNvCxnSpPr>
            <a:stCxn id="19" idx="2"/>
            <a:endCxn id="20" idx="0"/>
          </p:cNvCxnSpPr>
          <p:nvPr/>
        </p:nvCxnSpPr>
        <p:spPr>
          <a:xfrm>
            <a:off x="2147329" y="8205526"/>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pic>
        <p:nvPicPr>
          <p:cNvPr id="18" name="Рисунок 17"/>
          <p:cNvPicPr>
            <a:picLocks noChangeAspect="1"/>
          </p:cNvPicPr>
          <p:nvPr/>
        </p:nvPicPr>
        <p:blipFill>
          <a:blip r:embed="rId5"/>
          <a:stretch>
            <a:fillRect/>
          </a:stretch>
        </p:blipFill>
        <p:spPr>
          <a:xfrm>
            <a:off x="3828992" y="6007222"/>
            <a:ext cx="8890108" cy="2863092"/>
          </a:xfrm>
          <a:prstGeom prst="rect">
            <a:avLst/>
          </a:prstGeom>
          <a:ln>
            <a:solidFill>
              <a:srgbClr val="FF0000"/>
            </a:solidFill>
          </a:ln>
        </p:spPr>
      </p:pic>
      <p:pic>
        <p:nvPicPr>
          <p:cNvPr id="3" name="Рисунок 2"/>
          <p:cNvPicPr>
            <a:picLocks noChangeAspect="1"/>
          </p:cNvPicPr>
          <p:nvPr/>
        </p:nvPicPr>
        <p:blipFill>
          <a:blip r:embed="rId6"/>
          <a:stretch>
            <a:fillRect/>
          </a:stretch>
        </p:blipFill>
        <p:spPr>
          <a:xfrm>
            <a:off x="3828992" y="3443919"/>
            <a:ext cx="8890108" cy="1962150"/>
          </a:xfrm>
          <a:prstGeom prst="rect">
            <a:avLst/>
          </a:prstGeom>
          <a:ln>
            <a:solidFill>
              <a:srgbClr val="FF0000"/>
            </a:solidFill>
          </a:ln>
        </p:spPr>
      </p:pic>
    </p:spTree>
    <p:extLst>
      <p:ext uri="{BB962C8B-B14F-4D97-AF65-F5344CB8AC3E}">
        <p14:creationId xmlns:p14="http://schemas.microsoft.com/office/powerpoint/2010/main" val="4832912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Линия"/>
          <p:cNvSpPr/>
          <p:nvPr/>
        </p:nvSpPr>
        <p:spPr>
          <a:xfrm>
            <a:off x="787402" y="1574800"/>
            <a:ext cx="11430001" cy="0"/>
          </a:xfrm>
          <a:prstGeom prst="line">
            <a:avLst/>
          </a:prstGeom>
          <a:ln w="12700">
            <a:solidFill>
              <a:srgbClr val="253957"/>
            </a:solidFill>
            <a:miter lim="400000"/>
          </a:ln>
        </p:spPr>
        <p:txBody>
          <a:bodyPr lIns="50800" tIns="50800" rIns="50800" bIns="50800" anchor="ctr"/>
          <a:lstStyle/>
          <a:p>
            <a:pPr>
              <a:defRPr sz="2400"/>
            </a:pPr>
            <a:endParaRPr sz="2400"/>
          </a:p>
        </p:txBody>
      </p:sp>
      <p:sp>
        <p:nvSpPr>
          <p:cNvPr id="1048603" name="main title of the presentation…">
            <a:hlinkClick r:id="rId3" action="ppaction://hlinksldjump"/>
          </p:cNvPr>
          <p:cNvSpPr txBox="1"/>
          <p:nvPr/>
        </p:nvSpPr>
        <p:spPr>
          <a:xfrm>
            <a:off x="793360" y="2113981"/>
            <a:ext cx="11829947" cy="1644962"/>
          </a:xfrm>
          <a:prstGeom prst="rect">
            <a:avLst/>
          </a:prstGeom>
          <a:ln w="12700">
            <a:miter lim="400000"/>
          </a:ln>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a:latin typeface="Georgia" panose="02040502050405020303" pitchFamily="18" charset="0"/>
                <a:ea typeface="Arial Narrow" charset="0"/>
                <a:cs typeface="Arial Narrow" charset="0"/>
              </a:rPr>
              <a:t>Реализация: Сравнение данных</a:t>
            </a:r>
            <a:endParaRPr sz="4000" b="1" dirty="0">
              <a:latin typeface="Georgia" panose="02040502050405020303" pitchFamily="18" charset="0"/>
              <a:ea typeface="Arial Narrow" charset="0"/>
              <a:cs typeface="Arial Narrow" charset="0"/>
            </a:endParaRPr>
          </a:p>
        </p:txBody>
      </p:sp>
      <p:sp>
        <p:nvSpPr>
          <p:cNvPr id="10" name="Номер слайда 1"/>
          <p:cNvSpPr>
            <a:spLocks noGrp="1"/>
          </p:cNvSpPr>
          <p:nvPr>
            <p:ph type="sldNum" sz="quarter" idx="2"/>
          </p:nvPr>
        </p:nvSpPr>
        <p:spPr>
          <a:xfrm>
            <a:off x="12129713" y="9251951"/>
            <a:ext cx="734175" cy="471924"/>
          </a:xfrm>
        </p:spPr>
        <p:txBody>
          <a:bodyPr/>
          <a:lstStyle/>
          <a:p>
            <a:r>
              <a:rPr lang="ru-RU" sz="2400" dirty="0">
                <a:latin typeface="Georgia" panose="02040502050405020303" pitchFamily="18" charset="0"/>
              </a:rPr>
              <a:t>8</a:t>
            </a:r>
            <a:r>
              <a:rPr lang="en-US" sz="2400" dirty="0">
                <a:latin typeface="Georgia" panose="02040502050405020303" pitchFamily="18" charset="0"/>
              </a:rPr>
              <a:t>/</a:t>
            </a:r>
            <a:r>
              <a:rPr lang="ru-RU" sz="2400" dirty="0">
                <a:latin typeface="Georgia" panose="02040502050405020303" pitchFamily="18" charset="0"/>
              </a:rPr>
              <a:t>12</a:t>
            </a:r>
          </a:p>
        </p:txBody>
      </p:sp>
      <p:sp>
        <p:nvSpPr>
          <p:cNvPr id="11" name="The name of the unit, laboratory, faculty, etc."/>
          <p:cNvSpPr txBox="1"/>
          <p:nvPr/>
        </p:nvSpPr>
        <p:spPr>
          <a:xfrm>
            <a:off x="4161666" y="662944"/>
            <a:ext cx="8082786" cy="379591"/>
          </a:xfrm>
          <a:prstGeom prst="rect">
            <a:avLst/>
          </a:prstGeom>
          <a:ln w="12700">
            <a:miter lim="400000"/>
          </a:ln>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Georgia" panose="02040502050405020303" pitchFamily="18" charset="0"/>
                <a:ea typeface="Arial Narrow" charset="0"/>
                <a:cs typeface="Arial Narrow" charset="0"/>
              </a:rPr>
              <a:t>Факультет экономики, менеджмента и бизнес-информатики</a:t>
            </a:r>
            <a:endParaRPr lang="en-US" dirty="0">
              <a:latin typeface="Georgia" panose="02040502050405020303" pitchFamily="18" charset="0"/>
              <a:ea typeface="Arial Narrow" charset="0"/>
              <a:cs typeface="Arial Narrow" charset="0"/>
            </a:endParaRPr>
          </a:p>
        </p:txBody>
      </p:sp>
      <p:pic>
        <p:nvPicPr>
          <p:cNvPr id="12" name="Изображение" descr="Изображение">
            <a:hlinkClick r:id="rId3" action="ppaction://hlinksldjump"/>
          </p:cNvPr>
          <p:cNvPicPr>
            <a:picLocks noChangeAspect="1"/>
          </p:cNvPicPr>
          <p:nvPr/>
        </p:nvPicPr>
        <p:blipFill>
          <a:blip r:embed="rId4">
            <a:extLst/>
          </a:blip>
          <a:stretch>
            <a:fillRect/>
          </a:stretch>
        </p:blipFill>
        <p:spPr>
          <a:xfrm>
            <a:off x="805562" y="416839"/>
            <a:ext cx="853034" cy="853034"/>
          </a:xfrm>
          <a:prstGeom prst="rect">
            <a:avLst/>
          </a:prstGeom>
          <a:ln w="12700">
            <a:miter lim="400000"/>
          </a:ln>
        </p:spPr>
      </p:pic>
      <p:sp>
        <p:nvSpPr>
          <p:cNvPr id="13" name="Прямоугольник 5"/>
          <p:cNvSpPr/>
          <p:nvPr/>
        </p:nvSpPr>
        <p:spPr>
          <a:xfrm>
            <a:off x="386352" y="3184691"/>
            <a:ext cx="2719854" cy="718145"/>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Формирование базы знаний</a:t>
            </a:r>
          </a:p>
        </p:txBody>
      </p:sp>
      <p:cxnSp>
        <p:nvCxnSpPr>
          <p:cNvPr id="14" name="Прямая со стрелкой 13"/>
          <p:cNvCxnSpPr>
            <a:stCxn id="13" idx="2"/>
            <a:endCxn id="15" idx="0"/>
          </p:cNvCxnSpPr>
          <p:nvPr/>
        </p:nvCxnSpPr>
        <p:spPr>
          <a:xfrm>
            <a:off x="1746279" y="3902836"/>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15" name="Прямоугольник 5"/>
          <p:cNvSpPr/>
          <p:nvPr/>
        </p:nvSpPr>
        <p:spPr>
          <a:xfrm>
            <a:off x="386352" y="4208552"/>
            <a:ext cx="2719854" cy="1025922"/>
          </a:xfrm>
          <a:prstGeom prst="rec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Сравнение статистических данных</a:t>
            </a:r>
          </a:p>
        </p:txBody>
      </p:sp>
      <p:cxnSp>
        <p:nvCxnSpPr>
          <p:cNvPr id="16" name="Прямая со стрелкой 15"/>
          <p:cNvCxnSpPr>
            <a:stCxn id="15" idx="2"/>
            <a:endCxn id="17" idx="0"/>
          </p:cNvCxnSpPr>
          <p:nvPr/>
        </p:nvCxnSpPr>
        <p:spPr>
          <a:xfrm>
            <a:off x="1746279" y="5234474"/>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17" name="Прямоугольник 5"/>
          <p:cNvSpPr/>
          <p:nvPr/>
        </p:nvSpPr>
        <p:spPr>
          <a:xfrm>
            <a:off x="386352" y="5540190"/>
            <a:ext cx="2719854" cy="1333698"/>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Составление рекомендательной комбинации маркеров</a:t>
            </a:r>
          </a:p>
        </p:txBody>
      </p:sp>
      <p:sp>
        <p:nvSpPr>
          <p:cNvPr id="19" name="Прямоугольник 5"/>
          <p:cNvSpPr/>
          <p:nvPr/>
        </p:nvSpPr>
        <p:spPr>
          <a:xfrm>
            <a:off x="386352" y="7179604"/>
            <a:ext cx="2719854" cy="1025922"/>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Поиск совпадений с экспертными рекомендациями</a:t>
            </a:r>
          </a:p>
        </p:txBody>
      </p:sp>
      <p:sp>
        <p:nvSpPr>
          <p:cNvPr id="20" name="Прямоугольник 5"/>
          <p:cNvSpPr/>
          <p:nvPr/>
        </p:nvSpPr>
        <p:spPr>
          <a:xfrm>
            <a:off x="386352" y="8511242"/>
            <a:ext cx="2719854" cy="718145"/>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Вывод текста рекомендаций</a:t>
            </a:r>
          </a:p>
        </p:txBody>
      </p:sp>
      <p:cxnSp>
        <p:nvCxnSpPr>
          <p:cNvPr id="25" name="Прямая со стрелкой 24"/>
          <p:cNvCxnSpPr>
            <a:stCxn id="17" idx="2"/>
            <a:endCxn id="19" idx="0"/>
          </p:cNvCxnSpPr>
          <p:nvPr/>
        </p:nvCxnSpPr>
        <p:spPr>
          <a:xfrm>
            <a:off x="1746279" y="6873888"/>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29" name="Прямая со стрелкой 28"/>
          <p:cNvCxnSpPr>
            <a:stCxn id="19" idx="2"/>
            <a:endCxn id="20" idx="0"/>
          </p:cNvCxnSpPr>
          <p:nvPr/>
        </p:nvCxnSpPr>
        <p:spPr>
          <a:xfrm>
            <a:off x="1746279" y="8205526"/>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21" name="Прямоугольник 5"/>
          <p:cNvSpPr/>
          <p:nvPr/>
        </p:nvSpPr>
        <p:spPr>
          <a:xfrm>
            <a:off x="3584154" y="4396859"/>
            <a:ext cx="2719854" cy="718145"/>
          </a:xfrm>
          <a:prstGeom prst="rect">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Определение диапазона</a:t>
            </a:r>
          </a:p>
        </p:txBody>
      </p:sp>
      <p:sp>
        <p:nvSpPr>
          <p:cNvPr id="22" name="Прямоугольник 5"/>
          <p:cNvSpPr/>
          <p:nvPr/>
        </p:nvSpPr>
        <p:spPr>
          <a:xfrm>
            <a:off x="3584154" y="5485296"/>
            <a:ext cx="2719854" cy="1641475"/>
          </a:xfrm>
          <a:prstGeom prst="rect">
            <a:avLst/>
          </a:prstGeom>
          <a:noFill/>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Сравнение пользовательского значения с границами диапазона</a:t>
            </a:r>
          </a:p>
        </p:txBody>
      </p:sp>
      <p:cxnSp>
        <p:nvCxnSpPr>
          <p:cNvPr id="24" name="Прямая со стрелкой 23"/>
          <p:cNvCxnSpPr>
            <a:stCxn id="21" idx="2"/>
            <a:endCxn id="22" idx="0"/>
          </p:cNvCxnSpPr>
          <p:nvPr/>
        </p:nvCxnSpPr>
        <p:spPr>
          <a:xfrm>
            <a:off x="4944081" y="5115004"/>
            <a:ext cx="0" cy="370292"/>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pic>
        <p:nvPicPr>
          <p:cNvPr id="1048576" name="Рисунок 1048575"/>
          <p:cNvPicPr>
            <a:picLocks noChangeAspect="1"/>
          </p:cNvPicPr>
          <p:nvPr/>
        </p:nvPicPr>
        <p:blipFill>
          <a:blip r:embed="rId5"/>
          <a:stretch>
            <a:fillRect/>
          </a:stretch>
        </p:blipFill>
        <p:spPr>
          <a:xfrm>
            <a:off x="6559879" y="6329792"/>
            <a:ext cx="6356681" cy="2501298"/>
          </a:xfrm>
          <a:prstGeom prst="rect">
            <a:avLst/>
          </a:prstGeom>
          <a:ln w="19050">
            <a:solidFill>
              <a:schemeClr val="accent5">
                <a:lumMod val="60000"/>
                <a:lumOff val="40000"/>
              </a:schemeClr>
            </a:solidFill>
          </a:ln>
        </p:spPr>
      </p:pic>
      <p:pic>
        <p:nvPicPr>
          <p:cNvPr id="1048578" name="Рисунок 1048577"/>
          <p:cNvPicPr>
            <a:picLocks noChangeAspect="1"/>
          </p:cNvPicPr>
          <p:nvPr/>
        </p:nvPicPr>
        <p:blipFill>
          <a:blip r:embed="rId6"/>
          <a:stretch>
            <a:fillRect/>
          </a:stretch>
        </p:blipFill>
        <p:spPr>
          <a:xfrm>
            <a:off x="6559879" y="3711742"/>
            <a:ext cx="6356681" cy="2279069"/>
          </a:xfrm>
          <a:prstGeom prst="rect">
            <a:avLst/>
          </a:prstGeom>
          <a:ln w="19050">
            <a:solidFill>
              <a:schemeClr val="accent1">
                <a:lumMod val="75000"/>
              </a:schemeClr>
            </a:solidFill>
          </a:ln>
        </p:spPr>
      </p:pic>
    </p:spTree>
    <p:extLst>
      <p:ext uri="{BB962C8B-B14F-4D97-AF65-F5344CB8AC3E}">
        <p14:creationId xmlns:p14="http://schemas.microsoft.com/office/powerpoint/2010/main" val="35742128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5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8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Линия"/>
          <p:cNvSpPr/>
          <p:nvPr/>
        </p:nvSpPr>
        <p:spPr>
          <a:xfrm>
            <a:off x="787402" y="1574800"/>
            <a:ext cx="11430001" cy="0"/>
          </a:xfrm>
          <a:prstGeom prst="line">
            <a:avLst/>
          </a:prstGeom>
          <a:ln w="12700">
            <a:solidFill>
              <a:srgbClr val="253957"/>
            </a:solidFill>
            <a:miter lim="400000"/>
          </a:ln>
        </p:spPr>
        <p:txBody>
          <a:bodyPr lIns="50800" tIns="50800" rIns="50800" bIns="50800" anchor="ctr"/>
          <a:lstStyle/>
          <a:p>
            <a:pPr>
              <a:defRPr sz="2400"/>
            </a:pPr>
            <a:endParaRPr sz="2400"/>
          </a:p>
        </p:txBody>
      </p:sp>
      <p:sp>
        <p:nvSpPr>
          <p:cNvPr id="1048603" name="main title of the presentation…">
            <a:hlinkClick r:id="rId3" action="ppaction://hlinksldjump"/>
          </p:cNvPr>
          <p:cNvSpPr txBox="1"/>
          <p:nvPr/>
        </p:nvSpPr>
        <p:spPr>
          <a:xfrm>
            <a:off x="793360" y="2113981"/>
            <a:ext cx="11829947" cy="1644962"/>
          </a:xfrm>
          <a:prstGeom prst="rect">
            <a:avLst/>
          </a:prstGeom>
          <a:ln w="12700">
            <a:miter lim="400000"/>
          </a:ln>
        </p:spPr>
        <p:txBody>
          <a:bodyPr lIns="50800" tIns="50800" rIns="50800" bIns="50800"/>
          <a:lstStyle/>
          <a:p>
            <a:pPr algn="l">
              <a:defRPr sz="5000" b="1" cap="all">
                <a:solidFill>
                  <a:srgbClr val="253957"/>
                </a:solidFill>
                <a:latin typeface="+mn-lt"/>
                <a:ea typeface="+mn-ea"/>
                <a:cs typeface="+mn-cs"/>
                <a:sym typeface="Arial Narrow"/>
              </a:defRPr>
            </a:pPr>
            <a:r>
              <a:rPr lang="ru-RU" sz="4000" b="1" dirty="0">
                <a:latin typeface="Georgia" panose="02040502050405020303" pitchFamily="18" charset="0"/>
                <a:ea typeface="Arial Narrow" charset="0"/>
                <a:cs typeface="Arial Narrow" charset="0"/>
              </a:rPr>
              <a:t>Реализация: Сравнение данных</a:t>
            </a:r>
            <a:endParaRPr sz="4000" b="1" dirty="0">
              <a:latin typeface="Georgia" panose="02040502050405020303" pitchFamily="18" charset="0"/>
              <a:ea typeface="Arial Narrow" charset="0"/>
              <a:cs typeface="Arial Narrow" charset="0"/>
            </a:endParaRPr>
          </a:p>
        </p:txBody>
      </p:sp>
      <p:sp>
        <p:nvSpPr>
          <p:cNvPr id="10" name="Номер слайда 1"/>
          <p:cNvSpPr>
            <a:spLocks noGrp="1"/>
          </p:cNvSpPr>
          <p:nvPr>
            <p:ph type="sldNum" sz="quarter" idx="2"/>
          </p:nvPr>
        </p:nvSpPr>
        <p:spPr>
          <a:xfrm>
            <a:off x="12133718" y="9251951"/>
            <a:ext cx="726161" cy="471924"/>
          </a:xfrm>
        </p:spPr>
        <p:txBody>
          <a:bodyPr/>
          <a:lstStyle/>
          <a:p>
            <a:r>
              <a:rPr lang="ru-RU" sz="2400" dirty="0">
                <a:latin typeface="Georgia" panose="02040502050405020303" pitchFamily="18" charset="0"/>
              </a:rPr>
              <a:t>9</a:t>
            </a:r>
            <a:r>
              <a:rPr lang="en-US" sz="2400" dirty="0">
                <a:latin typeface="Georgia" panose="02040502050405020303" pitchFamily="18" charset="0"/>
              </a:rPr>
              <a:t>/</a:t>
            </a:r>
            <a:r>
              <a:rPr lang="ru-RU" sz="2400" dirty="0">
                <a:latin typeface="Georgia" panose="02040502050405020303" pitchFamily="18" charset="0"/>
              </a:rPr>
              <a:t>12</a:t>
            </a:r>
          </a:p>
        </p:txBody>
      </p:sp>
      <p:sp>
        <p:nvSpPr>
          <p:cNvPr id="11" name="The name of the unit, laboratory, faculty, etc."/>
          <p:cNvSpPr txBox="1"/>
          <p:nvPr/>
        </p:nvSpPr>
        <p:spPr>
          <a:xfrm>
            <a:off x="4161666" y="662944"/>
            <a:ext cx="8082786" cy="379591"/>
          </a:xfrm>
          <a:prstGeom prst="rect">
            <a:avLst/>
          </a:prstGeom>
          <a:ln w="12700">
            <a:miter lim="400000"/>
          </a:ln>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a:latin typeface="Georgia" panose="02040502050405020303" pitchFamily="18" charset="0"/>
                <a:ea typeface="Arial Narrow" charset="0"/>
                <a:cs typeface="Arial Narrow" charset="0"/>
              </a:rPr>
              <a:t>Факультет экономики, менеджмента и бизнес-информатики</a:t>
            </a:r>
            <a:endParaRPr lang="en-US" dirty="0">
              <a:latin typeface="Georgia" panose="02040502050405020303" pitchFamily="18" charset="0"/>
              <a:ea typeface="Arial Narrow" charset="0"/>
              <a:cs typeface="Arial Narrow" charset="0"/>
            </a:endParaRPr>
          </a:p>
        </p:txBody>
      </p:sp>
      <p:pic>
        <p:nvPicPr>
          <p:cNvPr id="12" name="Изображение" descr="Изображение">
            <a:hlinkClick r:id="rId3" action="ppaction://hlinksldjump"/>
          </p:cNvPr>
          <p:cNvPicPr>
            <a:picLocks noChangeAspect="1"/>
          </p:cNvPicPr>
          <p:nvPr/>
        </p:nvPicPr>
        <p:blipFill>
          <a:blip r:embed="rId4">
            <a:extLst/>
          </a:blip>
          <a:stretch>
            <a:fillRect/>
          </a:stretch>
        </p:blipFill>
        <p:spPr>
          <a:xfrm>
            <a:off x="805562" y="416839"/>
            <a:ext cx="853034" cy="853034"/>
          </a:xfrm>
          <a:prstGeom prst="rect">
            <a:avLst/>
          </a:prstGeom>
          <a:ln w="12700">
            <a:miter lim="400000"/>
          </a:ln>
        </p:spPr>
      </p:pic>
      <p:sp>
        <p:nvSpPr>
          <p:cNvPr id="13" name="Прямоугольник 5"/>
          <p:cNvSpPr/>
          <p:nvPr/>
        </p:nvSpPr>
        <p:spPr>
          <a:xfrm>
            <a:off x="805562" y="3216440"/>
            <a:ext cx="2719854" cy="718145"/>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Формирование базы знаний</a:t>
            </a:r>
          </a:p>
        </p:txBody>
      </p:sp>
      <p:cxnSp>
        <p:nvCxnSpPr>
          <p:cNvPr id="14" name="Прямая со стрелкой 13"/>
          <p:cNvCxnSpPr>
            <a:stCxn id="13" idx="2"/>
            <a:endCxn id="15" idx="0"/>
          </p:cNvCxnSpPr>
          <p:nvPr/>
        </p:nvCxnSpPr>
        <p:spPr>
          <a:xfrm>
            <a:off x="2165489" y="3934585"/>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15" name="Прямоугольник 5"/>
          <p:cNvSpPr/>
          <p:nvPr/>
        </p:nvSpPr>
        <p:spPr>
          <a:xfrm>
            <a:off x="805562" y="4240301"/>
            <a:ext cx="2719854" cy="1025922"/>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Сравнение статистических данных</a:t>
            </a:r>
          </a:p>
        </p:txBody>
      </p:sp>
      <p:cxnSp>
        <p:nvCxnSpPr>
          <p:cNvPr id="16" name="Прямая со стрелкой 15"/>
          <p:cNvCxnSpPr>
            <a:stCxn id="15" idx="2"/>
            <a:endCxn id="17" idx="0"/>
          </p:cNvCxnSpPr>
          <p:nvPr/>
        </p:nvCxnSpPr>
        <p:spPr>
          <a:xfrm>
            <a:off x="2165489" y="5266223"/>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sp>
        <p:nvSpPr>
          <p:cNvPr id="17" name="Прямоугольник 5"/>
          <p:cNvSpPr/>
          <p:nvPr/>
        </p:nvSpPr>
        <p:spPr>
          <a:xfrm>
            <a:off x="805562" y="5571939"/>
            <a:ext cx="2719854" cy="1333698"/>
          </a:xfrm>
          <a:prstGeom prst="rec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Составление рекомендательной комбинации маркеров</a:t>
            </a:r>
          </a:p>
        </p:txBody>
      </p:sp>
      <p:sp>
        <p:nvSpPr>
          <p:cNvPr id="19" name="Прямоугольник 5"/>
          <p:cNvSpPr/>
          <p:nvPr/>
        </p:nvSpPr>
        <p:spPr>
          <a:xfrm>
            <a:off x="805562" y="7211353"/>
            <a:ext cx="2719854" cy="1025922"/>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Поиск совпадений с экспертными рекомендациями</a:t>
            </a:r>
          </a:p>
        </p:txBody>
      </p:sp>
      <p:sp>
        <p:nvSpPr>
          <p:cNvPr id="20" name="Прямоугольник 5"/>
          <p:cNvSpPr/>
          <p:nvPr/>
        </p:nvSpPr>
        <p:spPr>
          <a:xfrm>
            <a:off x="805562" y="8542991"/>
            <a:ext cx="2719854" cy="718145"/>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ru-RU" sz="2000" b="1" dirty="0">
                <a:solidFill>
                  <a:schemeClr val="tx1"/>
                </a:solidFill>
                <a:latin typeface="Georgia" panose="02040502050405020303" pitchFamily="18" charset="0"/>
              </a:rPr>
              <a:t>Вывод текста рекомендаций</a:t>
            </a:r>
          </a:p>
        </p:txBody>
      </p:sp>
      <p:cxnSp>
        <p:nvCxnSpPr>
          <p:cNvPr id="25" name="Прямая со стрелкой 24"/>
          <p:cNvCxnSpPr>
            <a:stCxn id="17" idx="2"/>
            <a:endCxn id="19" idx="0"/>
          </p:cNvCxnSpPr>
          <p:nvPr/>
        </p:nvCxnSpPr>
        <p:spPr>
          <a:xfrm>
            <a:off x="2165489" y="6905637"/>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cxnSp>
        <p:nvCxnSpPr>
          <p:cNvPr id="29" name="Прямая со стрелкой 28"/>
          <p:cNvCxnSpPr>
            <a:stCxn id="19" idx="2"/>
            <a:endCxn id="20" idx="0"/>
          </p:cNvCxnSpPr>
          <p:nvPr/>
        </p:nvCxnSpPr>
        <p:spPr>
          <a:xfrm>
            <a:off x="2165489" y="8237275"/>
            <a:ext cx="0" cy="30571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a:srgbClr val="000000"/>
          </a:fontRef>
        </p:style>
      </p:cxnSp>
      <p:pic>
        <p:nvPicPr>
          <p:cNvPr id="2" name="Рисунок 1"/>
          <p:cNvPicPr>
            <a:picLocks noChangeAspect="1"/>
          </p:cNvPicPr>
          <p:nvPr/>
        </p:nvPicPr>
        <p:blipFill>
          <a:blip r:embed="rId5"/>
          <a:stretch>
            <a:fillRect/>
          </a:stretch>
        </p:blipFill>
        <p:spPr>
          <a:xfrm>
            <a:off x="4179226" y="3403261"/>
            <a:ext cx="8317575" cy="5139730"/>
          </a:xfrm>
          <a:prstGeom prst="rect">
            <a:avLst/>
          </a:prstGeom>
          <a:ln>
            <a:solidFill>
              <a:srgbClr val="FF0000"/>
            </a:solidFill>
          </a:ln>
        </p:spPr>
      </p:pic>
    </p:spTree>
    <p:extLst>
      <p:ext uri="{BB962C8B-B14F-4D97-AF65-F5344CB8AC3E}">
        <p14:creationId xmlns:p14="http://schemas.microsoft.com/office/powerpoint/2010/main" val="383431595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 /></Relationships>
</file>

<file path=ppt/theme/_rels/theme2.xml.rels><?xml version="1.0" encoding="UTF-8" standalone="yes"?>
<Relationships xmlns="http://schemas.openxmlformats.org/package/2006/relationships"><Relationship Id="rId1" Type="http://schemas.openxmlformats.org/officeDocument/2006/relationships/image" Target="../media/image1.png" /></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FFFFFF"/>
            </a:solidFill>
            <a:effectLst/>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9pPr>
      </a:lstStyle>
      <a:style>
        <a:lnRef idx="0">
          <a:scrgbClr r="0" g="0" b="0"/>
        </a:lnRef>
        <a:fillRef idx="0">
          <a:scrgbClr r="0" g="0" b="0"/>
        </a:fillRef>
        <a:effectRef idx="0">
          <a:scrgbClr r="0" g="0" b="0"/>
        </a:effectRef>
        <a:fontRef idx="none">
          <a:srgbClr val="000000"/>
        </a:fontRef>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9pPr>
      </a:lstStyle>
      <a:style>
        <a:lnRef idx="0">
          <a:scrgbClr r="0" g="0" b="0"/>
        </a:lnRef>
        <a:fillRef idx="0">
          <a:scrgbClr r="0" g="0" b="0"/>
        </a:fillRef>
        <a:effectRef idx="0">
          <a:scrgbClr r="0" g="0" b="0"/>
        </a:effectRef>
        <a:fontRef idx="none">
          <a:srgbClr val="000000"/>
        </a:fontRef>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9pPr>
      </a:lstStyle>
      <a:style>
        <a:lnRef idx="0">
          <a:scrgbClr r="0" g="0" b="0"/>
        </a:lnRef>
        <a:fillRef idx="0">
          <a:scrgbClr r="0" g="0" b="0"/>
        </a:fillRef>
        <a:effectRef idx="0">
          <a:scrgbClr r="0" g="0" b="0"/>
        </a:effectRef>
        <a:fontRef idx="none">
          <a:srgbClr val="000000"/>
        </a:fontRef>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FFFFFF"/>
            </a:solidFill>
            <a:effectLst/>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9pPr>
      </a:lstStyle>
      <a:style>
        <a:lnRef idx="0">
          <a:scrgbClr r="0" g="0" b="0"/>
        </a:lnRef>
        <a:fillRef idx="0">
          <a:scrgbClr r="0" g="0" b="0"/>
        </a:fillRef>
        <a:effectRef idx="0">
          <a:scrgbClr r="0" g="0" b="0"/>
        </a:effectRef>
        <a:fontRef idx="none">
          <a:srgbClr val="000000"/>
        </a:fontRef>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9pPr>
      </a:lstStyle>
      <a:style>
        <a:lnRef idx="0">
          <a:scrgbClr r="0" g="0" b="0"/>
        </a:lnRef>
        <a:fillRef idx="0">
          <a:scrgbClr r="0" g="0" b="0"/>
        </a:fillRef>
        <a:effectRef idx="0">
          <a:scrgbClr r="0" g="0" b="0"/>
        </a:effectRef>
        <a:fontRef idx="none">
          <a:srgbClr val="000000"/>
        </a:fontRef>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3600" b="0" i="0" u="none" strike="noStrike" cap="none" spc="0" normalizeH="0" baseline="0">
            <a:ln>
              <a:noFill/>
            </a:ln>
            <a:solidFill>
              <a:srgbClr val="000000"/>
            </a:solidFill>
            <a:effectLst/>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defRPr>
        </a:lvl9pPr>
      </a:lstStyle>
      <a:style>
        <a:lnRef idx="0">
          <a:scrgbClr r="0" g="0" b="0"/>
        </a:lnRef>
        <a:fillRef idx="0">
          <a:scrgbClr r="0" g="0" b="0"/>
        </a:fillRef>
        <a:effectRef idx="0">
          <a:scrgbClr r="0" g="0" b="0"/>
        </a:effectRef>
        <a:fontRef idx="none">
          <a:srgbClr val="000000"/>
        </a:fontRef>
      </a:style>
    </a:txDef>
  </a:objectDefaults>
  <a:extraClrSchemeLst/>
</a:theme>
</file>

<file path=docProps/app.xml><?xml version="1.0" encoding="utf-8"?>
<Properties xmlns="http://schemas.openxmlformats.org/officeDocument/2006/extended-properties" xmlns:vt="http://schemas.openxmlformats.org/officeDocument/2006/docPropsVTypes">
  <TotalTime>5705</TotalTime>
  <Words>413</Words>
  <Application>Microsoft Office PowerPoint</Application>
  <PresentationFormat>Произвольный</PresentationFormat>
  <Paragraphs>152</Paragraphs>
  <Slides>13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Kate Gosteva</dc:creator>
  <cp:lastModifiedBy>Kate Gosteva</cp:lastModifiedBy>
  <cp:revision>363</cp:revision>
  <dcterms:created xsi:type="dcterms:W3CDTF">2017-12-11T06:29:00Z</dcterms:created>
  <dcterms:modified xsi:type="dcterms:W3CDTF">2018-07-15T12:39:28Z</dcterms:modified>
</cp:coreProperties>
</file>