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900" r:id="rId2"/>
    <p:sldMasterId id="2147483888" r:id="rId3"/>
  </p:sldMasterIdLst>
  <p:notesMasterIdLst>
    <p:notesMasterId r:id="rId33"/>
  </p:notesMasterIdLst>
  <p:handoutMasterIdLst>
    <p:handoutMasterId r:id="rId34"/>
  </p:handoutMasterIdLst>
  <p:sldIdLst>
    <p:sldId id="256" r:id="rId4"/>
    <p:sldId id="312" r:id="rId5"/>
    <p:sldId id="297" r:id="rId6"/>
    <p:sldId id="334" r:id="rId7"/>
    <p:sldId id="338" r:id="rId8"/>
    <p:sldId id="335" r:id="rId9"/>
    <p:sldId id="313" r:id="rId10"/>
    <p:sldId id="311" r:id="rId11"/>
    <p:sldId id="308" r:id="rId12"/>
    <p:sldId id="336" r:id="rId13"/>
    <p:sldId id="315" r:id="rId14"/>
    <p:sldId id="326" r:id="rId15"/>
    <p:sldId id="316" r:id="rId16"/>
    <p:sldId id="337" r:id="rId17"/>
    <p:sldId id="330" r:id="rId18"/>
    <p:sldId id="332" r:id="rId19"/>
    <p:sldId id="333" r:id="rId20"/>
    <p:sldId id="322" r:id="rId21"/>
    <p:sldId id="319" r:id="rId22"/>
    <p:sldId id="324" r:id="rId23"/>
    <p:sldId id="318" r:id="rId24"/>
    <p:sldId id="327" r:id="rId25"/>
    <p:sldId id="328" r:id="rId26"/>
    <p:sldId id="329" r:id="rId27"/>
    <p:sldId id="320" r:id="rId28"/>
    <p:sldId id="325" r:id="rId29"/>
    <p:sldId id="321" r:id="rId30"/>
    <p:sldId id="307" r:id="rId31"/>
    <p:sldId id="323"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asha" initials="N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00"/>
    <a:srgbClr val="00FF00"/>
    <a:srgbClr val="66FFCC"/>
    <a:srgbClr val="A5C621"/>
    <a:srgbClr val="E7C600"/>
    <a:srgbClr val="996633"/>
    <a:srgbClr val="FF9900"/>
    <a:srgbClr val="66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6263" autoAdjust="0"/>
  </p:normalViewPr>
  <p:slideViewPr>
    <p:cSldViewPr>
      <p:cViewPr>
        <p:scale>
          <a:sx n="74" d="100"/>
          <a:sy n="74" d="100"/>
        </p:scale>
        <p:origin x="-1128"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atas\Desktop\&#1059;&#1095;&#1077;&#1073;&#1072;\&#1042;&#1050;&#1056;\&#1087;&#1077;&#108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18722462817147856"/>
          <c:y val="0.12426028713623913"/>
          <c:w val="0.74046981627296593"/>
          <c:h val="0.70422389061832402"/>
        </c:manualLayout>
      </c:layout>
      <c:lineChart>
        <c:grouping val="standard"/>
        <c:varyColors val="0"/>
        <c:ser>
          <c:idx val="1"/>
          <c:order val="0"/>
          <c:tx>
            <c:strRef>
              <c:f>[пеп.xlsx]Лист2!$C$1</c:f>
              <c:strCache>
                <c:ptCount val="1"/>
                <c:pt idx="0">
                  <c:v>С индексацией</c:v>
                </c:pt>
              </c:strCache>
            </c:strRef>
          </c:tx>
          <c:spPr>
            <a:ln w="57150">
              <a:solidFill>
                <a:schemeClr val="accent2">
                  <a:lumMod val="50000"/>
                  <a:lumOff val="50000"/>
                </a:schemeClr>
              </a:solidFill>
            </a:ln>
          </c:spPr>
          <c:marker>
            <c:symbol val="none"/>
          </c:marker>
          <c:cat>
            <c:numRef>
              <c:f>[пеп.xlsx]Лист2!$B$2:$B$8</c:f>
              <c:numCache>
                <c:formatCode>General</c:formatCode>
                <c:ptCount val="7"/>
                <c:pt idx="0">
                  <c:v>50</c:v>
                </c:pt>
                <c:pt idx="1">
                  <c:v>100</c:v>
                </c:pt>
                <c:pt idx="2">
                  <c:v>500</c:v>
                </c:pt>
                <c:pt idx="3">
                  <c:v>1000</c:v>
                </c:pt>
                <c:pt idx="4">
                  <c:v>5000</c:v>
                </c:pt>
                <c:pt idx="5">
                  <c:v>10000</c:v>
                </c:pt>
                <c:pt idx="6">
                  <c:v>50000</c:v>
                </c:pt>
              </c:numCache>
            </c:numRef>
          </c:cat>
          <c:val>
            <c:numRef>
              <c:f>[пеп.xlsx]Лист2!$C$2:$C$8</c:f>
              <c:numCache>
                <c:formatCode>General</c:formatCode>
                <c:ptCount val="7"/>
                <c:pt idx="0">
                  <c:v>6640.4637000000002</c:v>
                </c:pt>
                <c:pt idx="1">
                  <c:v>14002.9226</c:v>
                </c:pt>
                <c:pt idx="2">
                  <c:v>22884.660899999999</c:v>
                </c:pt>
                <c:pt idx="3">
                  <c:v>32739.486099999998</c:v>
                </c:pt>
                <c:pt idx="4">
                  <c:v>42973.813699999999</c:v>
                </c:pt>
                <c:pt idx="5">
                  <c:v>52561.243900000001</c:v>
                </c:pt>
                <c:pt idx="6">
                  <c:v>62700.834699999999</c:v>
                </c:pt>
              </c:numCache>
            </c:numRef>
          </c:val>
          <c:smooth val="0"/>
          <c:extLst xmlns:c16r2="http://schemas.microsoft.com/office/drawing/2015/06/chart">
            <c:ext xmlns:c16="http://schemas.microsoft.com/office/drawing/2014/chart" uri="{C3380CC4-5D6E-409C-BE32-E72D297353CC}">
              <c16:uniqueId val="{00000000-F8C6-44D8-AB60-CAF1D300E416}"/>
            </c:ext>
          </c:extLst>
        </c:ser>
        <c:ser>
          <c:idx val="0"/>
          <c:order val="1"/>
          <c:tx>
            <c:strRef>
              <c:f>[пеп.xlsx]Лист2!$D$1</c:f>
              <c:strCache>
                <c:ptCount val="1"/>
                <c:pt idx="0">
                  <c:v>Без индексации</c:v>
                </c:pt>
              </c:strCache>
            </c:strRef>
          </c:tx>
          <c:spPr>
            <a:ln w="57150" cap="flat" cmpd="sng" algn="ctr">
              <a:solidFill>
                <a:srgbClr val="FF0000"/>
              </a:solidFill>
              <a:prstDash val="solid"/>
            </a:ln>
            <a:effectLst/>
          </c:spPr>
          <c:marker>
            <c:symbol val="none"/>
          </c:marker>
          <c:val>
            <c:numRef>
              <c:f>[пеп.xlsx]Лист2!$D$2:$D$8</c:f>
              <c:numCache>
                <c:formatCode>General</c:formatCode>
                <c:ptCount val="7"/>
                <c:pt idx="0">
                  <c:v>10983.0198</c:v>
                </c:pt>
                <c:pt idx="1">
                  <c:v>18143.978999999999</c:v>
                </c:pt>
                <c:pt idx="2">
                  <c:v>27240.194599999999</c:v>
                </c:pt>
                <c:pt idx="3">
                  <c:v>37452.245900000002</c:v>
                </c:pt>
                <c:pt idx="4">
                  <c:v>46794.188600000001</c:v>
                </c:pt>
                <c:pt idx="5">
                  <c:v>61910.93</c:v>
                </c:pt>
                <c:pt idx="6">
                  <c:v>100232.7065</c:v>
                </c:pt>
              </c:numCache>
            </c:numRef>
          </c:val>
          <c:smooth val="0"/>
          <c:extLst xmlns:c16r2="http://schemas.microsoft.com/office/drawing/2015/06/chart">
            <c:ext xmlns:c16="http://schemas.microsoft.com/office/drawing/2014/chart" uri="{C3380CC4-5D6E-409C-BE32-E72D297353CC}">
              <c16:uniqueId val="{00000001-F8C6-44D8-AB60-CAF1D300E416}"/>
            </c:ext>
          </c:extLst>
        </c:ser>
        <c:dLbls>
          <c:showLegendKey val="0"/>
          <c:showVal val="0"/>
          <c:showCatName val="0"/>
          <c:showSerName val="0"/>
          <c:showPercent val="0"/>
          <c:showBubbleSize val="0"/>
        </c:dLbls>
        <c:marker val="1"/>
        <c:smooth val="0"/>
        <c:axId val="128593920"/>
        <c:axId val="112161280"/>
      </c:lineChart>
      <c:catAx>
        <c:axId val="128593920"/>
        <c:scaling>
          <c:orientation val="minMax"/>
        </c:scaling>
        <c:delete val="0"/>
        <c:axPos val="b"/>
        <c:title>
          <c:tx>
            <c:rich>
              <a:bodyPr/>
              <a:lstStyle/>
              <a:p>
                <a:pPr>
                  <a:defRPr/>
                </a:pPr>
                <a:r>
                  <a:rPr lang="ru-RU"/>
                  <a:t>Количество слов</a:t>
                </a:r>
              </a:p>
            </c:rich>
          </c:tx>
          <c:layout/>
          <c:overlay val="0"/>
        </c:title>
        <c:numFmt formatCode="General" sourceLinked="1"/>
        <c:majorTickMark val="out"/>
        <c:minorTickMark val="none"/>
        <c:tickLblPos val="nextTo"/>
        <c:crossAx val="112161280"/>
        <c:crosses val="autoZero"/>
        <c:auto val="1"/>
        <c:lblAlgn val="ctr"/>
        <c:lblOffset val="100"/>
        <c:noMultiLvlLbl val="0"/>
      </c:catAx>
      <c:valAx>
        <c:axId val="112161280"/>
        <c:scaling>
          <c:orientation val="minMax"/>
        </c:scaling>
        <c:delete val="0"/>
        <c:axPos val="l"/>
        <c:majorGridlines/>
        <c:title>
          <c:tx>
            <c:rich>
              <a:bodyPr rot="-5400000" vert="horz"/>
              <a:lstStyle/>
              <a:p>
                <a:pPr>
                  <a:defRPr/>
                </a:pPr>
                <a:r>
                  <a:rPr lang="ru-RU"/>
                  <a:t>Время поиска (мс)</a:t>
                </a:r>
              </a:p>
            </c:rich>
          </c:tx>
          <c:layout>
            <c:manualLayout>
              <c:xMode val="edge"/>
              <c:yMode val="edge"/>
              <c:x val="1.010411198600175E-2"/>
              <c:y val="0.27790300921687117"/>
            </c:manualLayout>
          </c:layout>
          <c:overlay val="0"/>
        </c:title>
        <c:numFmt formatCode="General" sourceLinked="1"/>
        <c:majorTickMark val="out"/>
        <c:minorTickMark val="none"/>
        <c:tickLblPos val="nextTo"/>
        <c:crossAx val="128593920"/>
        <c:crosses val="autoZero"/>
        <c:crossBetween val="between"/>
      </c:valAx>
    </c:plotArea>
    <c:legend>
      <c:legendPos val="t"/>
      <c:layout/>
      <c:overlay val="0"/>
    </c:legend>
    <c:plotVisOnly val="1"/>
    <c:dispBlanksAs val="gap"/>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ru-RU" smtClean="0"/>
              <a:t>27.02.2015</a:t>
            </a:r>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455106-DBA4-46F8-B3F3-A4DD68C02510}" type="slidenum">
              <a:rPr lang="ru-RU" smtClean="0"/>
              <a:pPr/>
              <a:t>‹#›</a:t>
            </a:fld>
            <a:endParaRPr lang="ru-RU"/>
          </a:p>
        </p:txBody>
      </p:sp>
    </p:spTree>
    <p:extLst>
      <p:ext uri="{BB962C8B-B14F-4D97-AF65-F5344CB8AC3E}">
        <p14:creationId xmlns:p14="http://schemas.microsoft.com/office/powerpoint/2010/main" val="20716769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ru-RU" smtClean="0"/>
              <a:t>27.02.2015</a:t>
            </a:r>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91F96A-1E52-419C-9004-EAEAED837FE4}" type="slidenum">
              <a:rPr lang="ru-RU" smtClean="0"/>
              <a:pPr/>
              <a:t>‹#›</a:t>
            </a:fld>
            <a:endParaRPr lang="ru-RU"/>
          </a:p>
        </p:txBody>
      </p:sp>
    </p:spTree>
    <p:extLst>
      <p:ext uri="{BB962C8B-B14F-4D97-AF65-F5344CB8AC3E}">
        <p14:creationId xmlns:p14="http://schemas.microsoft.com/office/powerpoint/2010/main" val="76934924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baseline="0" dirty="0" smtClean="0"/>
              <a:t>Добрый день. Меня зовут Симонова Наталья и тема моего доклада – </a:t>
            </a:r>
          </a:p>
          <a:p>
            <a:r>
              <a:rPr lang="ru-RU" baseline="0" dirty="0" smtClean="0"/>
              <a:t>Индексация хранилища текстов на основе естественно-языковой адресации.</a:t>
            </a:r>
          </a:p>
        </p:txBody>
      </p:sp>
      <p:sp>
        <p:nvSpPr>
          <p:cNvPr id="5" name="Номер слайда 4"/>
          <p:cNvSpPr>
            <a:spLocks noGrp="1"/>
          </p:cNvSpPr>
          <p:nvPr>
            <p:ph type="sldNum" sz="quarter" idx="11"/>
          </p:nvPr>
        </p:nvSpPr>
        <p:spPr/>
        <p:txBody>
          <a:bodyPr/>
          <a:lstStyle/>
          <a:p>
            <a:fld id="{C091F96A-1E52-419C-9004-EAEAED837FE4}" type="slidenum">
              <a:rPr lang="ru-RU" smtClean="0"/>
              <a:pPr/>
              <a:t>1</a:t>
            </a:fld>
            <a:endParaRPr lang="ru-RU"/>
          </a:p>
        </p:txBody>
      </p:sp>
      <p:sp>
        <p:nvSpPr>
          <p:cNvPr id="6" name="Дата 5"/>
          <p:cNvSpPr>
            <a:spLocks noGrp="1"/>
          </p:cNvSpPr>
          <p:nvPr>
            <p:ph type="dt" idx="12"/>
          </p:nvPr>
        </p:nvSpPr>
        <p:spPr/>
        <p:txBody>
          <a:bodyPr/>
          <a:lstStyle/>
          <a:p>
            <a:r>
              <a:rPr lang="ru-RU" smtClean="0"/>
              <a:t>27.02.2015</a:t>
            </a:r>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достижения цели были выбраны следующие методы и технологии:</a:t>
            </a:r>
          </a:p>
          <a:p>
            <a:r>
              <a:rPr lang="ru-RU" dirty="0" smtClean="0"/>
              <a:t>Модуль создавался в виде </a:t>
            </a:r>
            <a:r>
              <a:rPr lang="en-US" dirty="0" smtClean="0"/>
              <a:t>WCF-</a:t>
            </a:r>
            <a:r>
              <a:rPr lang="ru-RU" dirty="0" smtClean="0"/>
              <a:t>сервиса.</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Текстовые данные хранятся в документ-ориентированной базе данных.</a:t>
            </a:r>
          </a:p>
          <a:p>
            <a:r>
              <a:rPr lang="ru-RU" dirty="0" smtClean="0"/>
              <a:t>Реляционная база данных хранит структурированную информацию (о пользователях и корпорациях), работа с ней осуществляется через </a:t>
            </a:r>
            <a:r>
              <a:rPr lang="en-US" dirty="0" smtClean="0"/>
              <a:t>Entity Framework</a:t>
            </a:r>
            <a:r>
              <a:rPr lang="ru-RU" dirty="0" smtClean="0"/>
              <a:t>.</a:t>
            </a:r>
          </a:p>
          <a:p>
            <a:r>
              <a:rPr lang="ru-RU" dirty="0" smtClean="0"/>
              <a:t>Индексация</a:t>
            </a:r>
            <a:r>
              <a:rPr lang="ru-RU" baseline="0" dirty="0" smtClean="0"/>
              <a:t> на основе естественно-языковой адресации</a:t>
            </a:r>
            <a:r>
              <a:rPr lang="ru-RU" dirty="0" smtClean="0"/>
              <a:t> должна повысить производительность базы данных при</a:t>
            </a:r>
            <a:r>
              <a:rPr lang="ru-RU" baseline="0" dirty="0" smtClean="0"/>
              <a:t> полнотекстовом поиске</a:t>
            </a:r>
            <a:r>
              <a:rPr lang="ru-RU" dirty="0" smtClean="0"/>
              <a:t>.</a:t>
            </a:r>
          </a:p>
          <a:p>
            <a:endParaRPr lang="ru-RU" dirty="0"/>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10</a:t>
            </a:fld>
            <a:endParaRPr lang="ru-RU"/>
          </a:p>
        </p:txBody>
      </p:sp>
    </p:spTree>
    <p:extLst>
      <p:ext uri="{BB962C8B-B14F-4D97-AF65-F5344CB8AC3E}">
        <p14:creationId xmlns:p14="http://schemas.microsoft.com/office/powerpoint/2010/main" val="423004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Давайте рассмотрим </a:t>
            </a:r>
            <a:r>
              <a:rPr lang="ru-RU" dirty="0" err="1" smtClean="0"/>
              <a:t>Документо</a:t>
            </a:r>
            <a:r>
              <a:rPr lang="ru-RU" dirty="0" smtClean="0"/>
              <a:t>-ориентированные СУБД более подробно.</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Для хранения текстовой информации целесообразно использовать документ-ориентированный подход, поскольку он больше подходит для </a:t>
            </a:r>
            <a:r>
              <a:rPr lang="ru-RU" dirty="0" err="1" smtClean="0"/>
              <a:t>полуструктурированных</a:t>
            </a:r>
            <a:r>
              <a:rPr lang="ru-RU" dirty="0" smtClean="0"/>
              <a:t> данных и имеет гибкую структуру для хранения дополнительной информации. </a:t>
            </a:r>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11</a:t>
            </a:fld>
            <a:endParaRPr lang="ru-RU"/>
          </a:p>
        </p:txBody>
      </p:sp>
    </p:spTree>
    <p:extLst>
      <p:ext uri="{BB962C8B-B14F-4D97-AF65-F5344CB8AC3E}">
        <p14:creationId xmlns:p14="http://schemas.microsoft.com/office/powerpoint/2010/main" val="407279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Документ-ориентированная </a:t>
            </a:r>
            <a:r>
              <a:rPr lang="ru-RU" dirty="0" err="1" smtClean="0"/>
              <a:t>CosmosDB</a:t>
            </a:r>
            <a:r>
              <a:rPr lang="ru-RU" dirty="0" smtClean="0"/>
              <a:t> была выбрана, так как уже является сервисом, проста в использовании и поддерживает различные языки.</a:t>
            </a:r>
            <a:endParaRPr lang="ru-RU" dirty="0"/>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12</a:t>
            </a:fld>
            <a:endParaRPr lang="ru-RU"/>
          </a:p>
        </p:txBody>
      </p:sp>
    </p:spTree>
    <p:extLst>
      <p:ext uri="{BB962C8B-B14F-4D97-AF65-F5344CB8AC3E}">
        <p14:creationId xmlns:p14="http://schemas.microsoft.com/office/powerpoint/2010/main" val="407279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Последовательное чтение текстового файла (чтобы найти конкретное ключевое слово) является медленной операцией, поэтому необходим индексированный подход.</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Естественно</a:t>
            </a:r>
            <a:r>
              <a:rPr lang="ru-RU" baseline="0" dirty="0" smtClean="0"/>
              <a:t> </a:t>
            </a:r>
            <a:r>
              <a:rPr lang="ru-RU" dirty="0" smtClean="0"/>
              <a:t>языковая адресация показала ряд преимуществ в предыдущих работах.:</a:t>
            </a:r>
            <a:r>
              <a:rPr lang="ru-RU" baseline="0" dirty="0" smtClean="0"/>
              <a:t> </a:t>
            </a:r>
          </a:p>
          <a:p>
            <a:pPr marL="342900" indent="-342900" algn="l">
              <a:buFont typeface="Wingdings 3" panose="05040102010807070707" pitchFamily="18" charset="2"/>
              <a:buChar char="}"/>
              <a:defRPr sz="2100">
                <a:solidFill>
                  <a:srgbClr val="253957"/>
                </a:solidFill>
                <a:latin typeface="+mn-lt"/>
                <a:ea typeface="+mn-ea"/>
                <a:cs typeface="+mn-cs"/>
                <a:sym typeface="Arial Narrow"/>
              </a:defRPr>
            </a:pPr>
            <a:r>
              <a:rPr lang="ru-RU" sz="1200" dirty="0" smtClean="0">
                <a:ea typeface="Arial Narrow" charset="0"/>
                <a:cs typeface="Arial Narrow" charset="0"/>
              </a:rPr>
              <a:t>Линейная алгоритмическая сложность</a:t>
            </a:r>
            <a:endParaRPr lang="en-US" sz="1200" dirty="0" smtClean="0">
              <a:ea typeface="Arial Narrow" charset="0"/>
              <a:cs typeface="Arial Narrow" charset="0"/>
            </a:endParaRPr>
          </a:p>
          <a:p>
            <a:pPr marL="342900" indent="-342900">
              <a:buFont typeface="Wingdings 3" panose="05040102010807070707" pitchFamily="18" charset="2"/>
              <a:buChar char="}"/>
              <a:defRPr sz="2100">
                <a:solidFill>
                  <a:srgbClr val="253957"/>
                </a:solidFill>
                <a:latin typeface="+mn-lt"/>
                <a:ea typeface="+mn-ea"/>
                <a:cs typeface="+mn-cs"/>
                <a:sym typeface="Arial Narrow"/>
              </a:defRPr>
            </a:pPr>
            <a:r>
              <a:rPr lang="ru-RU" sz="1200" dirty="0" smtClean="0">
                <a:sym typeface="Arial Narrow"/>
              </a:rPr>
              <a:t>Уменьшение необходимой памяти, так как нет необходимости хранить индексы отдельно </a:t>
            </a:r>
          </a:p>
          <a:p>
            <a:pPr marL="342900" indent="-342900">
              <a:buFont typeface="Wingdings 3" panose="05040102010807070707" pitchFamily="18" charset="2"/>
              <a:buChar char="}"/>
              <a:defRPr sz="2100">
                <a:solidFill>
                  <a:srgbClr val="253957"/>
                </a:solidFill>
                <a:latin typeface="+mn-lt"/>
                <a:ea typeface="+mn-ea"/>
                <a:cs typeface="+mn-cs"/>
                <a:sym typeface="Arial Narrow"/>
              </a:defRPr>
            </a:pPr>
            <a:endParaRPr lang="ru-RU" sz="1200" dirty="0" smtClean="0">
              <a:ea typeface="Arial Narrow" charset="0"/>
              <a:cs typeface="Arial Narrow" charset="0"/>
              <a:sym typeface="Arial Narrow"/>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sz="2100">
                <a:solidFill>
                  <a:srgbClr val="253957"/>
                </a:solidFill>
                <a:latin typeface="+mn-lt"/>
                <a:ea typeface="+mn-ea"/>
                <a:cs typeface="+mn-cs"/>
                <a:sym typeface="Arial Narrow"/>
              </a:defRPr>
            </a:pPr>
            <a:r>
              <a:rPr lang="ru-RU" sz="1200" kern="1200" dirty="0" smtClean="0">
                <a:solidFill>
                  <a:schemeClr val="tx1"/>
                </a:solidFill>
                <a:effectLst/>
                <a:latin typeface="+mn-lt"/>
                <a:ea typeface="+mn-ea"/>
                <a:cs typeface="+mn-cs"/>
              </a:rPr>
              <a:t>Индексации на основе естественно-языковой адресации подразумевает использование цифровых кодов букв в качестве индекса. При этом каждый символ строки используется как путь в специальной многомерной структуре</a:t>
            </a:r>
            <a:r>
              <a:rPr lang="ru-RU" sz="1200" kern="1200" baseline="0" dirty="0" smtClean="0">
                <a:solidFill>
                  <a:schemeClr val="tx1"/>
                </a:solidFill>
                <a:effectLst/>
                <a:latin typeface="+mn-lt"/>
                <a:ea typeface="+mn-ea"/>
                <a:cs typeface="+mn-cs"/>
              </a:rPr>
              <a:t> для хранения </a:t>
            </a:r>
            <a:r>
              <a:rPr lang="ru-RU" sz="1200" kern="1200" dirty="0" smtClean="0">
                <a:solidFill>
                  <a:schemeClr val="tx1"/>
                </a:solidFill>
                <a:effectLst/>
                <a:latin typeface="+mn-lt"/>
                <a:ea typeface="+mn-ea"/>
                <a:cs typeface="+mn-cs"/>
              </a:rPr>
              <a:t>на основе дерева.</a:t>
            </a:r>
          </a:p>
          <a:p>
            <a:pPr marL="0" indent="0">
              <a:buFont typeface="Wingdings 3" panose="05040102010807070707" pitchFamily="18" charset="2"/>
              <a:buNone/>
              <a:defRPr sz="2100">
                <a:solidFill>
                  <a:srgbClr val="253957"/>
                </a:solidFill>
                <a:latin typeface="+mn-lt"/>
                <a:ea typeface="+mn-ea"/>
                <a:cs typeface="+mn-cs"/>
                <a:sym typeface="Arial Narrow"/>
              </a:defRPr>
            </a:pPr>
            <a:endParaRPr lang="en-US" sz="1200" dirty="0" smtClean="0">
              <a:ea typeface="Arial Narrow" charset="0"/>
              <a:cs typeface="Arial Narrow" charset="0"/>
            </a:endParaRPr>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13</a:t>
            </a:fld>
            <a:endParaRPr lang="ru-RU"/>
          </a:p>
        </p:txBody>
      </p:sp>
    </p:spTree>
    <p:extLst>
      <p:ext uri="{BB962C8B-B14F-4D97-AF65-F5344CB8AC3E}">
        <p14:creationId xmlns:p14="http://schemas.microsoft.com/office/powerpoint/2010/main" val="662320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Пример доступа к текстам, доступных по ключевому слов “</a:t>
            </a:r>
            <a:r>
              <a:rPr lang="en-US" sz="1200" kern="1200" dirty="0" smtClean="0">
                <a:solidFill>
                  <a:schemeClr val="tx1"/>
                </a:solidFill>
                <a:effectLst/>
                <a:latin typeface="+mn-lt"/>
                <a:ea typeface="+mn-ea"/>
                <a:cs typeface="+mn-cs"/>
              </a:rPr>
              <a:t>bear</a:t>
            </a:r>
            <a:r>
              <a:rPr lang="ru-RU" sz="1200" kern="1200" dirty="0" smtClean="0">
                <a:solidFill>
                  <a:schemeClr val="tx1"/>
                </a:solidFill>
                <a:effectLst/>
                <a:latin typeface="+mn-lt"/>
                <a:ea typeface="+mn-ea"/>
                <a:cs typeface="+mn-cs"/>
              </a:rPr>
              <a:t>”, представлен на слайде.</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При реализации данной</a:t>
            </a:r>
            <a:r>
              <a:rPr lang="ru-RU" baseline="0" dirty="0" smtClean="0"/>
              <a:t> структуры в прошлых работах</a:t>
            </a:r>
            <a:r>
              <a:rPr lang="ru-RU" dirty="0" smtClean="0"/>
              <a:t> с</a:t>
            </a:r>
            <a:r>
              <a:rPr lang="ru-RU" sz="1200" kern="1200" dirty="0" smtClean="0">
                <a:solidFill>
                  <a:schemeClr val="tx1"/>
                </a:solidFill>
                <a:effectLst/>
                <a:latin typeface="+mn-lt"/>
                <a:ea typeface="+mn-ea"/>
                <a:cs typeface="+mn-cs"/>
              </a:rPr>
              <a:t>амым быстрым и удобным решением стало использование многоуровневой хэш-таблицы с ключом фиксированной длины.</a:t>
            </a:r>
            <a:endParaRPr lang="ru-RU" dirty="0" smtClean="0"/>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14</a:t>
            </a:fld>
            <a:endParaRPr lang="ru-RU"/>
          </a:p>
        </p:txBody>
      </p:sp>
    </p:spTree>
    <p:extLst>
      <p:ext uri="{BB962C8B-B14F-4D97-AF65-F5344CB8AC3E}">
        <p14:creationId xmlns:p14="http://schemas.microsoft.com/office/powerpoint/2010/main" val="1755611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Были</a:t>
            </a:r>
            <a:r>
              <a:rPr lang="ru-RU" baseline="0" dirty="0" smtClean="0"/>
              <a:t> выделены сущности предметной области и их атрибуты, отображенные на слайде.</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Вся информация была поделена на</a:t>
            </a:r>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15</a:t>
            </a:fld>
            <a:endParaRPr lang="ru-RU"/>
          </a:p>
        </p:txBody>
      </p:sp>
    </p:spTree>
    <p:extLst>
      <p:ext uri="{BB962C8B-B14F-4D97-AF65-F5344CB8AC3E}">
        <p14:creationId xmlns:p14="http://schemas.microsoft.com/office/powerpoint/2010/main" val="2365473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структурированную</a:t>
            </a:r>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16</a:t>
            </a:fld>
            <a:endParaRPr lang="ru-RU"/>
          </a:p>
        </p:txBody>
      </p:sp>
    </p:spTree>
    <p:extLst>
      <p:ext uri="{BB962C8B-B14F-4D97-AF65-F5344CB8AC3E}">
        <p14:creationId xmlns:p14="http://schemas.microsoft.com/office/powerpoint/2010/main" val="2365473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и слабоструктурированную и на основе это была разделена на реляционную и </a:t>
            </a:r>
            <a:r>
              <a:rPr lang="ru-RU" baseline="0" dirty="0" err="1" smtClean="0"/>
              <a:t>нереляционную</a:t>
            </a:r>
            <a:r>
              <a:rPr lang="ru-RU" baseline="0" dirty="0" smtClean="0"/>
              <a:t> части.</a:t>
            </a:r>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17</a:t>
            </a:fld>
            <a:endParaRPr lang="ru-RU"/>
          </a:p>
        </p:txBody>
      </p:sp>
    </p:spTree>
    <p:extLst>
      <p:ext uri="{BB962C8B-B14F-4D97-AF65-F5344CB8AC3E}">
        <p14:creationId xmlns:p14="http://schemas.microsoft.com/office/powerpoint/2010/main" val="2365473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Информация о пользователях и корпусах содержится в реляционной СУБД, а также ключи (</a:t>
            </a:r>
            <a:r>
              <a:rPr lang="en-US" sz="1200" kern="1200" dirty="0" err="1" smtClean="0">
                <a:solidFill>
                  <a:schemeClr val="tx1"/>
                </a:solidFill>
                <a:effectLst/>
                <a:latin typeface="+mn-lt"/>
                <a:ea typeface="+mn-ea"/>
                <a:cs typeface="+mn-cs"/>
              </a:rPr>
              <a:t>DocumentId</a:t>
            </a:r>
            <a:r>
              <a:rPr lang="ru-RU" sz="1200" kern="1200" dirty="0" smtClean="0">
                <a:solidFill>
                  <a:schemeClr val="tx1"/>
                </a:solidFill>
                <a:effectLst/>
                <a:latin typeface="+mn-lt"/>
                <a:ea typeface="+mn-ea"/>
                <a:cs typeface="+mn-cs"/>
              </a:rPr>
              <a:t>), названия документов и оригинальный файл.</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a:t>
            </a:r>
            <a:r>
              <a:rPr lang="ru-RU" sz="1200" kern="1200" dirty="0" err="1" smtClean="0">
                <a:solidFill>
                  <a:schemeClr val="tx1"/>
                </a:solidFill>
                <a:effectLst/>
                <a:latin typeface="+mn-lt"/>
                <a:ea typeface="+mn-ea"/>
                <a:cs typeface="+mn-cs"/>
              </a:rPr>
              <a:t>документо</a:t>
            </a:r>
            <a:r>
              <a:rPr lang="ru-RU" sz="1200" kern="1200" dirty="0" smtClean="0">
                <a:solidFill>
                  <a:schemeClr val="tx1"/>
                </a:solidFill>
                <a:effectLst/>
                <a:latin typeface="+mn-lt"/>
                <a:ea typeface="+mn-ea"/>
                <a:cs typeface="+mn-cs"/>
              </a:rPr>
              <a:t>-ориентированной базе данных хранится информация о документах, была определена примерная схема информации, которая будет храниться в формате </a:t>
            </a:r>
            <a:r>
              <a:rPr lang="en-US" sz="1200" kern="1200" dirty="0" smtClean="0">
                <a:solidFill>
                  <a:schemeClr val="tx1"/>
                </a:solidFill>
                <a:effectLst/>
                <a:latin typeface="+mn-lt"/>
                <a:ea typeface="+mn-ea"/>
                <a:cs typeface="+mn-cs"/>
              </a:rPr>
              <a:t>JSON</a:t>
            </a:r>
            <a:r>
              <a:rPr lang="ru-RU"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Древовидная структура для хранения индексов на основе естественно-языковой адресации также может храниться в </a:t>
            </a:r>
            <a:r>
              <a:rPr lang="ru-RU" sz="1200" kern="1200" dirty="0" err="1" smtClean="0">
                <a:solidFill>
                  <a:schemeClr val="tx1"/>
                </a:solidFill>
                <a:effectLst/>
                <a:latin typeface="+mn-lt"/>
                <a:ea typeface="+mn-ea"/>
                <a:cs typeface="+mn-cs"/>
              </a:rPr>
              <a:t>документо-орентированной</a:t>
            </a:r>
            <a:r>
              <a:rPr lang="ru-RU" sz="1200" kern="1200" dirty="0" smtClean="0">
                <a:solidFill>
                  <a:schemeClr val="tx1"/>
                </a:solidFill>
                <a:effectLst/>
                <a:latin typeface="+mn-lt"/>
                <a:ea typeface="+mn-ea"/>
                <a:cs typeface="+mn-cs"/>
              </a:rPr>
              <a:t> базе данных в виде файлов с </a:t>
            </a:r>
            <a:r>
              <a:rPr lang="ru-RU" sz="1200" kern="1200" dirty="0" err="1" smtClean="0">
                <a:solidFill>
                  <a:schemeClr val="tx1"/>
                </a:solidFill>
                <a:effectLst/>
                <a:latin typeface="+mn-lt"/>
                <a:ea typeface="+mn-ea"/>
                <a:cs typeface="+mn-cs"/>
              </a:rPr>
              <a:t>серилизованными</a:t>
            </a:r>
            <a:r>
              <a:rPr lang="ru-RU" sz="1200" kern="1200" dirty="0" smtClean="0">
                <a:solidFill>
                  <a:schemeClr val="tx1"/>
                </a:solidFill>
                <a:effectLst/>
                <a:latin typeface="+mn-lt"/>
                <a:ea typeface="+mn-ea"/>
                <a:cs typeface="+mn-cs"/>
              </a:rPr>
              <a:t> объектами.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18</a:t>
            </a:fld>
            <a:endParaRPr lang="ru-RU"/>
          </a:p>
        </p:txBody>
      </p:sp>
    </p:spTree>
    <p:extLst>
      <p:ext uri="{BB962C8B-B14F-4D97-AF65-F5344CB8AC3E}">
        <p14:creationId xmlns:p14="http://schemas.microsoft.com/office/powerpoint/2010/main" val="3358539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Следующим этапом проектирования стало создание диаграммы классов. Диаграмма классов включает в себя классы контракта сервиса,</a:t>
            </a:r>
            <a:r>
              <a:rPr lang="ru-RU" sz="1200" kern="1200" baseline="0" dirty="0" smtClean="0">
                <a:solidFill>
                  <a:schemeClr val="tx1"/>
                </a:solidFill>
                <a:effectLst/>
                <a:latin typeface="+mn-lt"/>
                <a:ea typeface="+mn-ea"/>
                <a:cs typeface="+mn-cs"/>
              </a:rPr>
              <a:t> сам сервис, а также </a:t>
            </a:r>
            <a:r>
              <a:rPr lang="ru-RU" sz="1200" kern="1200" dirty="0" smtClean="0">
                <a:solidFill>
                  <a:schemeClr val="tx1"/>
                </a:solidFill>
                <a:effectLst/>
                <a:latin typeface="+mn-lt"/>
                <a:ea typeface="+mn-ea"/>
                <a:cs typeface="+mn-cs"/>
              </a:rPr>
              <a:t>вспомогательные классы для работы с базами данных.</a:t>
            </a:r>
            <a:endParaRPr lang="ru-RU" dirty="0"/>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19</a:t>
            </a:fld>
            <a:endParaRPr lang="ru-RU"/>
          </a:p>
        </p:txBody>
      </p:sp>
    </p:spTree>
    <p:extLst>
      <p:ext uri="{BB962C8B-B14F-4D97-AF65-F5344CB8AC3E}">
        <p14:creationId xmlns:p14="http://schemas.microsoft.com/office/powerpoint/2010/main" val="13201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План моего доклада:</a:t>
            </a:r>
          </a:p>
          <a:p>
            <a:pPr marL="228600" indent="-228600">
              <a:buAutoNum type="arabicPeriod"/>
            </a:pPr>
            <a:r>
              <a:rPr lang="ru-RU" dirty="0" smtClean="0"/>
              <a:t>Постановка задачи.</a:t>
            </a:r>
          </a:p>
          <a:p>
            <a:pPr marL="228600" indent="-228600">
              <a:buAutoNum type="arabicPeriod"/>
            </a:pPr>
            <a:r>
              <a:rPr lang="ru-RU" dirty="0" smtClean="0"/>
              <a:t>Описание методов.</a:t>
            </a:r>
          </a:p>
          <a:p>
            <a:pPr marL="228600" indent="-228600">
              <a:buAutoNum type="arabicPeriod"/>
            </a:pPr>
            <a:r>
              <a:rPr lang="ru-RU" dirty="0" smtClean="0"/>
              <a:t>Описание сервиса.</a:t>
            </a:r>
          </a:p>
          <a:p>
            <a:pPr marL="228600" indent="-228600">
              <a:buAutoNum type="arabicPeriod"/>
            </a:pPr>
            <a:r>
              <a:rPr lang="ru-RU" dirty="0" smtClean="0"/>
              <a:t>И результаты.</a:t>
            </a:r>
          </a:p>
          <a:p>
            <a:pPr marL="228600" indent="-228600">
              <a:buAutoNum type="arabicPeriod"/>
            </a:pPr>
            <a:endParaRPr lang="ru-RU" dirty="0"/>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2</a:t>
            </a:fld>
            <a:endParaRPr lang="ru-RU"/>
          </a:p>
        </p:txBody>
      </p:sp>
    </p:spTree>
    <p:extLst>
      <p:ext uri="{BB962C8B-B14F-4D97-AF65-F5344CB8AC3E}">
        <p14:creationId xmlns:p14="http://schemas.microsoft.com/office/powerpoint/2010/main" val="2480561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Классы для работы с индексацией на основе естественно-языковой адресации включают в себя классы структуры индексов: </a:t>
            </a:r>
            <a:r>
              <a:rPr lang="en-US" sz="1200" kern="1200" dirty="0" err="1" smtClean="0">
                <a:solidFill>
                  <a:schemeClr val="tx1"/>
                </a:solidFill>
                <a:effectLst/>
                <a:latin typeface="+mn-lt"/>
                <a:ea typeface="+mn-ea"/>
                <a:cs typeface="+mn-cs"/>
              </a:rPr>
              <a:t>NLAStructure</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 </a:t>
            </a:r>
            <a:r>
              <a:rPr lang="en-US" sz="1200" kern="1200" dirty="0" err="1" smtClean="0">
                <a:solidFill>
                  <a:schemeClr val="tx1"/>
                </a:solidFill>
                <a:effectLst/>
                <a:latin typeface="+mn-lt"/>
                <a:ea typeface="+mn-ea"/>
                <a:cs typeface="+mn-cs"/>
              </a:rPr>
              <a:t>NLAHeadDocument</a:t>
            </a:r>
            <a:r>
              <a:rPr lang="ru-RU" sz="1200" kern="1200" dirty="0" smtClean="0">
                <a:solidFill>
                  <a:schemeClr val="tx1"/>
                </a:solidFill>
                <a:effectLst/>
                <a:latin typeface="+mn-lt"/>
                <a:ea typeface="+mn-ea"/>
                <a:cs typeface="+mn-cs"/>
              </a:rPr>
              <a:t>, которые содержат словарь ссылок на класс </a:t>
            </a:r>
            <a:r>
              <a:rPr lang="ru-RU" sz="1200" kern="1200" dirty="0" err="1" smtClean="0">
                <a:solidFill>
                  <a:schemeClr val="tx1"/>
                </a:solidFill>
                <a:effectLst/>
                <a:latin typeface="+mn-lt"/>
                <a:ea typeface="+mn-ea"/>
                <a:cs typeface="+mn-cs"/>
              </a:rPr>
              <a:t>IndexStructureObject</a:t>
            </a:r>
            <a:r>
              <a:rPr lang="ru-RU"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Класс </a:t>
            </a:r>
            <a:r>
              <a:rPr lang="en-US" sz="1200" kern="1200" dirty="0" err="1" smtClean="0">
                <a:solidFill>
                  <a:schemeClr val="tx1"/>
                </a:solidFill>
                <a:effectLst/>
                <a:latin typeface="+mn-lt"/>
                <a:ea typeface="+mn-ea"/>
                <a:cs typeface="+mn-cs"/>
              </a:rPr>
              <a:t>NLAStructureHelper</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содержит методы для работы с созданной структурой.</a:t>
            </a:r>
            <a:endParaRPr lang="ru-RU" dirty="0"/>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20</a:t>
            </a:fld>
            <a:endParaRPr lang="ru-RU"/>
          </a:p>
        </p:txBody>
      </p:sp>
    </p:spTree>
    <p:extLst>
      <p:ext uri="{BB962C8B-B14F-4D97-AF65-F5344CB8AC3E}">
        <p14:creationId xmlns:p14="http://schemas.microsoft.com/office/powerpoint/2010/main" val="65924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effectLst/>
                <a:latin typeface="+mn-lt"/>
                <a:ea typeface="+mn-ea"/>
                <a:cs typeface="+mn-cs"/>
              </a:rPr>
              <a:t>При создании системы в отдельные функциональные блоки были выделены:</a:t>
            </a:r>
          </a:p>
          <a:p>
            <a:pPr lvl="0"/>
            <a:r>
              <a:rPr lang="ru-RU" sz="1200" kern="1200" dirty="0" smtClean="0">
                <a:solidFill>
                  <a:schemeClr val="tx1"/>
                </a:solidFill>
                <a:effectLst/>
                <a:latin typeface="+mn-lt"/>
                <a:ea typeface="+mn-ea"/>
                <a:cs typeface="+mn-cs"/>
              </a:rPr>
              <a:t>Компонент для </a:t>
            </a:r>
            <a:r>
              <a:rPr lang="ru-RU" sz="1200" kern="1200" dirty="0" err="1" smtClean="0">
                <a:solidFill>
                  <a:schemeClr val="tx1"/>
                </a:solidFill>
                <a:effectLst/>
                <a:latin typeface="+mn-lt"/>
                <a:ea typeface="+mn-ea"/>
                <a:cs typeface="+mn-cs"/>
              </a:rPr>
              <a:t>стемминга</a:t>
            </a:r>
            <a:r>
              <a:rPr lang="ru-RU" sz="1200" kern="1200" dirty="0" smtClean="0">
                <a:solidFill>
                  <a:schemeClr val="tx1"/>
                </a:solidFill>
                <a:effectLst/>
                <a:latin typeface="+mn-lt"/>
                <a:ea typeface="+mn-ea"/>
                <a:cs typeface="+mn-cs"/>
              </a:rPr>
              <a:t> текста.</a:t>
            </a:r>
          </a:p>
          <a:p>
            <a:pPr lvl="0"/>
            <a:r>
              <a:rPr lang="ru-RU" sz="1200" kern="1200" dirty="0" smtClean="0">
                <a:solidFill>
                  <a:schemeClr val="tx1"/>
                </a:solidFill>
                <a:effectLst/>
                <a:latin typeface="+mn-lt"/>
                <a:ea typeface="+mn-ea"/>
                <a:cs typeface="+mn-cs"/>
              </a:rPr>
              <a:t>Контракты сервиса.</a:t>
            </a:r>
          </a:p>
          <a:p>
            <a:pPr lvl="0"/>
            <a:r>
              <a:rPr lang="ru-RU" sz="1200" kern="1200" dirty="0" smtClean="0">
                <a:solidFill>
                  <a:schemeClr val="tx1"/>
                </a:solidFill>
                <a:effectLst/>
                <a:latin typeface="+mn-lt"/>
                <a:ea typeface="+mn-ea"/>
                <a:cs typeface="+mn-cs"/>
              </a:rPr>
              <a:t>Реляционная и </a:t>
            </a:r>
            <a:r>
              <a:rPr lang="ru-RU" sz="1200" kern="1200" dirty="0" err="1" smtClean="0">
                <a:solidFill>
                  <a:schemeClr val="tx1"/>
                </a:solidFill>
                <a:effectLst/>
                <a:latin typeface="+mn-lt"/>
                <a:ea typeface="+mn-ea"/>
                <a:cs typeface="+mn-cs"/>
              </a:rPr>
              <a:t>нереляционная</a:t>
            </a:r>
            <a:r>
              <a:rPr lang="ru-RU" sz="1200" kern="1200" dirty="0" smtClean="0">
                <a:solidFill>
                  <a:schemeClr val="tx1"/>
                </a:solidFill>
                <a:effectLst/>
                <a:latin typeface="+mn-lt"/>
                <a:ea typeface="+mn-ea"/>
                <a:cs typeface="+mn-cs"/>
              </a:rPr>
              <a:t> базы данных.</a:t>
            </a:r>
          </a:p>
          <a:p>
            <a:pPr lvl="0"/>
            <a:r>
              <a:rPr lang="ru-RU" sz="1200" kern="1200" dirty="0" smtClean="0">
                <a:solidFill>
                  <a:schemeClr val="tx1"/>
                </a:solidFill>
                <a:effectLst/>
                <a:latin typeface="+mn-lt"/>
                <a:ea typeface="+mn-ea"/>
                <a:cs typeface="+mn-cs"/>
              </a:rPr>
              <a:t>Сам сервис.</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Выделенные компоненты</a:t>
            </a:r>
            <a:r>
              <a:rPr lang="ru-RU" sz="1200" kern="1200" baseline="0" dirty="0" smtClean="0">
                <a:solidFill>
                  <a:schemeClr val="tx1"/>
                </a:solidFill>
                <a:effectLst/>
                <a:latin typeface="+mn-lt"/>
                <a:ea typeface="+mn-ea"/>
                <a:cs typeface="+mn-cs"/>
              </a:rPr>
              <a:t> и</a:t>
            </a:r>
            <a:r>
              <a:rPr lang="ru-RU" sz="1200" kern="1200" dirty="0" smtClean="0">
                <a:solidFill>
                  <a:schemeClr val="tx1"/>
                </a:solidFill>
                <a:effectLst/>
                <a:latin typeface="+mn-lt"/>
                <a:ea typeface="+mn-ea"/>
                <a:cs typeface="+mn-cs"/>
              </a:rPr>
              <a:t> методы контракта сервиса покрывают все требования. А выделение контрактов в отдельные библиотеки позволяет использовать класс </a:t>
            </a:r>
            <a:r>
              <a:rPr lang="ru-RU" sz="1200" kern="1200" dirty="0" err="1" smtClean="0">
                <a:solidFill>
                  <a:schemeClr val="tx1"/>
                </a:solidFill>
                <a:effectLst/>
                <a:latin typeface="+mn-lt"/>
                <a:ea typeface="+mn-ea"/>
                <a:cs typeface="+mn-cs"/>
              </a:rPr>
              <a:t>ChannelFactory</a:t>
            </a:r>
            <a:r>
              <a:rPr lang="ru-RU" sz="1200" kern="1200" dirty="0" smtClean="0">
                <a:solidFill>
                  <a:schemeClr val="tx1"/>
                </a:solidFill>
                <a:effectLst/>
                <a:latin typeface="+mn-lt"/>
                <a:ea typeface="+mn-ea"/>
                <a:cs typeface="+mn-cs"/>
              </a:rPr>
              <a:t> при работе с сервисом.</a:t>
            </a:r>
            <a:endParaRPr lang="ru-RU" dirty="0"/>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21</a:t>
            </a:fld>
            <a:endParaRPr lang="ru-RU"/>
          </a:p>
        </p:txBody>
      </p:sp>
    </p:spTree>
    <p:extLst>
      <p:ext uri="{BB962C8B-B14F-4D97-AF65-F5344CB8AC3E}">
        <p14:creationId xmlns:p14="http://schemas.microsoft.com/office/powerpoint/2010/main" val="3215758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При реализации </a:t>
            </a:r>
            <a:r>
              <a:rPr lang="en-US" sz="1200" kern="1200" dirty="0" smtClean="0">
                <a:solidFill>
                  <a:schemeClr val="tx1"/>
                </a:solidFill>
                <a:effectLst/>
                <a:latin typeface="+mn-lt"/>
                <a:ea typeface="+mn-ea"/>
                <a:cs typeface="+mn-cs"/>
              </a:rPr>
              <a:t>CRUD </a:t>
            </a:r>
            <a:r>
              <a:rPr lang="ru-RU" sz="1200" kern="1200" dirty="0" smtClean="0">
                <a:solidFill>
                  <a:schemeClr val="tx1"/>
                </a:solidFill>
                <a:effectLst/>
                <a:latin typeface="+mn-lt"/>
                <a:ea typeface="+mn-ea"/>
                <a:cs typeface="+mn-cs"/>
              </a:rPr>
              <a:t>функций были использованы технология </a:t>
            </a:r>
            <a:r>
              <a:rPr lang="en-US" sz="1200" kern="1200" dirty="0" smtClean="0">
                <a:solidFill>
                  <a:schemeClr val="tx1"/>
                </a:solidFill>
                <a:effectLst/>
                <a:latin typeface="+mn-lt"/>
                <a:ea typeface="+mn-ea"/>
                <a:cs typeface="+mn-cs"/>
              </a:rPr>
              <a:t>Entity Framework </a:t>
            </a:r>
            <a:r>
              <a:rPr lang="ru-RU" sz="1200" kern="1200" dirty="0" smtClean="0">
                <a:solidFill>
                  <a:schemeClr val="tx1"/>
                </a:solidFill>
                <a:effectLst/>
                <a:latin typeface="+mn-lt"/>
                <a:ea typeface="+mn-ea"/>
                <a:cs typeface="+mn-cs"/>
              </a:rPr>
              <a:t>и </a:t>
            </a:r>
            <a:r>
              <a:rPr lang="en-US" sz="1200" kern="1200" dirty="0" smtClean="0">
                <a:solidFill>
                  <a:schemeClr val="tx1"/>
                </a:solidFill>
                <a:effectLst/>
                <a:latin typeface="+mn-lt"/>
                <a:ea typeface="+mn-ea"/>
                <a:cs typeface="+mn-cs"/>
              </a:rPr>
              <a:t>LINQ </a:t>
            </a:r>
            <a:r>
              <a:rPr lang="ru-RU" sz="1200" kern="1200" dirty="0" smtClean="0">
                <a:solidFill>
                  <a:schemeClr val="tx1"/>
                </a:solidFill>
                <a:effectLst/>
                <a:latin typeface="+mn-lt"/>
                <a:ea typeface="+mn-ea"/>
                <a:cs typeface="+mn-cs"/>
              </a:rPr>
              <a:t>для работы с реляционной базой данных. Для </a:t>
            </a:r>
            <a:r>
              <a:rPr lang="ru-RU" sz="1200" kern="1200" dirty="0" err="1" smtClean="0">
                <a:solidFill>
                  <a:schemeClr val="tx1"/>
                </a:solidFill>
                <a:effectLst/>
                <a:latin typeface="+mn-lt"/>
                <a:ea typeface="+mn-ea"/>
                <a:cs typeface="+mn-cs"/>
              </a:rPr>
              <a:t>нереляционной</a:t>
            </a:r>
            <a:r>
              <a:rPr lang="ru-RU" sz="1200" kern="1200" dirty="0" smtClean="0">
                <a:solidFill>
                  <a:schemeClr val="tx1"/>
                </a:solidFill>
                <a:effectLst/>
                <a:latin typeface="+mn-lt"/>
                <a:ea typeface="+mn-ea"/>
                <a:cs typeface="+mn-cs"/>
              </a:rPr>
              <a:t> части документа используется предоставляемая </a:t>
            </a:r>
            <a:r>
              <a:rPr lang="en-US" sz="1200" kern="1200" dirty="0" smtClean="0">
                <a:solidFill>
                  <a:schemeClr val="tx1"/>
                </a:solidFill>
                <a:effectLst/>
                <a:latin typeface="+mn-lt"/>
                <a:ea typeface="+mn-ea"/>
                <a:cs typeface="+mn-cs"/>
              </a:rPr>
              <a:t>Microsoft </a:t>
            </a:r>
            <a:r>
              <a:rPr lang="ru-RU" sz="1200" kern="1200" dirty="0" smtClean="0">
                <a:solidFill>
                  <a:schemeClr val="tx1"/>
                </a:solidFill>
                <a:effectLst/>
                <a:latin typeface="+mn-lt"/>
                <a:ea typeface="+mn-ea"/>
                <a:cs typeface="+mn-cs"/>
              </a:rPr>
              <a:t>библиотека клиента </a:t>
            </a:r>
            <a:r>
              <a:rPr lang="en-US" sz="1200" kern="1200" dirty="0" smtClean="0">
                <a:solidFill>
                  <a:schemeClr val="tx1"/>
                </a:solidFill>
                <a:effectLst/>
                <a:latin typeface="+mn-lt"/>
                <a:ea typeface="+mn-ea"/>
                <a:cs typeface="+mn-cs"/>
              </a:rPr>
              <a:t>Cosmos DB</a:t>
            </a:r>
            <a:r>
              <a:rPr lang="ru-RU" sz="1200" kern="1200" dirty="0" smtClean="0">
                <a:solidFill>
                  <a:schemeClr val="tx1"/>
                </a:solidFill>
                <a:effectLst/>
                <a:latin typeface="+mn-lt"/>
                <a:ea typeface="+mn-ea"/>
                <a:cs typeface="+mn-cs"/>
              </a:rPr>
              <a:t>, которая позволяет добавлять, удалять, изменять документы из коллекции, а также выполнять </a:t>
            </a:r>
            <a:r>
              <a:rPr lang="en-US" sz="1200" kern="1200" dirty="0" smtClean="0">
                <a:solidFill>
                  <a:schemeClr val="tx1"/>
                </a:solidFill>
                <a:effectLst/>
                <a:latin typeface="+mn-lt"/>
                <a:ea typeface="+mn-ea"/>
                <a:cs typeface="+mn-cs"/>
              </a:rPr>
              <a:t>LINQ</a:t>
            </a:r>
            <a:r>
              <a:rPr lang="ru-RU" sz="1200" kern="1200" dirty="0" smtClean="0">
                <a:solidFill>
                  <a:schemeClr val="tx1"/>
                </a:solidFill>
                <a:effectLst/>
                <a:latin typeface="+mn-lt"/>
                <a:ea typeface="+mn-ea"/>
                <a:cs typeface="+mn-cs"/>
              </a:rPr>
              <a:t>-запросы к документам.</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Также при добавлении, удалении или изменении текста документа происходит соответствующее изменение данных в структуре для индексации на основе естественно-языковой адресации.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Была реализована многомерная древовидная структура в виде многоуровневой хеш-таблицы на основе стандартного класса </a:t>
            </a:r>
            <a:r>
              <a:rPr lang="en-US" sz="1200" kern="1200" dirty="0" smtClean="0">
                <a:solidFill>
                  <a:schemeClr val="tx1"/>
                </a:solidFill>
                <a:effectLst/>
                <a:latin typeface="+mn-lt"/>
                <a:ea typeface="+mn-ea"/>
                <a:cs typeface="+mn-cs"/>
              </a:rPr>
              <a:t>Dictionary</a:t>
            </a:r>
            <a:r>
              <a:rPr lang="ru-RU" sz="1200" kern="1200" dirty="0" smtClean="0">
                <a:solidFill>
                  <a:schemeClr val="tx1"/>
                </a:solidFill>
                <a:effectLst/>
                <a:latin typeface="+mn-lt"/>
                <a:ea typeface="+mn-ea"/>
                <a:cs typeface="+mn-cs"/>
              </a:rPr>
              <a:t>&lt;</a:t>
            </a:r>
            <a:r>
              <a:rPr lang="en-US" sz="1200" kern="1200" dirty="0" err="1" smtClean="0">
                <a:solidFill>
                  <a:schemeClr val="tx1"/>
                </a:solidFill>
                <a:effectLst/>
                <a:latin typeface="+mn-lt"/>
                <a:ea typeface="+mn-ea"/>
                <a:cs typeface="+mn-cs"/>
              </a:rPr>
              <a:t>Tkey</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TValue</a:t>
            </a:r>
            <a:r>
              <a:rPr lang="ru-RU" sz="1200" kern="1200" dirty="0" smtClean="0">
                <a:solidFill>
                  <a:schemeClr val="tx1"/>
                </a:solidFill>
                <a:effectLst/>
                <a:latin typeface="+mn-lt"/>
                <a:ea typeface="+mn-ea"/>
                <a:cs typeface="+mn-cs"/>
              </a:rPr>
              <a:t>&gt;. Ключом была выбрана подстрока из трех символов. Так как обработка текста и структуры индексов занимает достаточно большое время, данные операции проводятся в отдельных потоках.</a:t>
            </a:r>
          </a:p>
          <a:p>
            <a:r>
              <a:rPr lang="ru-RU" sz="1200" kern="1200" dirty="0" smtClean="0">
                <a:solidFill>
                  <a:schemeClr val="tx1"/>
                </a:solidFill>
                <a:effectLst/>
                <a:latin typeface="+mn-lt"/>
                <a:ea typeface="+mn-ea"/>
                <a:cs typeface="+mn-cs"/>
              </a:rPr>
              <a:t>Для работы сервиса на портале </a:t>
            </a:r>
            <a:r>
              <a:rPr lang="en-US" sz="1200" kern="1200" dirty="0" smtClean="0">
                <a:solidFill>
                  <a:schemeClr val="tx1"/>
                </a:solidFill>
                <a:effectLst/>
                <a:latin typeface="+mn-lt"/>
                <a:ea typeface="+mn-ea"/>
                <a:cs typeface="+mn-cs"/>
              </a:rPr>
              <a:t>Azure </a:t>
            </a:r>
            <a:r>
              <a:rPr lang="ru-RU" sz="1200" kern="1200" dirty="0" smtClean="0">
                <a:solidFill>
                  <a:schemeClr val="tx1"/>
                </a:solidFill>
                <a:effectLst/>
                <a:latin typeface="+mn-lt"/>
                <a:ea typeface="+mn-ea"/>
                <a:cs typeface="+mn-cs"/>
              </a:rPr>
              <a:t>были созданы базы данных, сервис был опубликован и доступен по ссылке</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22</a:t>
            </a:fld>
            <a:endParaRPr lang="ru-RU"/>
          </a:p>
        </p:txBody>
      </p:sp>
    </p:spTree>
    <p:extLst>
      <p:ext uri="{BB962C8B-B14F-4D97-AF65-F5344CB8AC3E}">
        <p14:creationId xmlns:p14="http://schemas.microsoft.com/office/powerpoint/2010/main" val="3215758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effectLst/>
                <a:latin typeface="+mn-lt"/>
                <a:ea typeface="+mn-ea"/>
                <a:cs typeface="+mn-cs"/>
              </a:rPr>
              <a:t>Давайте рассмотрим некоторые алгоритмы программы, связанные с индексацией.</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При добавлении нового документа его плоский текст очищается от знаков препинания и стоп-слов,</a:t>
            </a:r>
            <a:r>
              <a:rPr lang="ru-RU" sz="1200" kern="1200" baseline="0" dirty="0" smtClean="0">
                <a:solidFill>
                  <a:schemeClr val="tx1"/>
                </a:solidFill>
                <a:effectLst/>
                <a:latin typeface="+mn-lt"/>
                <a:ea typeface="+mn-ea"/>
                <a:cs typeface="+mn-cs"/>
              </a:rPr>
              <a:t> затем </a:t>
            </a:r>
            <a:r>
              <a:rPr lang="ru-RU" sz="1200" kern="1200" dirty="0" smtClean="0">
                <a:solidFill>
                  <a:schemeClr val="tx1"/>
                </a:solidFill>
                <a:effectLst/>
                <a:latin typeface="+mn-lt"/>
                <a:ea typeface="+mn-ea"/>
                <a:cs typeface="+mn-cs"/>
              </a:rPr>
              <a:t>выделяются основы ключевых слов</a:t>
            </a:r>
            <a:r>
              <a:rPr lang="ru-RU" sz="1200" kern="1200" baseline="0" dirty="0" smtClean="0">
                <a:solidFill>
                  <a:schemeClr val="tx1"/>
                </a:solidFill>
                <a:effectLst/>
                <a:latin typeface="+mn-lt"/>
                <a:ea typeface="+mn-ea"/>
                <a:cs typeface="+mn-cs"/>
              </a:rPr>
              <a:t> (</a:t>
            </a:r>
            <a:r>
              <a:rPr lang="ru-RU" sz="1200" kern="1200" baseline="0" dirty="0" err="1" smtClean="0">
                <a:solidFill>
                  <a:schemeClr val="tx1"/>
                </a:solidFill>
                <a:effectLst/>
                <a:latin typeface="+mn-lt"/>
                <a:ea typeface="+mn-ea"/>
                <a:cs typeface="+mn-cs"/>
              </a:rPr>
              <a:t>стемминг</a:t>
            </a:r>
            <a:r>
              <a:rPr lang="ru-RU" sz="1200" kern="1200" baseline="0" dirty="0" smtClean="0">
                <a:solidFill>
                  <a:schemeClr val="tx1"/>
                </a:solidFill>
                <a:effectLst/>
                <a:latin typeface="+mn-lt"/>
                <a:ea typeface="+mn-ea"/>
                <a:cs typeface="+mn-cs"/>
              </a:rPr>
              <a:t>), и для каждой такой</a:t>
            </a:r>
            <a:r>
              <a:rPr lang="ru-RU" sz="1200" kern="1200" dirty="0" smtClean="0">
                <a:solidFill>
                  <a:schemeClr val="tx1"/>
                </a:solidFill>
                <a:effectLst/>
                <a:latin typeface="+mn-lt"/>
                <a:ea typeface="+mn-ea"/>
                <a:cs typeface="+mn-cs"/>
              </a:rPr>
              <a:t> основы происходит поиск места в дереве и вставка идентификатора документа, где данное слово присутствует.</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23</a:t>
            </a:fld>
            <a:endParaRPr lang="ru-RU"/>
          </a:p>
        </p:txBody>
      </p:sp>
    </p:spTree>
    <p:extLst>
      <p:ext uri="{BB962C8B-B14F-4D97-AF65-F5344CB8AC3E}">
        <p14:creationId xmlns:p14="http://schemas.microsoft.com/office/powerpoint/2010/main" val="3215758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smtClean="0">
                <a:solidFill>
                  <a:schemeClr val="tx1"/>
                </a:solidFill>
                <a:effectLst/>
                <a:latin typeface="+mn-lt"/>
                <a:ea typeface="+mn-ea"/>
                <a:cs typeface="+mn-cs"/>
              </a:rPr>
              <a:t>Поиск документа предполагает проход</a:t>
            </a:r>
            <a:r>
              <a:rPr lang="ru-RU" sz="1200" kern="1200" baseline="0" smtClean="0">
                <a:solidFill>
                  <a:schemeClr val="tx1"/>
                </a:solidFill>
                <a:effectLst/>
                <a:latin typeface="+mn-lt"/>
                <a:ea typeface="+mn-ea"/>
                <a:cs typeface="+mn-cs"/>
              </a:rPr>
              <a:t> по структуре по ключу и получение списка идентификаторов документов.</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При удалении идентификатора документа из структуры происходит обход </a:t>
            </a:r>
            <a:r>
              <a:rPr lang="ru-RU" sz="1200" kern="1200" smtClean="0">
                <a:solidFill>
                  <a:schemeClr val="tx1"/>
                </a:solidFill>
                <a:effectLst/>
                <a:latin typeface="+mn-lt"/>
                <a:ea typeface="+mn-ea"/>
                <a:cs typeface="+mn-cs"/>
              </a:rPr>
              <a:t>дерева в</a:t>
            </a:r>
            <a:r>
              <a:rPr lang="ru-RU" sz="1200" kern="1200" baseline="0" smtClean="0">
                <a:solidFill>
                  <a:schemeClr val="tx1"/>
                </a:solidFill>
                <a:effectLst/>
                <a:latin typeface="+mn-lt"/>
                <a:ea typeface="+mn-ea"/>
                <a:cs typeface="+mn-cs"/>
              </a:rPr>
              <a:t> глубину</a:t>
            </a:r>
            <a:r>
              <a:rPr lang="ru-RU" sz="1200" kern="1200" smtClean="0">
                <a:solidFill>
                  <a:schemeClr val="tx1"/>
                </a:solidFill>
                <a:effectLst/>
                <a:latin typeface="+mn-lt"/>
                <a:ea typeface="+mn-ea"/>
                <a:cs typeface="+mn-cs"/>
              </a:rPr>
              <a:t>, и </a:t>
            </a:r>
            <a:r>
              <a:rPr lang="ru-RU" sz="1200" kern="1200" dirty="0" smtClean="0">
                <a:solidFill>
                  <a:schemeClr val="tx1"/>
                </a:solidFill>
                <a:effectLst/>
                <a:latin typeface="+mn-lt"/>
                <a:ea typeface="+mn-ea"/>
                <a:cs typeface="+mn-cs"/>
              </a:rPr>
              <a:t>все вхождения данного идентификатора удаляются.</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24</a:t>
            </a:fld>
            <a:endParaRPr lang="ru-RU"/>
          </a:p>
        </p:txBody>
      </p:sp>
    </p:spTree>
    <p:extLst>
      <p:ext uri="{BB962C8B-B14F-4D97-AF65-F5344CB8AC3E}">
        <p14:creationId xmlns:p14="http://schemas.microsoft.com/office/powerpoint/2010/main" val="3215758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ходе работы необходимо протестировать не только реализацию всех функций сервиса для хранения корпусов, но и возможность взаимодействие этого сервиса с другими компонентами системы.</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 этапе функционального тестирования проводилось тестирование основных функций сервиса по методу черного ящика</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Интеграционное тестирование включало в себя тестирование возможности взаимодействия с сервером с помощью тестовых программ.</a:t>
            </a:r>
            <a:endParaRPr lang="en-US" sz="1200" kern="1200" dirty="0" smtClean="0">
              <a:solidFill>
                <a:schemeClr val="tx1"/>
              </a:solidFill>
              <a:effectLst/>
              <a:latin typeface="+mn-lt"/>
              <a:ea typeface="+mn-ea"/>
              <a:cs typeface="+mn-cs"/>
            </a:endParaRPr>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25</a:t>
            </a:fld>
            <a:endParaRPr lang="ru-RU"/>
          </a:p>
        </p:txBody>
      </p:sp>
    </p:spTree>
    <p:extLst>
      <p:ext uri="{BB962C8B-B14F-4D97-AF65-F5344CB8AC3E}">
        <p14:creationId xmlns:p14="http://schemas.microsoft.com/office/powerpoint/2010/main" val="503567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Тестирование эффективности индексации на основе естественно-языковой адресации включало в себя сравнение скорости поиска документов по ключевому слову с применением индексации и при простом последовательном сканировании документов.</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Результаты тестирования показали, что время поиска без применения</a:t>
            </a:r>
            <a:r>
              <a:rPr lang="ru-RU" sz="1200" kern="1200" baseline="0" dirty="0" smtClean="0">
                <a:solidFill>
                  <a:schemeClr val="tx1"/>
                </a:solidFill>
                <a:effectLst/>
                <a:latin typeface="+mn-lt"/>
                <a:ea typeface="+mn-ea"/>
                <a:cs typeface="+mn-cs"/>
              </a:rPr>
              <a:t> индексации всегда больше, а </a:t>
            </a:r>
            <a:r>
              <a:rPr lang="ru-RU" sz="1200" kern="1200" dirty="0" smtClean="0">
                <a:solidFill>
                  <a:schemeClr val="tx1"/>
                </a:solidFill>
                <a:effectLst/>
                <a:latin typeface="+mn-lt"/>
                <a:ea typeface="+mn-ea"/>
                <a:cs typeface="+mn-cs"/>
              </a:rPr>
              <a:t>при достижении суммарного количества слов в корпусе примерно </a:t>
            </a:r>
            <a:r>
              <a:rPr lang="ru-RU" sz="1200" kern="1200" smtClean="0">
                <a:solidFill>
                  <a:schemeClr val="tx1"/>
                </a:solidFill>
                <a:effectLst/>
                <a:latin typeface="+mn-lt"/>
                <a:ea typeface="+mn-ea"/>
                <a:cs typeface="+mn-cs"/>
              </a:rPr>
              <a:t>в 5 </a:t>
            </a:r>
            <a:r>
              <a:rPr lang="ru-RU" sz="1200" kern="1200" dirty="0" smtClean="0">
                <a:solidFill>
                  <a:schemeClr val="tx1"/>
                </a:solidFill>
                <a:effectLst/>
                <a:latin typeface="+mn-lt"/>
                <a:ea typeface="+mn-ea"/>
                <a:cs typeface="+mn-cs"/>
              </a:rPr>
              <a:t>тысяч слов разница во времени работы между поиском с индексацией и без индексации всё больше увеличивается.</a:t>
            </a:r>
            <a:endParaRPr lang="en-US" sz="1200" kern="1200" dirty="0" smtClean="0">
              <a:solidFill>
                <a:schemeClr val="tx1"/>
              </a:solidFill>
              <a:effectLst/>
              <a:latin typeface="+mn-lt"/>
              <a:ea typeface="+mn-ea"/>
              <a:cs typeface="+mn-cs"/>
            </a:endParaRPr>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26</a:t>
            </a:fld>
            <a:endParaRPr lang="ru-RU"/>
          </a:p>
        </p:txBody>
      </p:sp>
    </p:spTree>
    <p:extLst>
      <p:ext uri="{BB962C8B-B14F-4D97-AF65-F5344CB8AC3E}">
        <p14:creationId xmlns:p14="http://schemas.microsoft.com/office/powerpoint/2010/main" val="490802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Итогом данной работы стал </a:t>
            </a:r>
            <a:r>
              <a:rPr lang="en-US" sz="1200" kern="1200" dirty="0" smtClean="0">
                <a:solidFill>
                  <a:schemeClr val="tx1"/>
                </a:solidFill>
                <a:effectLst/>
                <a:latin typeface="+mn-lt"/>
                <a:ea typeface="+mn-ea"/>
                <a:cs typeface="+mn-cs"/>
              </a:rPr>
              <a:t>WCF</a:t>
            </a:r>
            <a:r>
              <a:rPr lang="ru-RU" sz="1200" kern="1200" dirty="0" smtClean="0">
                <a:solidFill>
                  <a:schemeClr val="tx1"/>
                </a:solidFill>
                <a:effectLst/>
                <a:latin typeface="+mn-lt"/>
                <a:ea typeface="+mn-ea"/>
                <a:cs typeface="+mn-cs"/>
              </a:rPr>
              <a:t>-сервис для хранения корпусов текстов с индексацией на основе естественно-языковой адресации, реализованный на языке C#. </a:t>
            </a:r>
          </a:p>
          <a:p>
            <a:r>
              <a:rPr lang="ru-RU" sz="1200" kern="1200" dirty="0" smtClean="0">
                <a:solidFill>
                  <a:schemeClr val="tx1"/>
                </a:solidFill>
                <a:effectLst/>
                <a:latin typeface="+mn-lt"/>
                <a:ea typeface="+mn-ea"/>
                <a:cs typeface="+mn-cs"/>
              </a:rPr>
              <a:t>Созданное приложение позволяет хранить информацию о пользователях, корпусах, а также различную информацию о текстах. Поиск по ключевым словам текста был реализован с помощью древовидной структуры для индексации на основе естественно-языковой адресации.</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Данная индексация показала преимущество</a:t>
            </a:r>
            <a:r>
              <a:rPr lang="ru-RU" sz="1200" kern="1200" baseline="0" dirty="0" smtClean="0">
                <a:solidFill>
                  <a:schemeClr val="tx1"/>
                </a:solidFill>
                <a:effectLst/>
                <a:latin typeface="+mn-lt"/>
                <a:ea typeface="+mn-ea"/>
                <a:cs typeface="+mn-cs"/>
              </a:rPr>
              <a:t> перед полнотекстовым поиском с полным последовательным чтением текста.</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Дальнейшей работой может быть дальнейшее изучение эффективности индексации, а также полноценное внедрение сервиса в разрабатываемую систему.</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27</a:t>
            </a:fld>
            <a:endParaRPr lang="ru-RU"/>
          </a:p>
        </p:txBody>
      </p:sp>
    </p:spTree>
    <p:extLst>
      <p:ext uri="{BB962C8B-B14F-4D97-AF65-F5344CB8AC3E}">
        <p14:creationId xmlns:p14="http://schemas.microsoft.com/office/powerpoint/2010/main" val="4045341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lvl="1"/>
            <a:r>
              <a:rPr lang="en-US" sz="1200" b="1" kern="1200" dirty="0" smtClean="0">
                <a:solidFill>
                  <a:schemeClr val="tx1"/>
                </a:solidFill>
                <a:effectLst/>
                <a:latin typeface="+mn-lt"/>
                <a:ea typeface="+mn-ea"/>
                <a:cs typeface="+mn-cs"/>
              </a:rPr>
              <a:t>Windows Communication Foundation</a:t>
            </a:r>
            <a:r>
              <a:rPr lang="ru-RU" sz="1200" kern="1200" dirty="0" smtClean="0">
                <a:solidFill>
                  <a:schemeClr val="tx1"/>
                </a:solidFill>
                <a:effectLst/>
                <a:latin typeface="+mn-lt"/>
                <a:ea typeface="+mn-ea"/>
                <a:cs typeface="+mn-cs"/>
              </a:rPr>
              <a:t>, так как в отличие от обычного сервиса, </a:t>
            </a:r>
            <a:r>
              <a:rPr lang="en-US" sz="1200" kern="1200" dirty="0" smtClean="0">
                <a:solidFill>
                  <a:schemeClr val="tx1"/>
                </a:solidFill>
                <a:effectLst/>
                <a:latin typeface="+mn-lt"/>
                <a:ea typeface="+mn-ea"/>
                <a:cs typeface="+mn-cs"/>
              </a:rPr>
              <a:t>WCF</a:t>
            </a:r>
            <a:r>
              <a:rPr lang="ru-RU" sz="1200" kern="1200" dirty="0" smtClean="0">
                <a:solidFill>
                  <a:schemeClr val="tx1"/>
                </a:solidFill>
                <a:effectLst/>
                <a:latin typeface="+mn-lt"/>
                <a:ea typeface="+mn-ea"/>
                <a:cs typeface="+mn-cs"/>
              </a:rPr>
              <a:t> позволяет иметь несколько точек доступа, поддерживает сессии на уровне сервиса, а не метода, позволяет использовать различные протоколы и предоставляет некоторые другие расширенные возможности.</a:t>
            </a:r>
          </a:p>
          <a:p>
            <a:pPr lvl="1"/>
            <a:r>
              <a:rPr lang="ru-RU" sz="1200" b="1" kern="1200" dirty="0" err="1" smtClean="0">
                <a:solidFill>
                  <a:schemeClr val="tx1"/>
                </a:solidFill>
                <a:effectLst/>
                <a:latin typeface="+mn-lt"/>
                <a:ea typeface="+mn-ea"/>
                <a:cs typeface="+mn-cs"/>
              </a:rPr>
              <a:t>Документо</a:t>
            </a:r>
            <a:r>
              <a:rPr lang="ru-RU" sz="1200" b="1" kern="1200" dirty="0" smtClean="0">
                <a:solidFill>
                  <a:schemeClr val="tx1"/>
                </a:solidFill>
                <a:effectLst/>
                <a:latin typeface="+mn-lt"/>
                <a:ea typeface="+mn-ea"/>
                <a:cs typeface="+mn-cs"/>
              </a:rPr>
              <a:t>-ориентированный подход</a:t>
            </a:r>
            <a:r>
              <a:rPr lang="ru-RU" sz="1200" kern="1200" dirty="0" smtClean="0">
                <a:solidFill>
                  <a:schemeClr val="tx1"/>
                </a:solidFill>
                <a:effectLst/>
                <a:latin typeface="+mn-lt"/>
                <a:ea typeface="+mn-ea"/>
                <a:cs typeface="+mn-cs"/>
              </a:rPr>
              <a:t>, так как он обеспечивает более простую работу с неструктурированными текстовыми данными, а также многие </a:t>
            </a:r>
            <a:r>
              <a:rPr lang="ru-RU" sz="1200" kern="1200" dirty="0" err="1" smtClean="0">
                <a:solidFill>
                  <a:schemeClr val="tx1"/>
                </a:solidFill>
                <a:effectLst/>
                <a:latin typeface="+mn-lt"/>
                <a:ea typeface="+mn-ea"/>
                <a:cs typeface="+mn-cs"/>
              </a:rPr>
              <a:t>NoSQL</a:t>
            </a:r>
            <a:r>
              <a:rPr lang="ru-RU" sz="1200" kern="1200" dirty="0" smtClean="0">
                <a:solidFill>
                  <a:schemeClr val="tx1"/>
                </a:solidFill>
                <a:effectLst/>
                <a:latin typeface="+mn-lt"/>
                <a:ea typeface="+mn-ea"/>
                <a:cs typeface="+mn-cs"/>
              </a:rPr>
              <a:t> базы специально разработаны для хранения крупных объемов данных с более простой поддержкой масштабирования. Преимуществами данного подхода также являются гибкость схемы, легкая масштабируемость и эффективность разработки.</a:t>
            </a:r>
          </a:p>
          <a:p>
            <a:pPr lvl="1"/>
            <a:r>
              <a:rPr lang="ru-RU" sz="1200" b="1" kern="1200" dirty="0" smtClean="0">
                <a:solidFill>
                  <a:schemeClr val="tx1"/>
                </a:solidFill>
                <a:effectLst/>
                <a:latin typeface="+mn-lt"/>
                <a:ea typeface="+mn-ea"/>
                <a:cs typeface="+mn-cs"/>
              </a:rPr>
              <a:t>Технология </a:t>
            </a:r>
            <a:r>
              <a:rPr lang="ru-RU" sz="1200" b="1" kern="1200" dirty="0" err="1" smtClean="0">
                <a:solidFill>
                  <a:schemeClr val="tx1"/>
                </a:solidFill>
                <a:effectLst/>
                <a:latin typeface="+mn-lt"/>
                <a:ea typeface="+mn-ea"/>
                <a:cs typeface="+mn-cs"/>
              </a:rPr>
              <a:t>Entity</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Framework</a:t>
            </a:r>
            <a:r>
              <a:rPr lang="ru-RU" sz="1200" kern="1200" dirty="0" smtClean="0">
                <a:solidFill>
                  <a:schemeClr val="tx1"/>
                </a:solidFill>
                <a:effectLst/>
                <a:latin typeface="+mn-lt"/>
                <a:ea typeface="+mn-ea"/>
                <a:cs typeface="+mn-cs"/>
              </a:rPr>
              <a:t> для работы с реляционной базой данных, так как она обеспечивает независимость базы данных и более быструю реализацию, а также поддерживает </a:t>
            </a:r>
            <a:r>
              <a:rPr lang="en-US" sz="1200" kern="1200" dirty="0" smtClean="0">
                <a:solidFill>
                  <a:schemeClr val="tx1"/>
                </a:solidFill>
                <a:effectLst/>
                <a:latin typeface="+mn-lt"/>
                <a:ea typeface="+mn-ea"/>
                <a:cs typeface="+mn-cs"/>
              </a:rPr>
              <a:t>LINQ</a:t>
            </a:r>
            <a:r>
              <a:rPr lang="ru-RU" sz="1200" kern="1200" dirty="0" smtClean="0">
                <a:solidFill>
                  <a:schemeClr val="tx1"/>
                </a:solidFill>
                <a:effectLst/>
                <a:latin typeface="+mn-lt"/>
                <a:ea typeface="+mn-ea"/>
                <a:cs typeface="+mn-cs"/>
              </a:rPr>
              <a:t>, транзакции и параллелизм.</a:t>
            </a:r>
          </a:p>
          <a:p>
            <a:pPr lvl="1"/>
            <a:r>
              <a:rPr lang="ru-RU" sz="1200" b="1" kern="1200" dirty="0" err="1" smtClean="0">
                <a:solidFill>
                  <a:schemeClr val="tx1"/>
                </a:solidFill>
                <a:effectLst/>
                <a:latin typeface="+mn-lt"/>
                <a:ea typeface="+mn-ea"/>
                <a:cs typeface="+mn-cs"/>
              </a:rPr>
              <a:t>Cosmos</a:t>
            </a:r>
            <a:r>
              <a:rPr lang="ru-RU" sz="1200" b="1" kern="1200" dirty="0" smtClean="0">
                <a:solidFill>
                  <a:schemeClr val="tx1"/>
                </a:solidFill>
                <a:effectLst/>
                <a:latin typeface="+mn-lt"/>
                <a:ea typeface="+mn-ea"/>
                <a:cs typeface="+mn-cs"/>
              </a:rPr>
              <a:t> DB</a:t>
            </a:r>
            <a:r>
              <a:rPr lang="ru-RU" sz="1200" kern="1200" dirty="0" smtClean="0">
                <a:solidFill>
                  <a:schemeClr val="tx1"/>
                </a:solidFill>
                <a:effectLst/>
                <a:latin typeface="+mn-lt"/>
                <a:ea typeface="+mn-ea"/>
                <a:cs typeface="+mn-cs"/>
              </a:rPr>
              <a:t> в качестве СУБД для хранения документов, так как данная СУБД уже является сервисом, не требует сложных настроек, поддерживает различные языки, хоть и предоставляется только по подписке.</a:t>
            </a:r>
          </a:p>
          <a:p>
            <a:pPr lvl="1"/>
            <a:r>
              <a:rPr lang="ru-RU" sz="1200" b="1" kern="1200" dirty="0" smtClean="0">
                <a:solidFill>
                  <a:schemeClr val="tx1"/>
                </a:solidFill>
                <a:effectLst/>
                <a:latin typeface="+mn-lt"/>
                <a:ea typeface="+mn-ea"/>
                <a:cs typeface="+mn-cs"/>
              </a:rPr>
              <a:t>Индексация на основе естественно языковой адресации</a:t>
            </a:r>
            <a:r>
              <a:rPr lang="ru-RU" sz="1200" kern="1200" dirty="0" smtClean="0">
                <a:solidFill>
                  <a:schemeClr val="tx1"/>
                </a:solidFill>
                <a:effectLst/>
                <a:latin typeface="+mn-lt"/>
                <a:ea typeface="+mn-ea"/>
                <a:cs typeface="+mn-cs"/>
              </a:rPr>
              <a:t>, так как данный подход позволяет уменьшить необходимый объем памяти (нет необходимости отдельно хранить индексы), а значит позволит, при необходимости, уменьшить затраты на память (например, в облачном хранилище). </a:t>
            </a:r>
          </a:p>
          <a:p>
            <a:endParaRPr lang="ru-RU" dirty="0"/>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29</a:t>
            </a:fld>
            <a:endParaRPr lang="ru-RU"/>
          </a:p>
        </p:txBody>
      </p:sp>
    </p:spTree>
    <p:extLst>
      <p:ext uri="{BB962C8B-B14F-4D97-AF65-F5344CB8AC3E}">
        <p14:creationId xmlns:p14="http://schemas.microsoft.com/office/powerpoint/2010/main" val="3461684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Как вы уже знаете, специальное ПО может быть использовано для анализа и оценки соответствия</a:t>
            </a:r>
            <a:r>
              <a:rPr lang="ru-RU" sz="1200" kern="1200" baseline="0" dirty="0" smtClean="0">
                <a:solidFill>
                  <a:schemeClr val="tx1"/>
                </a:solidFill>
                <a:effectLst/>
                <a:latin typeface="+mn-lt"/>
                <a:ea typeface="+mn-ea"/>
                <a:cs typeface="+mn-cs"/>
              </a:rPr>
              <a:t> научному стилю. </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Поэтому сотрудниками кафедры информационных технологий и департамента иностранного языка и студентами выполняется исследование в одной из целей которого является создание нового программного продукта, который может быть использован для количественного анализа научной речи. Данный</a:t>
            </a:r>
            <a:r>
              <a:rPr lang="ru-RU" sz="1200" kern="1200" baseline="0" dirty="0" smtClean="0">
                <a:solidFill>
                  <a:schemeClr val="tx1"/>
                </a:solidFill>
                <a:effectLst/>
                <a:latin typeface="+mn-lt"/>
                <a:ea typeface="+mn-ea"/>
                <a:cs typeface="+mn-cs"/>
              </a:rPr>
              <a:t> продукт имеет сервис-ориентированную архитектуру, представленную на слайде.</a:t>
            </a:r>
            <a:endParaRPr lang="ru-R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**Современные корпусные исследования требуют анализа большого объема текстов, поэтому лингвистам необходимы программы, которые</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позволяют обрабатывать большие объемы информации и предоставляют совместный доступ к корпусам для разделения работы между лингвистами.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3</a:t>
            </a:fld>
            <a:endParaRPr lang="ru-RU"/>
          </a:p>
        </p:txBody>
      </p:sp>
    </p:spTree>
    <p:extLst>
      <p:ext uri="{BB962C8B-B14F-4D97-AF65-F5344CB8AC3E}">
        <p14:creationId xmlns:p14="http://schemas.microsoft.com/office/powerpoint/2010/main" val="611665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Моей работой стало создание компонента для</a:t>
            </a:r>
            <a:r>
              <a:rPr lang="ru-RU" sz="1200" kern="1200" baseline="0" dirty="0" smtClean="0">
                <a:solidFill>
                  <a:schemeClr val="tx1"/>
                </a:solidFill>
                <a:effectLst/>
                <a:latin typeface="+mn-lt"/>
                <a:ea typeface="+mn-ea"/>
                <a:cs typeface="+mn-cs"/>
              </a:rPr>
              <a:t> хранения информации. </a:t>
            </a:r>
            <a:endParaRPr lang="ru-RU" sz="1200" kern="1200" dirty="0" smtClean="0">
              <a:solidFill>
                <a:schemeClr val="tx1"/>
              </a:solidFill>
              <a:effectLst/>
              <a:latin typeface="+mn-lt"/>
              <a:ea typeface="+mn-ea"/>
              <a:cs typeface="+mn-cs"/>
            </a:endParaRPr>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4</a:t>
            </a:fld>
            <a:endParaRPr lang="ru-RU"/>
          </a:p>
        </p:txBody>
      </p:sp>
    </p:spTree>
    <p:extLst>
      <p:ext uri="{BB962C8B-B14F-4D97-AF65-F5344CB8AC3E}">
        <p14:creationId xmlns:p14="http://schemas.microsoft.com/office/powerpoint/2010/main" val="61166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Таким</a:t>
            </a:r>
            <a:r>
              <a:rPr lang="ru-RU" sz="1200" kern="1200" baseline="0" dirty="0" smtClean="0">
                <a:solidFill>
                  <a:schemeClr val="tx1"/>
                </a:solidFill>
                <a:effectLst/>
                <a:latin typeface="+mn-lt"/>
                <a:ea typeface="+mn-ea"/>
                <a:cs typeface="+mn-cs"/>
              </a:rPr>
              <a:t> образом, были выделены объект и предмет исследования, представленные на слайде.</a:t>
            </a:r>
            <a:endParaRPr lang="ru-RU" sz="1200" kern="1200" dirty="0" smtClean="0">
              <a:solidFill>
                <a:schemeClr val="tx1"/>
              </a:solidFill>
              <a:effectLst/>
              <a:latin typeface="+mn-lt"/>
              <a:ea typeface="+mn-ea"/>
              <a:cs typeface="+mn-cs"/>
            </a:endParaRPr>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5</a:t>
            </a:fld>
            <a:endParaRPr lang="ru-RU"/>
          </a:p>
        </p:txBody>
      </p:sp>
    </p:spTree>
    <p:extLst>
      <p:ext uri="{BB962C8B-B14F-4D97-AF65-F5344CB8AC3E}">
        <p14:creationId xmlns:p14="http://schemas.microsoft.com/office/powerpoint/2010/main" val="61166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Для работы портала</a:t>
            </a:r>
            <a:r>
              <a:rPr lang="ru-RU" sz="1200" kern="1200" baseline="0" dirty="0" smtClean="0">
                <a:solidFill>
                  <a:schemeClr val="tx1"/>
                </a:solidFill>
                <a:effectLst/>
                <a:latin typeface="+mn-lt"/>
                <a:ea typeface="+mn-ea"/>
                <a:cs typeface="+mn-cs"/>
              </a:rPr>
              <a:t> необходимо хранить большой объем разнообразной информации (о пользователях, корпусах, различные представления текста, мета-информацию и др.).</a:t>
            </a:r>
            <a:endParaRPr lang="ru-RU" sz="1200" kern="1200" dirty="0" smtClean="0">
              <a:solidFill>
                <a:schemeClr val="tx1"/>
              </a:solidFill>
              <a:effectLst/>
              <a:latin typeface="+mn-lt"/>
              <a:ea typeface="+mn-ea"/>
              <a:cs typeface="+mn-cs"/>
            </a:endParaRPr>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6</a:t>
            </a:fld>
            <a:endParaRPr lang="ru-RU"/>
          </a:p>
        </p:txBody>
      </p:sp>
    </p:spTree>
    <p:extLst>
      <p:ext uri="{BB962C8B-B14F-4D97-AF65-F5344CB8AC3E}">
        <p14:creationId xmlns:p14="http://schemas.microsoft.com/office/powerpoint/2010/main" val="61166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Существующие решения были проанализированы с точки зрения хранения данных. Часть существующих инструментов работает</a:t>
            </a:r>
            <a:r>
              <a:rPr lang="ru-RU" sz="1200" kern="1200" baseline="0" dirty="0" smtClean="0">
                <a:solidFill>
                  <a:schemeClr val="tx1"/>
                </a:solidFill>
                <a:effectLst/>
                <a:latin typeface="+mn-lt"/>
                <a:ea typeface="+mn-ea"/>
                <a:cs typeface="+mn-cs"/>
              </a:rPr>
              <a:t> в оперативной памяти, что обеспечивает быструю работу, однако не позволяет обрабатывать большие объемы информации. Часть использует специальную модель или индексацию, однако данный подход требует использования дополнительной памяти.</a:t>
            </a:r>
          </a:p>
          <a:p>
            <a:endParaRPr lang="en-US" dirty="0" smtClean="0"/>
          </a:p>
          <a:p>
            <a:endParaRPr lang="ru-RU" dirty="0"/>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7</a:t>
            </a:fld>
            <a:endParaRPr lang="ru-RU"/>
          </a:p>
        </p:txBody>
      </p:sp>
    </p:spTree>
    <p:extLst>
      <p:ext uri="{BB962C8B-B14F-4D97-AF65-F5344CB8AC3E}">
        <p14:creationId xmlns:p14="http://schemas.microsoft.com/office/powerpoint/2010/main" val="42133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Таким образом, целью моей работы стала</a:t>
            </a:r>
            <a:r>
              <a:rPr lang="ru-RU" baseline="0" dirty="0" smtClean="0"/>
              <a:t> </a:t>
            </a:r>
            <a:r>
              <a:rPr lang="ru-RU" sz="1200" dirty="0" smtClean="0"/>
              <a:t>разработка модуля для хранения, поиска и получения текстов и корпусов с использованием индексации на основе естественно-языковой адресации в виде </a:t>
            </a:r>
            <a:r>
              <a:rPr lang="en-US" sz="1200" dirty="0" smtClean="0"/>
              <a:t>web</a:t>
            </a:r>
            <a:r>
              <a:rPr lang="ru-RU" sz="1200" dirty="0" smtClean="0"/>
              <a:t>-сервиса.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Задачи представлены на слайде.</a:t>
            </a:r>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8</a:t>
            </a:fld>
            <a:endParaRPr lang="ru-RU"/>
          </a:p>
        </p:txBody>
      </p:sp>
    </p:spTree>
    <p:extLst>
      <p:ext uri="{BB962C8B-B14F-4D97-AF65-F5344CB8AC3E}">
        <p14:creationId xmlns:p14="http://schemas.microsoft.com/office/powerpoint/2010/main" val="4267844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 достижения цели были выбраны следующие методы и технологии:</a:t>
            </a:r>
          </a:p>
          <a:p>
            <a:r>
              <a:rPr lang="ru-RU" dirty="0" smtClean="0"/>
              <a:t>Модуль создавался в виде </a:t>
            </a:r>
            <a:r>
              <a:rPr lang="en-US" dirty="0" smtClean="0"/>
              <a:t>WCF-</a:t>
            </a:r>
            <a:r>
              <a:rPr lang="ru-RU" dirty="0" smtClean="0"/>
              <a:t>сервиса.</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Текстовые данные хранятся в документ-ориентированной базе данных.</a:t>
            </a:r>
          </a:p>
          <a:p>
            <a:r>
              <a:rPr lang="ru-RU" dirty="0" smtClean="0"/>
              <a:t>Реляционная база данных хранит структурированную информацию (о пользователях и корпорациях), работа с ней осуществляется через </a:t>
            </a:r>
            <a:r>
              <a:rPr lang="en-US" dirty="0" smtClean="0"/>
              <a:t>Entity Framework</a:t>
            </a:r>
            <a:r>
              <a:rPr lang="ru-RU" dirty="0" smtClean="0"/>
              <a:t>.</a:t>
            </a:r>
          </a:p>
          <a:p>
            <a:r>
              <a:rPr lang="ru-RU" dirty="0" smtClean="0"/>
              <a:t>Индексация</a:t>
            </a:r>
            <a:r>
              <a:rPr lang="ru-RU" baseline="0" dirty="0" smtClean="0"/>
              <a:t> на основе естественно-языковой адресации</a:t>
            </a:r>
            <a:r>
              <a:rPr lang="ru-RU" dirty="0" smtClean="0"/>
              <a:t> должна повысить производительность базы данных при</a:t>
            </a:r>
            <a:r>
              <a:rPr lang="ru-RU" baseline="0" dirty="0" smtClean="0"/>
              <a:t> полнотекстовом поиске</a:t>
            </a:r>
            <a:r>
              <a:rPr lang="ru-RU" dirty="0" smtClean="0"/>
              <a:t>.</a:t>
            </a:r>
          </a:p>
          <a:p>
            <a:endParaRPr lang="ru-RU" dirty="0"/>
          </a:p>
        </p:txBody>
      </p:sp>
      <p:sp>
        <p:nvSpPr>
          <p:cNvPr id="4" name="Дата 3"/>
          <p:cNvSpPr>
            <a:spLocks noGrp="1"/>
          </p:cNvSpPr>
          <p:nvPr>
            <p:ph type="dt" idx="10"/>
          </p:nvPr>
        </p:nvSpPr>
        <p:spPr/>
        <p:txBody>
          <a:bodyPr/>
          <a:lstStyle/>
          <a:p>
            <a:r>
              <a:rPr lang="ru-RU" smtClean="0"/>
              <a:t>27.02.2015</a:t>
            </a:r>
            <a:endParaRPr lang="ru-RU"/>
          </a:p>
        </p:txBody>
      </p:sp>
      <p:sp>
        <p:nvSpPr>
          <p:cNvPr id="5" name="Номер слайда 4"/>
          <p:cNvSpPr>
            <a:spLocks noGrp="1"/>
          </p:cNvSpPr>
          <p:nvPr>
            <p:ph type="sldNum" sz="quarter" idx="11"/>
          </p:nvPr>
        </p:nvSpPr>
        <p:spPr/>
        <p:txBody>
          <a:bodyPr/>
          <a:lstStyle/>
          <a:p>
            <a:fld id="{C091F96A-1E52-419C-9004-EAEAED837FE4}" type="slidenum">
              <a:rPr lang="ru-RU" smtClean="0"/>
              <a:pPr/>
              <a:t>9</a:t>
            </a:fld>
            <a:endParaRPr lang="ru-RU"/>
          </a:p>
        </p:txBody>
      </p:sp>
    </p:spTree>
    <p:extLst>
      <p:ext uri="{BB962C8B-B14F-4D97-AF65-F5344CB8AC3E}">
        <p14:creationId xmlns:p14="http://schemas.microsoft.com/office/powerpoint/2010/main" val="98187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r>
              <a:rPr lang="ru-RU" dirty="0" smtClean="0"/>
              <a:t>Курсовая работа 07.03.2015</a:t>
            </a:r>
            <a:endParaRPr lang="ru-RU" dirty="0"/>
          </a:p>
        </p:txBody>
      </p:sp>
      <p:sp>
        <p:nvSpPr>
          <p:cNvPr id="17" name="Нижний колонтитул 16"/>
          <p:cNvSpPr>
            <a:spLocks noGrp="1"/>
          </p:cNvSpPr>
          <p:nvPr>
            <p:ph type="ftr" sz="quarter" idx="11"/>
          </p:nvPr>
        </p:nvSpPr>
        <p:spPr>
          <a:xfrm>
            <a:off x="2898648" y="6355080"/>
            <a:ext cx="3474720" cy="365760"/>
          </a:xfrm>
        </p:spPr>
        <p:txBody>
          <a:bodyPr/>
          <a:lstStyle/>
          <a:p>
            <a:r>
              <a:rPr lang="ru-RU" dirty="0" smtClean="0"/>
              <a:t>Наталья Симонова «Разработка системы ведения контактных данных сотрудников и информирования о предстоящих событиях</a:t>
            </a:r>
          </a:p>
          <a:p>
            <a:r>
              <a:rPr lang="ru-RU" dirty="0" smtClean="0"/>
              <a:t>"</a:t>
            </a:r>
            <a:endParaRPr lang="ru-RU" dirty="0"/>
          </a:p>
        </p:txBody>
      </p:sp>
      <p:sp>
        <p:nvSpPr>
          <p:cNvPr id="29" name="Номер слайда 28"/>
          <p:cNvSpPr>
            <a:spLocks noGrp="1"/>
          </p:cNvSpPr>
          <p:nvPr>
            <p:ph type="sldNum" sz="quarter" idx="12"/>
          </p:nvPr>
        </p:nvSpPr>
        <p:spPr>
          <a:xfrm>
            <a:off x="1216152" y="6355080"/>
            <a:ext cx="1219200" cy="365760"/>
          </a:xfrm>
        </p:spPr>
        <p:txBody>
          <a:bodyPr/>
          <a:lstStyle/>
          <a:p>
            <a:fld id="{725C68B6-61C2-468F-89AB-4B9F7531AA68}" type="slidenum">
              <a:rPr lang="ru-RU" smtClean="0"/>
              <a:pPr/>
              <a:t>‹#›</a:t>
            </a:fld>
            <a:endParaRPr lang="ru-RU" dirty="0"/>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r>
              <a:rPr lang="ru-RU" smtClean="0"/>
              <a:t>Курсовая работа 07.03.2015</a:t>
            </a:r>
            <a:endParaRPr lang="ru-RU"/>
          </a:p>
        </p:txBody>
      </p:sp>
      <p:sp>
        <p:nvSpPr>
          <p:cNvPr id="5" name="Нижний колонтитул 4"/>
          <p:cNvSpPr>
            <a:spLocks noGrp="1"/>
          </p:cNvSpPr>
          <p:nvPr>
            <p:ph type="ftr" sz="quarter" idx="11"/>
          </p:nvPr>
        </p:nvSpPr>
        <p:spPr/>
        <p:txBody>
          <a:bodyPr/>
          <a:lstStyle/>
          <a:p>
            <a:r>
              <a:rPr lang="ru-RU" dirty="0" smtClean="0"/>
              <a:t>Наталья Симонова " Разработка системы ведения контактных данных сотрудников и информирования о предстоящих событиях "</a:t>
            </a:r>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r>
              <a:rPr lang="ru-RU" smtClean="0"/>
              <a:t>Курсовая работа 07.03.2015</a:t>
            </a:r>
            <a:endParaRPr lang="ru-RU"/>
          </a:p>
        </p:txBody>
      </p:sp>
      <p:sp>
        <p:nvSpPr>
          <p:cNvPr id="5" name="Нижний колонтитул 4"/>
          <p:cNvSpPr>
            <a:spLocks noGrp="1"/>
          </p:cNvSpPr>
          <p:nvPr>
            <p:ph type="ftr" sz="quarter" idx="11"/>
          </p:nvPr>
        </p:nvSpPr>
        <p:spPr/>
        <p:txBody>
          <a:bodyPr/>
          <a:lstStyle/>
          <a:p>
            <a:r>
              <a:rPr lang="ru-RU" dirty="0" smtClean="0"/>
              <a:t>Наталья Симонова " Разработка системы ведения контактных данных сотрудников и информирования о предстоящих событиях "</a:t>
            </a:r>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sz="3200"/>
            </a:lvl1pPr>
          </a:lstStyle>
          <a:p>
            <a:r>
              <a:rPr lang="ru-RU" dirty="0" smtClean="0"/>
              <a:t>Образец заголовка</a:t>
            </a:r>
            <a:endParaRPr lang="ru-RU" dirty="0"/>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r>
              <a:rPr lang="ru-RU" smtClean="0"/>
              <a:t>Курсовая работа 07.03.2015</a:t>
            </a:r>
            <a:endParaRPr lang="ru-RU"/>
          </a:p>
        </p:txBody>
      </p:sp>
      <p:sp>
        <p:nvSpPr>
          <p:cNvPr id="5" name="Нижний колонтитул 4"/>
          <p:cNvSpPr>
            <a:spLocks noGrp="1"/>
          </p:cNvSpPr>
          <p:nvPr>
            <p:ph type="ftr" sz="quarter" idx="11"/>
          </p:nvPr>
        </p:nvSpPr>
        <p:spPr/>
        <p:txBody>
          <a:bodyPr/>
          <a:lstStyle/>
          <a:p>
            <a:r>
              <a:rPr lang="ru-RU" dirty="0" smtClean="0"/>
              <a:t>Наталья Симонова " Разработка системы ведения контактных данных сотрудников и информирования о предстоящих событиях "</a:t>
            </a:r>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r>
              <a:rPr lang="ru-RU" dirty="0" smtClean="0"/>
              <a:t>/11</a:t>
            </a:r>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42D536B-4FBB-4175-8F4B-7D49617F7156}" type="datetimeFigureOut">
              <a:rPr lang="ru-RU" smtClean="0"/>
              <a:pPr/>
              <a:t>03.06.2018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515C58-1A80-4FF5-BACA-DA48CA4AD1D0}"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2D536B-4FBB-4175-8F4B-7D49617F7156}" type="datetimeFigureOut">
              <a:rPr lang="ru-RU" smtClean="0"/>
              <a:pPr/>
              <a:t>03.06.2018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515C58-1A80-4FF5-BACA-DA48CA4AD1D0}"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42D536B-4FBB-4175-8F4B-7D49617F7156}" type="datetimeFigureOut">
              <a:rPr lang="ru-RU" smtClean="0"/>
              <a:pPr/>
              <a:t>03.06.2018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515C58-1A80-4FF5-BACA-DA48CA4AD1D0}"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42D536B-4FBB-4175-8F4B-7D49617F7156}" type="datetimeFigureOut">
              <a:rPr lang="ru-RU" smtClean="0"/>
              <a:pPr/>
              <a:t>03.06.2018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515C58-1A80-4FF5-BACA-DA48CA4AD1D0}"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42D536B-4FBB-4175-8F4B-7D49617F7156}" type="datetimeFigureOut">
              <a:rPr lang="ru-RU" smtClean="0"/>
              <a:pPr/>
              <a:t>03.06.2018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4515C58-1A80-4FF5-BACA-DA48CA4AD1D0}"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42D536B-4FBB-4175-8F4B-7D49617F7156}" type="datetimeFigureOut">
              <a:rPr lang="ru-RU" smtClean="0"/>
              <a:pPr/>
              <a:t>03.06.2018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4515C58-1A80-4FF5-BACA-DA48CA4AD1D0}"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2D536B-4FBB-4175-8F4B-7D49617F7156}" type="datetimeFigureOut">
              <a:rPr lang="ru-RU" smtClean="0"/>
              <a:pPr/>
              <a:t>03.06.2018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4515C58-1A80-4FF5-BACA-DA48CA4AD1D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dirty="0" smtClean="0"/>
              <a:t>Образец текста</a:t>
            </a:r>
          </a:p>
          <a:p>
            <a:pPr lvl="1" eaLnBrk="1" latinLnBrk="0" hangingPunct="1"/>
            <a:r>
              <a:rPr lang="ru-RU" dirty="0" smtClean="0"/>
              <a:t>Второй уровень</a:t>
            </a:r>
          </a:p>
          <a:p>
            <a:pPr lvl="2" eaLnBrk="1" latinLnBrk="0" hangingPunct="1"/>
            <a:r>
              <a:rPr lang="ru-RU" dirty="0" smtClean="0"/>
              <a:t>Третий уровень</a:t>
            </a:r>
          </a:p>
          <a:p>
            <a:pPr lvl="3" eaLnBrk="1" latinLnBrk="0" hangingPunct="1"/>
            <a:r>
              <a:rPr lang="ru-RU" dirty="0" smtClean="0"/>
              <a:t>Четвертый уровень</a:t>
            </a:r>
          </a:p>
          <a:p>
            <a:pPr lvl="4" eaLnBrk="1" latinLnBrk="0" hangingPunct="1"/>
            <a:r>
              <a:rPr lang="ru-RU" dirty="0" smtClean="0"/>
              <a:t>Пятый уровень</a:t>
            </a:r>
            <a:endParaRPr kumimoji="0" lang="en-US" dirty="0"/>
          </a:p>
        </p:txBody>
      </p:sp>
      <p:sp>
        <p:nvSpPr>
          <p:cNvPr id="7" name="Заголовок 6"/>
          <p:cNvSpPr>
            <a:spLocks noGrp="1"/>
          </p:cNvSpPr>
          <p:nvPr>
            <p:ph type="title"/>
          </p:nvPr>
        </p:nvSpPr>
        <p:spPr/>
        <p:txBody>
          <a:bodyPr/>
          <a:lstStyle/>
          <a:p>
            <a:r>
              <a:rPr lang="ru-RU" smtClean="0"/>
              <a:t>Образец заголовка</a:t>
            </a:r>
            <a:endParaRPr lang="ru-RU"/>
          </a:p>
        </p:txBody>
      </p:sp>
      <p:sp>
        <p:nvSpPr>
          <p:cNvPr id="9" name="Дата 8"/>
          <p:cNvSpPr>
            <a:spLocks noGrp="1"/>
          </p:cNvSpPr>
          <p:nvPr>
            <p:ph type="dt" sz="half" idx="10"/>
          </p:nvPr>
        </p:nvSpPr>
        <p:spPr/>
        <p:txBody>
          <a:bodyPr/>
          <a:lstStyle/>
          <a:p>
            <a:r>
              <a:rPr lang="ru-RU" dirty="0" smtClean="0"/>
              <a:t>Курсовая работа </a:t>
            </a:r>
            <a:r>
              <a:rPr lang="en-US" dirty="0" smtClean="0"/>
              <a:t>29</a:t>
            </a:r>
            <a:r>
              <a:rPr lang="ru-RU" dirty="0" smtClean="0"/>
              <a:t>.0</a:t>
            </a:r>
            <a:r>
              <a:rPr lang="en-US" dirty="0" smtClean="0"/>
              <a:t>3</a:t>
            </a:r>
            <a:r>
              <a:rPr lang="ru-RU" dirty="0" smtClean="0"/>
              <a:t>.201</a:t>
            </a:r>
            <a:r>
              <a:rPr lang="en-US" dirty="0" smtClean="0"/>
              <a:t>7</a:t>
            </a:r>
            <a:endParaRPr lang="ru-RU" dirty="0"/>
          </a:p>
        </p:txBody>
      </p:sp>
      <p:sp>
        <p:nvSpPr>
          <p:cNvPr id="10" name="Номер слайда 9"/>
          <p:cNvSpPr>
            <a:spLocks noGrp="1"/>
          </p:cNvSpPr>
          <p:nvPr>
            <p:ph type="sldNum" sz="quarter" idx="11"/>
          </p:nvPr>
        </p:nvSpPr>
        <p:spPr/>
        <p:txBody>
          <a:bodyPr/>
          <a:lstStyle/>
          <a:p>
            <a:fld id="{725C68B6-61C2-468F-89AB-4B9F7531AA68}" type="slidenum">
              <a:rPr lang="ru-RU" smtClean="0"/>
              <a:pPr/>
              <a:t>‹#›</a:t>
            </a:fld>
            <a:r>
              <a:rPr lang="ru-RU" dirty="0" smtClean="0"/>
              <a:t>/11</a:t>
            </a:r>
            <a:endParaRPr lang="ru-RU" dirty="0"/>
          </a:p>
        </p:txBody>
      </p:sp>
      <p:sp>
        <p:nvSpPr>
          <p:cNvPr id="11" name="Нижний колонтитул 10"/>
          <p:cNvSpPr>
            <a:spLocks noGrp="1"/>
          </p:cNvSpPr>
          <p:nvPr>
            <p:ph type="ftr" sz="quarter" idx="12"/>
          </p:nvPr>
        </p:nvSpPr>
        <p:spPr/>
        <p:txBody>
          <a:bodyPr/>
          <a:lstStyle/>
          <a:p>
            <a:r>
              <a:rPr lang="ru-RU" dirty="0" smtClean="0"/>
              <a:t>Наталья Симонова "Разработка генетического алгоритма для дешифрования зашифрованных изображений"</a:t>
            </a:r>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2D536B-4FBB-4175-8F4B-7D49617F7156}" type="datetimeFigureOut">
              <a:rPr lang="ru-RU" smtClean="0"/>
              <a:pPr/>
              <a:t>03.06.2018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515C58-1A80-4FF5-BACA-DA48CA4AD1D0}"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42D536B-4FBB-4175-8F4B-7D49617F7156}" type="datetimeFigureOut">
              <a:rPr lang="ru-RU" smtClean="0"/>
              <a:pPr/>
              <a:t>03.06.2018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515C58-1A80-4FF5-BACA-DA48CA4AD1D0}"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2D536B-4FBB-4175-8F4B-7D49617F7156}" type="datetimeFigureOut">
              <a:rPr lang="ru-RU" smtClean="0"/>
              <a:pPr/>
              <a:t>03.06.2018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515C58-1A80-4FF5-BACA-DA48CA4AD1D0}"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42D536B-4FBB-4175-8F4B-7D49617F7156}" type="datetimeFigureOut">
              <a:rPr lang="ru-RU" smtClean="0"/>
              <a:pPr/>
              <a:t>03.06.2018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515C58-1A80-4FF5-BACA-DA48CA4AD1D0}"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214282" y="6356350"/>
            <a:ext cx="2133600" cy="365125"/>
          </a:xfrm>
        </p:spPr>
        <p:txBody>
          <a:bodyPr/>
          <a:lstStyle/>
          <a:p>
            <a:r>
              <a:rPr lang="ru-RU" dirty="0" smtClean="0"/>
              <a:t>Курсовая работа </a:t>
            </a:r>
            <a:r>
              <a:rPr lang="en-US" dirty="0" smtClean="0"/>
              <a:t> 29</a:t>
            </a:r>
            <a:r>
              <a:rPr lang="ru-RU" dirty="0" smtClean="0"/>
              <a:t>.03.201</a:t>
            </a:r>
            <a:r>
              <a:rPr lang="en-US" dirty="0" smtClean="0"/>
              <a:t>7</a:t>
            </a:r>
            <a:endParaRPr lang="ru-RU" dirty="0"/>
          </a:p>
        </p:txBody>
      </p:sp>
      <p:sp>
        <p:nvSpPr>
          <p:cNvPr id="5" name="Нижний колонтитул 4"/>
          <p:cNvSpPr>
            <a:spLocks noGrp="1"/>
          </p:cNvSpPr>
          <p:nvPr>
            <p:ph type="ftr" sz="quarter" idx="11"/>
          </p:nvPr>
        </p:nvSpPr>
        <p:spPr>
          <a:xfrm>
            <a:off x="2643174" y="6357958"/>
            <a:ext cx="5000660" cy="363517"/>
          </a:xfrm>
        </p:spPr>
        <p:txBody>
          <a:bodyPr/>
          <a:lstStyle/>
          <a:p>
            <a:r>
              <a:rPr lang="ru-RU" dirty="0" smtClean="0"/>
              <a:t>Наталья Симонова "Разработка генетического алгоритма для дешифрования зашифрованных изображений"</a:t>
            </a:r>
            <a:endParaRPr lang="ru-RU" dirty="0"/>
          </a:p>
        </p:txBody>
      </p:sp>
      <p:sp>
        <p:nvSpPr>
          <p:cNvPr id="6" name="Номер слайда 5"/>
          <p:cNvSpPr>
            <a:spLocks noGrp="1"/>
          </p:cNvSpPr>
          <p:nvPr>
            <p:ph type="sldNum" sz="quarter" idx="12"/>
          </p:nvPr>
        </p:nvSpPr>
        <p:spPr>
          <a:xfrm>
            <a:off x="8072462" y="6356350"/>
            <a:ext cx="928694" cy="365125"/>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Курсовая работа 07.03.2015</a:t>
            </a:r>
            <a:endParaRPr lang="ru-RU"/>
          </a:p>
        </p:txBody>
      </p:sp>
      <p:sp>
        <p:nvSpPr>
          <p:cNvPr id="5" name="Нижний колонтитул 4"/>
          <p:cNvSpPr>
            <a:spLocks noGrp="1"/>
          </p:cNvSpPr>
          <p:nvPr>
            <p:ph type="ftr" sz="quarter" idx="11"/>
          </p:nvPr>
        </p:nvSpPr>
        <p:spPr/>
        <p:txBody>
          <a:bodyPr/>
          <a:lstStyle/>
          <a:p>
            <a:r>
              <a:rPr lang="ru-RU" smtClean="0"/>
              <a:t>Наталья Симонова "Разработка программы для поиска выхода из лабиринта на основе реберной раскраски"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r>
              <a:rPr lang="ru-RU" smtClean="0"/>
              <a:t>/10</a:t>
            </a:r>
            <a:endParaRPr lang="ru-RU"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t>Курсовая работа 07.03.2015</a:t>
            </a:r>
            <a:endParaRPr lang="ru-RU"/>
          </a:p>
        </p:txBody>
      </p:sp>
      <p:sp>
        <p:nvSpPr>
          <p:cNvPr id="5" name="Нижний колонтитул 4"/>
          <p:cNvSpPr>
            <a:spLocks noGrp="1"/>
          </p:cNvSpPr>
          <p:nvPr>
            <p:ph type="ftr" sz="quarter" idx="11"/>
          </p:nvPr>
        </p:nvSpPr>
        <p:spPr/>
        <p:txBody>
          <a:bodyPr/>
          <a:lstStyle/>
          <a:p>
            <a:r>
              <a:rPr lang="ru-RU" smtClean="0"/>
              <a:t>Наталья Симонова "Разработка программы для поиска выхода из лабиринта на основе реберной раскраски"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ru-RU" smtClean="0"/>
              <a:t>Курсовая работа 07.03.2015</a:t>
            </a:r>
            <a:endParaRPr lang="ru-RU"/>
          </a:p>
        </p:txBody>
      </p:sp>
      <p:sp>
        <p:nvSpPr>
          <p:cNvPr id="6" name="Нижний колонтитул 5"/>
          <p:cNvSpPr>
            <a:spLocks noGrp="1"/>
          </p:cNvSpPr>
          <p:nvPr>
            <p:ph type="ftr" sz="quarter" idx="11"/>
          </p:nvPr>
        </p:nvSpPr>
        <p:spPr/>
        <p:txBody>
          <a:bodyPr/>
          <a:lstStyle/>
          <a:p>
            <a:r>
              <a:rPr lang="ru-RU" smtClean="0"/>
              <a:t>Наталья Симонова "Разработка программы для поиска выхода из лабиринта на основе реберной раскраски"</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smtClean="0"/>
              <a:t>Курсовая работа 07.03.2015</a:t>
            </a:r>
            <a:endParaRPr lang="ru-RU"/>
          </a:p>
        </p:txBody>
      </p:sp>
      <p:sp>
        <p:nvSpPr>
          <p:cNvPr id="8" name="Нижний колонтитул 7"/>
          <p:cNvSpPr>
            <a:spLocks noGrp="1"/>
          </p:cNvSpPr>
          <p:nvPr>
            <p:ph type="ftr" sz="quarter" idx="11"/>
          </p:nvPr>
        </p:nvSpPr>
        <p:spPr/>
        <p:txBody>
          <a:bodyPr/>
          <a:lstStyle/>
          <a:p>
            <a:r>
              <a:rPr lang="ru-RU" smtClean="0"/>
              <a:t>Наталья Симонова "Разработка программы для поиска выхода из лабиринта на основе реберной раскраски"</a:t>
            </a:r>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ru-RU" smtClean="0"/>
              <a:t>Курсовая работа 07.03.2015</a:t>
            </a:r>
            <a:endParaRPr lang="ru-RU"/>
          </a:p>
        </p:txBody>
      </p:sp>
      <p:sp>
        <p:nvSpPr>
          <p:cNvPr id="4" name="Нижний колонтитул 3"/>
          <p:cNvSpPr>
            <a:spLocks noGrp="1"/>
          </p:cNvSpPr>
          <p:nvPr>
            <p:ph type="ftr" sz="quarter" idx="11"/>
          </p:nvPr>
        </p:nvSpPr>
        <p:spPr/>
        <p:txBody>
          <a:bodyPr/>
          <a:lstStyle/>
          <a:p>
            <a:r>
              <a:rPr lang="ru-RU" smtClean="0"/>
              <a:t>Наталья Симонова "Разработка программы для поиска выхода из лабиринта на основе реберной раскраски"</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r>
              <a:rPr lang="ru-RU" smtClean="0"/>
              <a:t>Курсовая работа 07.03.2015</a:t>
            </a:r>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725C68B6-61C2-468F-89AB-4B9F7531AA68}"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Курсовая работа 07.03.2015</a:t>
            </a:r>
            <a:endParaRPr lang="ru-RU"/>
          </a:p>
        </p:txBody>
      </p:sp>
      <p:sp>
        <p:nvSpPr>
          <p:cNvPr id="3" name="Нижний колонтитул 2"/>
          <p:cNvSpPr>
            <a:spLocks noGrp="1"/>
          </p:cNvSpPr>
          <p:nvPr>
            <p:ph type="ftr" sz="quarter" idx="11"/>
          </p:nvPr>
        </p:nvSpPr>
        <p:spPr/>
        <p:txBody>
          <a:bodyPr/>
          <a:lstStyle/>
          <a:p>
            <a:r>
              <a:rPr lang="ru-RU" smtClean="0"/>
              <a:t>Наталья Симонова "Разработка программы для поиска выхода из лабиринта на основе реберной раскраски"</a:t>
            </a:r>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Курсовая работа 07.03.2015</a:t>
            </a:r>
            <a:endParaRPr lang="ru-RU"/>
          </a:p>
        </p:txBody>
      </p:sp>
      <p:sp>
        <p:nvSpPr>
          <p:cNvPr id="6" name="Нижний колонтитул 5"/>
          <p:cNvSpPr>
            <a:spLocks noGrp="1"/>
          </p:cNvSpPr>
          <p:nvPr>
            <p:ph type="ftr" sz="quarter" idx="11"/>
          </p:nvPr>
        </p:nvSpPr>
        <p:spPr/>
        <p:txBody>
          <a:bodyPr/>
          <a:lstStyle/>
          <a:p>
            <a:r>
              <a:rPr lang="ru-RU" smtClean="0"/>
              <a:t>Наталья Симонова "Разработка программы для поиска выхода из лабиринта на основе реберной раскраски"</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Курсовая работа 07.03.2015</a:t>
            </a:r>
            <a:endParaRPr lang="ru-RU"/>
          </a:p>
        </p:txBody>
      </p:sp>
      <p:sp>
        <p:nvSpPr>
          <p:cNvPr id="6" name="Нижний колонтитул 5"/>
          <p:cNvSpPr>
            <a:spLocks noGrp="1"/>
          </p:cNvSpPr>
          <p:nvPr>
            <p:ph type="ftr" sz="quarter" idx="11"/>
          </p:nvPr>
        </p:nvSpPr>
        <p:spPr/>
        <p:txBody>
          <a:bodyPr/>
          <a:lstStyle/>
          <a:p>
            <a:r>
              <a:rPr lang="ru-RU" smtClean="0"/>
              <a:t>Наталья Симонова "Разработка программы для поиска выхода из лабиринта на основе реберной раскраски"</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Курсовая работа 07.03.2015</a:t>
            </a:r>
            <a:endParaRPr lang="ru-RU"/>
          </a:p>
        </p:txBody>
      </p:sp>
      <p:sp>
        <p:nvSpPr>
          <p:cNvPr id="5" name="Нижний колонтитул 4"/>
          <p:cNvSpPr>
            <a:spLocks noGrp="1"/>
          </p:cNvSpPr>
          <p:nvPr>
            <p:ph type="ftr" sz="quarter" idx="11"/>
          </p:nvPr>
        </p:nvSpPr>
        <p:spPr/>
        <p:txBody>
          <a:bodyPr/>
          <a:lstStyle/>
          <a:p>
            <a:r>
              <a:rPr lang="ru-RU" smtClean="0"/>
              <a:t>Наталья Симонова "Разработка программы для поиска выхода из лабиринта на основе реберной раскраски"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Курсовая работа 07.03.2015</a:t>
            </a:r>
            <a:endParaRPr lang="ru-RU"/>
          </a:p>
        </p:txBody>
      </p:sp>
      <p:sp>
        <p:nvSpPr>
          <p:cNvPr id="5" name="Нижний колонтитул 4"/>
          <p:cNvSpPr>
            <a:spLocks noGrp="1"/>
          </p:cNvSpPr>
          <p:nvPr>
            <p:ph type="ftr" sz="quarter" idx="11"/>
          </p:nvPr>
        </p:nvSpPr>
        <p:spPr/>
        <p:txBody>
          <a:bodyPr/>
          <a:lstStyle/>
          <a:p>
            <a:r>
              <a:rPr lang="ru-RU" smtClean="0"/>
              <a:t>Наталья Симонова "Разработка программы для поиска выхода из лабиринта на основе реберной раскраски"</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r>
              <a:rPr lang="ru-RU" dirty="0" smtClean="0"/>
              <a:t>Курсовая работа 01.04.2016</a:t>
            </a:r>
            <a:endParaRPr lang="ru-RU" dirty="0"/>
          </a:p>
        </p:txBody>
      </p:sp>
      <p:sp>
        <p:nvSpPr>
          <p:cNvPr id="6" name="Нижний колонтитул 5"/>
          <p:cNvSpPr>
            <a:spLocks noGrp="1"/>
          </p:cNvSpPr>
          <p:nvPr>
            <p:ph type="ftr" sz="quarter" idx="11"/>
          </p:nvPr>
        </p:nvSpPr>
        <p:spPr/>
        <p:txBody>
          <a:bodyPr/>
          <a:lstStyle/>
          <a:p>
            <a:r>
              <a:rPr lang="ru-RU" dirty="0" smtClean="0"/>
              <a:t>Наталья Симонова "Разработка системы ведения контактных данных сотрудников и информирования о предстоящих событиях "</a:t>
            </a:r>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r>
              <a:rPr lang="ru-RU" dirty="0" smtClean="0"/>
              <a:t>/11</a:t>
            </a:r>
            <a:endParaRPr lang="ru-RU" dirty="0"/>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r>
              <a:rPr lang="ru-RU" smtClean="0"/>
              <a:t>Курсовая работа 07.03.2015</a:t>
            </a:r>
            <a:endParaRPr lang="ru-RU"/>
          </a:p>
        </p:txBody>
      </p:sp>
      <p:sp>
        <p:nvSpPr>
          <p:cNvPr id="8" name="Нижний колонтитул 7"/>
          <p:cNvSpPr>
            <a:spLocks noGrp="1"/>
          </p:cNvSpPr>
          <p:nvPr>
            <p:ph type="ftr" sz="quarter" idx="11"/>
          </p:nvPr>
        </p:nvSpPr>
        <p:spPr/>
        <p:txBody>
          <a:bodyPr/>
          <a:lstStyle/>
          <a:p>
            <a:r>
              <a:rPr lang="ru-RU" dirty="0" smtClean="0"/>
              <a:t>Наталья Симонова " Разработка системы ведения контактных данных сотрудников и информирования о предстоящих событиях "</a:t>
            </a:r>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r>
              <a:rPr lang="ru-RU" dirty="0" smtClean="0"/>
              <a:t>/11</a:t>
            </a:r>
            <a:endParaRPr lang="ru-RU" dirty="0"/>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r>
              <a:rPr lang="ru-RU" smtClean="0"/>
              <a:t>Курсовая работа 07.03.2015</a:t>
            </a:r>
            <a:endParaRPr lang="ru-RU"/>
          </a:p>
        </p:txBody>
      </p:sp>
      <p:sp>
        <p:nvSpPr>
          <p:cNvPr id="4" name="Нижний колонтитул 3"/>
          <p:cNvSpPr>
            <a:spLocks noGrp="1"/>
          </p:cNvSpPr>
          <p:nvPr>
            <p:ph type="ftr" sz="quarter" idx="11"/>
          </p:nvPr>
        </p:nvSpPr>
        <p:spPr/>
        <p:txBody>
          <a:bodyPr/>
          <a:lstStyle/>
          <a:p>
            <a:r>
              <a:rPr lang="ru-RU" dirty="0" smtClean="0"/>
              <a:t>Наталья Симонова " Разработка системы ведения контактных данных сотрудников и информирования о предстоящих событиях "</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dirty="0" smtClean="0"/>
              <a:t>Курсовая работа 01.04.2016</a:t>
            </a:r>
            <a:endParaRPr lang="ru-RU" dirty="0"/>
          </a:p>
        </p:txBody>
      </p:sp>
      <p:sp>
        <p:nvSpPr>
          <p:cNvPr id="3" name="Нижний колонтитул 2"/>
          <p:cNvSpPr>
            <a:spLocks noGrp="1"/>
          </p:cNvSpPr>
          <p:nvPr>
            <p:ph type="ftr" sz="quarter" idx="11"/>
          </p:nvPr>
        </p:nvSpPr>
        <p:spPr/>
        <p:txBody>
          <a:bodyPr/>
          <a:lstStyle/>
          <a:p>
            <a:r>
              <a:rPr lang="ru-RU" dirty="0" smtClean="0"/>
              <a:t>Наталья Симонова «Разработка системы ведения контактных данных сотрудников и информирования о предстоящих событиях "</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r>
              <a:rPr lang="ru-RU" dirty="0" smtClean="0"/>
              <a:t>/12</a:t>
            </a:r>
            <a:endParaRPr lang="ru-RU" dirty="0"/>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7993116" y="6488604"/>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r>
              <a:rPr lang="ru-RU" dirty="0" smtClean="0"/>
              <a:t>Курсовая работа 01.04.2016</a:t>
            </a:r>
            <a:endParaRPr lang="ru-RU" dirty="0"/>
          </a:p>
        </p:txBody>
      </p:sp>
      <p:sp>
        <p:nvSpPr>
          <p:cNvPr id="6" name="Нижний колонтитул 5"/>
          <p:cNvSpPr>
            <a:spLocks noGrp="1"/>
          </p:cNvSpPr>
          <p:nvPr>
            <p:ph type="ftr" sz="quarter" idx="11"/>
          </p:nvPr>
        </p:nvSpPr>
        <p:spPr/>
        <p:txBody>
          <a:bodyPr/>
          <a:lstStyle/>
          <a:p>
            <a:r>
              <a:rPr lang="ru-RU" smtClean="0"/>
              <a:t>Наталья Симонова "Разработка программы для поиска выхода из лабиринта на основе реберной раскраски"</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794481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r>
              <a:rPr lang="ru-RU" smtClean="0"/>
              <a:t>Курсовая работа 07.03.2015</a:t>
            </a:r>
            <a:endParaRPr lang="ru-RU"/>
          </a:p>
        </p:txBody>
      </p:sp>
      <p:sp>
        <p:nvSpPr>
          <p:cNvPr id="6" name="Нижний колонтитул 5"/>
          <p:cNvSpPr>
            <a:spLocks noGrp="1"/>
          </p:cNvSpPr>
          <p:nvPr>
            <p:ph type="ftr" sz="quarter" idx="11"/>
          </p:nvPr>
        </p:nvSpPr>
        <p:spPr/>
        <p:txBody>
          <a:bodyPr/>
          <a:lstStyle/>
          <a:p>
            <a:r>
              <a:rPr lang="ru-RU" smtClean="0"/>
              <a:t>Наталья Симонова "Разработка программы для поиска выхода из лабиринта на основе реберной раскраски"</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dirty="0" smtClean="0"/>
              <a:t>Образец заголовка</a:t>
            </a:r>
            <a:endParaRPr kumimoji="0" lang="en-US" dirty="0"/>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dirty="0" smtClean="0"/>
              <a:t>Образец текста</a:t>
            </a:r>
          </a:p>
          <a:p>
            <a:pPr lvl="1" eaLnBrk="1" latinLnBrk="0" hangingPunct="1"/>
            <a:r>
              <a:rPr kumimoji="0" lang="ru-RU" dirty="0" smtClean="0"/>
              <a:t>Второй уровень</a:t>
            </a:r>
          </a:p>
          <a:p>
            <a:pPr lvl="2" eaLnBrk="1" latinLnBrk="0" hangingPunct="1"/>
            <a:r>
              <a:rPr kumimoji="0" lang="ru-RU" dirty="0" smtClean="0"/>
              <a:t>Третий уровень</a:t>
            </a:r>
          </a:p>
          <a:p>
            <a:pPr lvl="3" eaLnBrk="1" latinLnBrk="0" hangingPunct="1"/>
            <a:r>
              <a:rPr kumimoji="0" lang="ru-RU" dirty="0" smtClean="0"/>
              <a:t>Четвертый уровень</a:t>
            </a:r>
          </a:p>
          <a:p>
            <a:pPr lvl="4" eaLnBrk="1" latinLnBrk="0" hangingPunct="1"/>
            <a:r>
              <a:rPr kumimoji="0" lang="ru-RU" dirty="0" smtClean="0"/>
              <a:t>Пятый уровень</a:t>
            </a:r>
            <a:endParaRPr kumimoji="0" lang="en-US" dirty="0"/>
          </a:p>
        </p:txBody>
      </p:sp>
      <p:sp>
        <p:nvSpPr>
          <p:cNvPr id="14" name="Дата 13"/>
          <p:cNvSpPr>
            <a:spLocks noGrp="1"/>
          </p:cNvSpPr>
          <p:nvPr>
            <p:ph type="dt" sz="half" idx="2"/>
          </p:nvPr>
        </p:nvSpPr>
        <p:spPr>
          <a:xfrm>
            <a:off x="323528" y="6375608"/>
            <a:ext cx="2289048" cy="365760"/>
          </a:xfrm>
          <a:prstGeom prst="rect">
            <a:avLst/>
          </a:prstGeom>
        </p:spPr>
        <p:txBody>
          <a:bodyPr vert="horz"/>
          <a:lstStyle>
            <a:lvl1pPr algn="l" eaLnBrk="1" latinLnBrk="0" hangingPunct="1">
              <a:defRPr kumimoji="0" sz="1400">
                <a:solidFill>
                  <a:schemeClr val="tx2"/>
                </a:solidFill>
              </a:defRPr>
            </a:lvl1pPr>
          </a:lstStyle>
          <a:p>
            <a:r>
              <a:rPr lang="ru-RU" dirty="0" smtClean="0"/>
              <a:t>Курсовая работа </a:t>
            </a:r>
            <a:r>
              <a:rPr lang="en-US" dirty="0" smtClean="0"/>
              <a:t>29</a:t>
            </a:r>
            <a:r>
              <a:rPr lang="ru-RU" dirty="0" smtClean="0"/>
              <a:t>.0</a:t>
            </a:r>
            <a:r>
              <a:rPr lang="en-US" dirty="0" smtClean="0"/>
              <a:t>3</a:t>
            </a:r>
            <a:r>
              <a:rPr lang="ru-RU" dirty="0" smtClean="0"/>
              <a:t>.201</a:t>
            </a:r>
            <a:r>
              <a:rPr lang="en-US" dirty="0" smtClean="0"/>
              <a:t>7</a:t>
            </a:r>
            <a:endParaRPr lang="ru-RU" dirty="0"/>
          </a:p>
        </p:txBody>
      </p:sp>
      <p:sp>
        <p:nvSpPr>
          <p:cNvPr id="3" name="Нижний колонтитул 2"/>
          <p:cNvSpPr>
            <a:spLocks noGrp="1"/>
          </p:cNvSpPr>
          <p:nvPr>
            <p:ph type="ftr" sz="quarter" idx="3"/>
          </p:nvPr>
        </p:nvSpPr>
        <p:spPr>
          <a:xfrm>
            <a:off x="2627784" y="6375608"/>
            <a:ext cx="5286412" cy="365760"/>
          </a:xfrm>
          <a:prstGeom prst="rect">
            <a:avLst/>
          </a:prstGeom>
        </p:spPr>
        <p:txBody>
          <a:bodyPr vert="horz"/>
          <a:lstStyle>
            <a:lvl1pPr algn="r" eaLnBrk="1" latinLnBrk="0" hangingPunct="1">
              <a:defRPr kumimoji="0" sz="1400">
                <a:solidFill>
                  <a:schemeClr val="tx2"/>
                </a:solidFill>
              </a:defRPr>
            </a:lvl1pPr>
          </a:lstStyle>
          <a:p>
            <a:r>
              <a:rPr lang="ru-RU" dirty="0" smtClean="0"/>
              <a:t>Наталья Симонова "Разработка генетического алгоритма для дешифрования зашифрованных изображений"</a:t>
            </a:r>
            <a:endParaRPr lang="ru-RU" dirty="0"/>
          </a:p>
        </p:txBody>
      </p:sp>
      <p:sp>
        <p:nvSpPr>
          <p:cNvPr id="23" name="Номер слайда 22"/>
          <p:cNvSpPr>
            <a:spLocks noGrp="1"/>
          </p:cNvSpPr>
          <p:nvPr>
            <p:ph type="sldNum" sz="quarter" idx="4"/>
          </p:nvPr>
        </p:nvSpPr>
        <p:spPr>
          <a:xfrm>
            <a:off x="8172400" y="6375608"/>
            <a:ext cx="673204" cy="365760"/>
          </a:xfrm>
          <a:prstGeom prst="rect">
            <a:avLst/>
          </a:prstGeom>
        </p:spPr>
        <p:txBody>
          <a:bodyPr vert="horz"/>
          <a:lstStyle>
            <a:lvl1pPr algn="l" eaLnBrk="1" latinLnBrk="0" hangingPunct="1">
              <a:defRPr kumimoji="0" sz="1400">
                <a:solidFill>
                  <a:schemeClr val="tx2"/>
                </a:solidFill>
              </a:defRPr>
            </a:lvl1pPr>
          </a:lstStyle>
          <a:p>
            <a:fld id="{725C68B6-61C2-468F-89AB-4B9F7531AA68}" type="slidenum">
              <a:rPr lang="ru-RU" smtClean="0"/>
              <a:pPr/>
              <a:t>‹#›</a:t>
            </a:fld>
            <a:r>
              <a:rPr lang="ru-RU" dirty="0" smtClean="0"/>
              <a:t>/11</a:t>
            </a:r>
            <a:endParaRPr lang="ru-RU" dirty="0"/>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7978852" y="6486733"/>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42" r:id="rId12"/>
  </p:sldLayoutIdLst>
  <p:hf hdr="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1"/>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D536B-4FBB-4175-8F4B-7D49617F7156}" type="datetimeFigureOut">
              <a:rPr lang="ru-RU" smtClean="0"/>
              <a:pPr/>
              <a:t>03.06.2018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15C58-1A80-4FF5-BACA-DA48CA4AD1D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dirty="0" smtClean="0"/>
              <a:t>Курсовая работа </a:t>
            </a:r>
            <a:r>
              <a:rPr lang="en-US" dirty="0" smtClean="0"/>
              <a:t> 29.</a:t>
            </a:r>
            <a:r>
              <a:rPr lang="ru-RU" dirty="0" smtClean="0"/>
              <a:t>03.201</a:t>
            </a:r>
            <a:r>
              <a:rPr lang="en-US" dirty="0" smtClean="0"/>
              <a:t>7</a:t>
            </a:r>
            <a:endParaRPr lang="ru-RU" dirty="0"/>
          </a:p>
        </p:txBody>
      </p:sp>
      <p:sp>
        <p:nvSpPr>
          <p:cNvPr id="5" name="Нижний колонтитул 4"/>
          <p:cNvSpPr>
            <a:spLocks noGrp="1"/>
          </p:cNvSpPr>
          <p:nvPr>
            <p:ph type="ftr" sz="quarter" idx="3"/>
          </p:nvPr>
        </p:nvSpPr>
        <p:spPr>
          <a:xfrm>
            <a:off x="2771800" y="6356350"/>
            <a:ext cx="3600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dirty="0" smtClean="0"/>
              <a:t>Наталья Симонова " Разработка генетического алгоритма для дешифрования зашифрованных изображений "</a:t>
            </a: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2.xml.rels><?xml version="1.0" encoding="UTF-8" standalone="yes"?>
<Relationships xmlns="http://schemas.openxmlformats.org/package/2006/relationships"><Relationship Id="rId3" Type="http://schemas.openxmlformats.org/officeDocument/2006/relationships/hyperlink" Target="https://papercatdatastorage.azurewebsites.net/CorporaStorageServise.sv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28.xml"/><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643182"/>
            <a:ext cx="8429684" cy="1470025"/>
          </a:xfrm>
        </p:spPr>
        <p:txBody>
          <a:bodyPr>
            <a:normAutofit/>
          </a:bodyPr>
          <a:lstStyle/>
          <a:p>
            <a:r>
              <a:rPr lang="ru-RU" sz="2400" b="1" dirty="0" smtClean="0"/>
              <a:t>ИНДЕКСАЦИЯ ХРАНИЛИЩА ТЕКСТОВ НА ОСНОВЕ ЕСТЕСТВЕННО-ЯЗЫКОВОЙ АДРЕСАЦИИ</a:t>
            </a:r>
            <a:endParaRPr lang="ru-RU" sz="2400" dirty="0"/>
          </a:p>
        </p:txBody>
      </p:sp>
      <p:sp>
        <p:nvSpPr>
          <p:cNvPr id="3" name="Подзаголовок 2"/>
          <p:cNvSpPr>
            <a:spLocks noGrp="1"/>
          </p:cNvSpPr>
          <p:nvPr>
            <p:ph type="subTitle" idx="1"/>
          </p:nvPr>
        </p:nvSpPr>
        <p:spPr>
          <a:xfrm>
            <a:off x="431540" y="142852"/>
            <a:ext cx="8280920" cy="1752600"/>
          </a:xfrm>
        </p:spPr>
        <p:txBody>
          <a:bodyPr>
            <a:noAutofit/>
          </a:bodyPr>
          <a:lstStyle/>
          <a:p>
            <a:r>
              <a:rPr lang="ru-RU" sz="1800" dirty="0" smtClean="0">
                <a:solidFill>
                  <a:schemeClr val="tx1"/>
                </a:solidFill>
                <a:latin typeface="+mj-lt"/>
              </a:rPr>
              <a:t>Пермский филиал федерального государственного автономного </a:t>
            </a:r>
            <a:br>
              <a:rPr lang="ru-RU" sz="1800" dirty="0" smtClean="0">
                <a:solidFill>
                  <a:schemeClr val="tx1"/>
                </a:solidFill>
                <a:latin typeface="+mj-lt"/>
              </a:rPr>
            </a:br>
            <a:r>
              <a:rPr lang="ru-RU" sz="1800" dirty="0" smtClean="0">
                <a:solidFill>
                  <a:schemeClr val="tx1"/>
                </a:solidFill>
                <a:latin typeface="+mj-lt"/>
              </a:rPr>
              <a:t>образовательного учреждения высшего образования </a:t>
            </a:r>
            <a:br>
              <a:rPr lang="ru-RU" sz="1800" dirty="0" smtClean="0">
                <a:solidFill>
                  <a:schemeClr val="tx1"/>
                </a:solidFill>
                <a:latin typeface="+mj-lt"/>
              </a:rPr>
            </a:br>
            <a:r>
              <a:rPr lang="ru-RU" sz="1800" dirty="0" smtClean="0">
                <a:solidFill>
                  <a:schemeClr val="tx1"/>
                </a:solidFill>
                <a:latin typeface="+mj-lt"/>
              </a:rPr>
              <a:t>«Национальный исследовательский университет </a:t>
            </a:r>
            <a:br>
              <a:rPr lang="ru-RU" sz="1800" dirty="0" smtClean="0">
                <a:solidFill>
                  <a:schemeClr val="tx1"/>
                </a:solidFill>
                <a:latin typeface="+mj-lt"/>
              </a:rPr>
            </a:br>
            <a:r>
              <a:rPr lang="ru-RU" sz="1800" dirty="0" smtClean="0">
                <a:solidFill>
                  <a:schemeClr val="tx1"/>
                </a:solidFill>
                <a:latin typeface="+mj-lt"/>
              </a:rPr>
              <a:t>«Высшая школа экономики»</a:t>
            </a:r>
          </a:p>
          <a:p>
            <a:r>
              <a:rPr lang="ru-RU" sz="1800" i="1" dirty="0" smtClean="0">
                <a:solidFill>
                  <a:schemeClr val="tx1"/>
                </a:solidFill>
                <a:latin typeface="+mj-lt"/>
              </a:rPr>
              <a:t>Факультет экономики, менеджмента и </a:t>
            </a:r>
            <a:r>
              <a:rPr lang="ru-RU" sz="1800" i="1" dirty="0" err="1" smtClean="0">
                <a:solidFill>
                  <a:schemeClr val="tx1"/>
                </a:solidFill>
                <a:latin typeface="+mj-lt"/>
              </a:rPr>
              <a:t>бизнес-информатики</a:t>
            </a:r>
            <a:endParaRPr lang="ru-RU" sz="1800" dirty="0">
              <a:solidFill>
                <a:schemeClr val="tx1"/>
              </a:solidFill>
              <a:latin typeface="+mj-lt"/>
            </a:endParaRPr>
          </a:p>
        </p:txBody>
      </p:sp>
      <p:sp>
        <p:nvSpPr>
          <p:cNvPr id="4" name="TextBox 3"/>
          <p:cNvSpPr txBox="1"/>
          <p:nvPr/>
        </p:nvSpPr>
        <p:spPr>
          <a:xfrm>
            <a:off x="4572000" y="4286256"/>
            <a:ext cx="4572000" cy="2308324"/>
          </a:xfrm>
          <a:prstGeom prst="rect">
            <a:avLst/>
          </a:prstGeom>
          <a:noFill/>
        </p:spPr>
        <p:txBody>
          <a:bodyPr wrap="square" rtlCol="0">
            <a:spAutoFit/>
          </a:bodyPr>
          <a:lstStyle/>
          <a:p>
            <a:r>
              <a:rPr lang="ru-RU" dirty="0" smtClean="0">
                <a:latin typeface="+mj-lt"/>
              </a:rPr>
              <a:t>Работу выполнила студентка </a:t>
            </a:r>
            <a:r>
              <a:rPr lang="en-US" dirty="0">
                <a:latin typeface="+mj-lt"/>
              </a:rPr>
              <a:t>4</a:t>
            </a:r>
            <a:r>
              <a:rPr lang="ru-RU" dirty="0" smtClean="0">
                <a:latin typeface="+mj-lt"/>
              </a:rPr>
              <a:t>-ого курса группы ПИ-14-1 факультета экономики, менеджмента и бизнес-информатики</a:t>
            </a:r>
          </a:p>
          <a:p>
            <a:r>
              <a:rPr lang="ru-RU" u="sng" dirty="0" smtClean="0">
                <a:latin typeface="+mj-lt"/>
              </a:rPr>
              <a:t>	                         Н.А.Симонова</a:t>
            </a:r>
            <a:endParaRPr lang="ru-RU" dirty="0" smtClean="0">
              <a:latin typeface="+mj-lt"/>
            </a:endParaRPr>
          </a:p>
          <a:p>
            <a:r>
              <a:rPr lang="ru-RU" dirty="0" smtClean="0">
                <a:latin typeface="+mj-lt"/>
              </a:rPr>
              <a:t>Научный руководитель:</a:t>
            </a:r>
          </a:p>
          <a:p>
            <a:r>
              <a:rPr lang="ru-RU" dirty="0" smtClean="0">
                <a:latin typeface="+mj-lt"/>
              </a:rPr>
              <a:t>к.ф.-м.н., доцент, доцент кафедры информационных технологий в бизнесе</a:t>
            </a:r>
            <a:endParaRPr lang="en-US" dirty="0" smtClean="0">
              <a:latin typeface="+mj-lt"/>
            </a:endParaRPr>
          </a:p>
          <a:p>
            <a:r>
              <a:rPr lang="ru-RU" u="sng" dirty="0" smtClean="0">
                <a:latin typeface="+mj-lt"/>
              </a:rPr>
              <a:t>	                             Л.Н. </a:t>
            </a:r>
            <a:r>
              <a:rPr lang="ru-RU" u="sng" dirty="0" err="1" smtClean="0">
                <a:latin typeface="+mj-lt"/>
              </a:rPr>
              <a:t>Лядова</a:t>
            </a:r>
            <a:endParaRPr lang="ru-RU" dirty="0" smtClean="0">
              <a:latin typeface="+mj-lt"/>
            </a:endParaRPr>
          </a:p>
        </p:txBody>
      </p:sp>
      <p:sp>
        <p:nvSpPr>
          <p:cNvPr id="5" name="TextBox 4"/>
          <p:cNvSpPr txBox="1"/>
          <p:nvPr/>
        </p:nvSpPr>
        <p:spPr>
          <a:xfrm>
            <a:off x="3631722" y="2090314"/>
            <a:ext cx="5512278" cy="369332"/>
          </a:xfrm>
          <a:prstGeom prst="rect">
            <a:avLst/>
          </a:prstGeom>
          <a:noFill/>
        </p:spPr>
        <p:txBody>
          <a:bodyPr wrap="none" rtlCol="0">
            <a:spAutoFit/>
          </a:bodyPr>
          <a:lstStyle/>
          <a:p>
            <a:r>
              <a:rPr lang="ru-RU" dirty="0" smtClean="0">
                <a:latin typeface="+mj-lt"/>
              </a:rPr>
              <a:t>Кафедра</a:t>
            </a:r>
            <a:r>
              <a:rPr lang="en-US" dirty="0" smtClean="0">
                <a:latin typeface="+mj-lt"/>
              </a:rPr>
              <a:t> </a:t>
            </a:r>
            <a:r>
              <a:rPr lang="ru-RU" dirty="0" smtClean="0">
                <a:latin typeface="+mj-lt"/>
              </a:rPr>
              <a:t>информационных</a:t>
            </a:r>
            <a:r>
              <a:rPr lang="en-US" dirty="0" smtClean="0">
                <a:latin typeface="+mj-lt"/>
              </a:rPr>
              <a:t> </a:t>
            </a:r>
            <a:r>
              <a:rPr lang="ru-RU" dirty="0" smtClean="0">
                <a:latin typeface="+mj-lt"/>
              </a:rPr>
              <a:t>технологий в бизнесе</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Содержимое 1"/>
          <p:cNvSpPr>
            <a:spLocks noGrp="1"/>
          </p:cNvSpPr>
          <p:nvPr>
            <p:ph sz="quarter" idx="1"/>
          </p:nvPr>
        </p:nvSpPr>
        <p:spPr>
          <a:xfrm>
            <a:off x="457200" y="1219200"/>
            <a:ext cx="5400684" cy="4937760"/>
          </a:xfrm>
        </p:spPr>
        <p:txBody>
          <a:bodyPr>
            <a:normAutofit/>
          </a:bodyPr>
          <a:lstStyle/>
          <a:p>
            <a:r>
              <a:rPr lang="ru-RU" dirty="0" smtClean="0"/>
              <a:t>Сервис-ориентированная архитектура.</a:t>
            </a:r>
            <a:endParaRPr lang="en-US" dirty="0" smtClean="0"/>
          </a:p>
          <a:p>
            <a:r>
              <a:rPr lang="en-US" dirty="0" smtClean="0"/>
              <a:t>Windows </a:t>
            </a:r>
            <a:r>
              <a:rPr lang="en-US" dirty="0"/>
              <a:t>Communication Foundation</a:t>
            </a:r>
            <a:r>
              <a:rPr lang="en-US" dirty="0" smtClean="0"/>
              <a:t>.</a:t>
            </a:r>
            <a:endParaRPr lang="ru-RU" dirty="0" smtClean="0"/>
          </a:p>
          <a:p>
            <a:r>
              <a:rPr lang="ru-RU" dirty="0" smtClean="0"/>
              <a:t>Документо-ориентированная СУБД (</a:t>
            </a:r>
            <a:r>
              <a:rPr lang="en-US" dirty="0" smtClean="0"/>
              <a:t>Azure Cosmos DB</a:t>
            </a:r>
            <a:r>
              <a:rPr lang="ru-RU" dirty="0" smtClean="0"/>
              <a:t>).</a:t>
            </a:r>
            <a:endParaRPr lang="en-US" dirty="0" smtClean="0"/>
          </a:p>
          <a:p>
            <a:r>
              <a:rPr lang="en-US" dirty="0" smtClean="0"/>
              <a:t>Entity Framework </a:t>
            </a:r>
            <a:r>
              <a:rPr lang="ru-RU" dirty="0" smtClean="0"/>
              <a:t>для реляционной части</a:t>
            </a:r>
          </a:p>
          <a:p>
            <a:r>
              <a:rPr lang="ru-RU" dirty="0" smtClean="0"/>
              <a:t>Естественно-языковая адресация.</a:t>
            </a:r>
          </a:p>
          <a:p>
            <a:endParaRPr lang="en-US" dirty="0"/>
          </a:p>
          <a:p>
            <a:endParaRPr lang="ru-RU" dirty="0" smtClean="0"/>
          </a:p>
          <a:p>
            <a:endParaRPr lang="ru-RU" dirty="0"/>
          </a:p>
        </p:txBody>
      </p:sp>
      <p:sp>
        <p:nvSpPr>
          <p:cNvPr id="3" name="Заголовок 2"/>
          <p:cNvSpPr>
            <a:spLocks noGrp="1"/>
          </p:cNvSpPr>
          <p:nvPr>
            <p:ph type="title"/>
          </p:nvPr>
        </p:nvSpPr>
        <p:spPr/>
        <p:txBody>
          <a:bodyPr/>
          <a:lstStyle/>
          <a:p>
            <a:r>
              <a:rPr lang="ru-RU" dirty="0" smtClean="0"/>
              <a:t>Методы и технологии</a:t>
            </a:r>
            <a:endParaRPr lang="ru-RU" dirty="0"/>
          </a:p>
        </p:txBody>
      </p:sp>
      <p:sp>
        <p:nvSpPr>
          <p:cNvPr id="5" name="Номер слайда 4"/>
          <p:cNvSpPr>
            <a:spLocks noGrp="1"/>
          </p:cNvSpPr>
          <p:nvPr>
            <p:ph type="sldNum" sz="quarter" idx="11"/>
          </p:nvPr>
        </p:nvSpPr>
        <p:spPr/>
        <p:txBody>
          <a:bodyPr/>
          <a:lstStyle/>
          <a:p>
            <a:r>
              <a:rPr lang="ru-RU" dirty="0" smtClean="0"/>
              <a:t>7/25</a:t>
            </a:r>
            <a:endParaRPr lang="ru-RU" dirty="0"/>
          </a:p>
        </p:txBody>
      </p:sp>
      <p:pic>
        <p:nvPicPr>
          <p:cNvPr id="69634" name="Picture 2" descr="Картинки по запросу WCF"/>
          <p:cNvPicPr>
            <a:picLocks noChangeAspect="1" noChangeArrowheads="1"/>
          </p:cNvPicPr>
          <p:nvPr/>
        </p:nvPicPr>
        <p:blipFill>
          <a:blip r:embed="rId3"/>
          <a:srcRect/>
          <a:stretch>
            <a:fillRect/>
          </a:stretch>
        </p:blipFill>
        <p:spPr bwMode="auto">
          <a:xfrm>
            <a:off x="5900051" y="1228466"/>
            <a:ext cx="2097922" cy="1552462"/>
          </a:xfrm>
          <a:prstGeom prst="rect">
            <a:avLst/>
          </a:prstGeom>
          <a:noFill/>
        </p:spPr>
      </p:pic>
      <p:pic>
        <p:nvPicPr>
          <p:cNvPr id="8" name="Picture 9" descr="ÐÐ°ÑÑÐ¸Ð½ÐºÐ¸ Ð¿Ð¾ Ð·Ð°Ð¿ÑÐ¾ÑÑ UM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385" y="4419371"/>
            <a:ext cx="2255617" cy="16406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ÐÐ°ÑÑÐ¸Ð½ÐºÐ¸ Ð¿Ð¾ Ð·Ð°Ð¿ÑÐ¾ÑÑ cosmos db logo"/>
          <p:cNvPicPr>
            <a:picLocks noChangeAspect="1" noChangeArrowheads="1"/>
          </p:cNvPicPr>
          <p:nvPr/>
        </p:nvPicPr>
        <p:blipFill rotWithShape="1">
          <a:blip r:embed="rId5">
            <a:extLst>
              <a:ext uri="{28A0092B-C50C-407E-A947-70E740481C1C}">
                <a14:useLocalDpi xmlns:a14="http://schemas.microsoft.com/office/drawing/2010/main" val="0"/>
              </a:ext>
            </a:extLst>
          </a:blip>
          <a:srcRect l="6895" r="55692"/>
          <a:stretch/>
        </p:blipFill>
        <p:spPr bwMode="auto">
          <a:xfrm>
            <a:off x="7164131" y="2675009"/>
            <a:ext cx="1740387" cy="1684800"/>
          </a:xfrm>
          <a:prstGeom prst="rect">
            <a:avLst/>
          </a:prstGeom>
          <a:noFill/>
          <a:extLst>
            <a:ext uri="{909E8E84-426E-40DD-AFC4-6F175D3DCCD1}">
              <a14:hiddenFill xmlns:a14="http://schemas.microsoft.com/office/drawing/2010/main">
                <a:solidFill>
                  <a:srgbClr val="FFFFFF"/>
                </a:solidFill>
              </a14:hiddenFill>
            </a:ext>
          </a:extLst>
        </p:spPr>
      </p:pic>
      <p:sp>
        <p:nvSpPr>
          <p:cNvPr id="11"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12"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Tree>
    <p:extLst>
      <p:ext uri="{BB962C8B-B14F-4D97-AF65-F5344CB8AC3E}">
        <p14:creationId xmlns:p14="http://schemas.microsoft.com/office/powerpoint/2010/main" val="3492046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Документо-ориентированные СУБД</a:t>
            </a:r>
            <a:endParaRPr lang="ru-RU" dirty="0"/>
          </a:p>
        </p:txBody>
      </p:sp>
      <p:sp>
        <p:nvSpPr>
          <p:cNvPr id="5" name="Номер слайда 4"/>
          <p:cNvSpPr>
            <a:spLocks noGrp="1"/>
          </p:cNvSpPr>
          <p:nvPr>
            <p:ph type="sldNum" sz="quarter" idx="11"/>
          </p:nvPr>
        </p:nvSpPr>
        <p:spPr/>
        <p:txBody>
          <a:bodyPr/>
          <a:lstStyle/>
          <a:p>
            <a:r>
              <a:rPr lang="ru-RU" dirty="0" smtClean="0"/>
              <a:t>9/25</a:t>
            </a:r>
            <a:endParaRPr lang="ru-RU" dirty="0"/>
          </a:p>
        </p:txBody>
      </p:sp>
      <p:sp>
        <p:nvSpPr>
          <p:cNvPr id="1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57200" y="1316615"/>
            <a:ext cx="8075240" cy="5058993"/>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lIns="50800" tIns="50800" rIns="50800" bIns="50800"/>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9pPr>
          </a:lstStyle>
          <a:p>
            <a:pPr marL="342900" indent="-342900" algn="l">
              <a:buFont typeface="Wingdings 3" panose="05040102010807070707" pitchFamily="18" charset="2"/>
              <a:buChar char="}"/>
              <a:defRPr sz="2100">
                <a:solidFill>
                  <a:srgbClr val="253957"/>
                </a:solidFill>
                <a:latin typeface="+mn-lt"/>
                <a:ea typeface="+mn-ea"/>
                <a:cs typeface="+mn-cs"/>
                <a:sym typeface="Arial Narrow"/>
              </a:defRPr>
            </a:pPr>
            <a:r>
              <a:rPr lang="ru-RU" sz="2800" dirty="0" smtClean="0">
                <a:latin typeface="+mn-lt"/>
                <a:ea typeface="Arial Narrow" charset="0"/>
                <a:cs typeface="Arial Narrow" charset="0"/>
              </a:rPr>
              <a:t>Подходит для слабо-структурированных данных: текстов, разметки.</a:t>
            </a:r>
          </a:p>
          <a:p>
            <a:pPr marL="342900" indent="-342900" algn="l">
              <a:buFont typeface="Wingdings 3" panose="05040102010807070707" pitchFamily="18" charset="2"/>
              <a:buChar char="}"/>
              <a:defRPr sz="2100">
                <a:solidFill>
                  <a:srgbClr val="253957"/>
                </a:solidFill>
                <a:latin typeface="+mn-lt"/>
                <a:ea typeface="+mn-ea"/>
                <a:cs typeface="+mn-cs"/>
                <a:sym typeface="Arial Narrow"/>
              </a:defRPr>
            </a:pPr>
            <a:r>
              <a:rPr lang="ru-RU" sz="2800" dirty="0" smtClean="0">
                <a:latin typeface="+mn-lt"/>
                <a:ea typeface="Arial Narrow" charset="0"/>
                <a:cs typeface="Arial Narrow" charset="0"/>
              </a:rPr>
              <a:t>Гибкость структуры: новая дополнительная информация при расширении возможностей сервиса.</a:t>
            </a:r>
            <a:endParaRPr lang="en-US" sz="2800" dirty="0" smtClean="0">
              <a:latin typeface="+mn-lt"/>
              <a:ea typeface="Arial Narrow" charset="0"/>
              <a:cs typeface="Arial Narrow" charset="0"/>
            </a:endParaRPr>
          </a:p>
          <a:p>
            <a:pPr marL="342900" indent="-342900" algn="l">
              <a:buFont typeface="Wingdings 3" panose="05040102010807070707" pitchFamily="18" charset="2"/>
              <a:buChar char="}"/>
              <a:defRPr sz="2100">
                <a:solidFill>
                  <a:srgbClr val="253957"/>
                </a:solidFill>
                <a:latin typeface="+mn-lt"/>
                <a:ea typeface="+mn-ea"/>
                <a:cs typeface="+mn-cs"/>
                <a:sym typeface="Arial Narrow"/>
              </a:defRPr>
            </a:pPr>
            <a:r>
              <a:rPr lang="en-US" sz="2800" dirty="0" smtClean="0">
                <a:latin typeface="+mn-lt"/>
                <a:ea typeface="Arial Narrow" charset="0"/>
                <a:cs typeface="Arial Narrow" charset="0"/>
              </a:rPr>
              <a:t>JSON </a:t>
            </a:r>
            <a:r>
              <a:rPr lang="ru-RU" sz="2800" dirty="0" smtClean="0">
                <a:latin typeface="+mn-lt"/>
                <a:ea typeface="Arial Narrow" charset="0"/>
                <a:cs typeface="Arial Narrow" charset="0"/>
              </a:rPr>
              <a:t>или </a:t>
            </a:r>
            <a:r>
              <a:rPr lang="en-US" sz="2800" dirty="0" smtClean="0">
                <a:latin typeface="+mn-lt"/>
                <a:ea typeface="Arial Narrow" charset="0"/>
                <a:cs typeface="Arial Narrow" charset="0"/>
              </a:rPr>
              <a:t>XML.</a:t>
            </a:r>
          </a:p>
          <a:p>
            <a:pPr marL="342900" indent="-342900" algn="l">
              <a:buFont typeface="Wingdings 3" panose="05040102010807070707" pitchFamily="18" charset="2"/>
              <a:buChar char="}"/>
              <a:defRPr sz="2100">
                <a:solidFill>
                  <a:srgbClr val="253957"/>
                </a:solidFill>
                <a:latin typeface="+mn-lt"/>
                <a:ea typeface="+mn-ea"/>
                <a:cs typeface="+mn-cs"/>
                <a:sym typeface="Arial Narrow"/>
              </a:defRPr>
            </a:pPr>
            <a:r>
              <a:rPr lang="ru-RU" sz="2800" dirty="0" smtClean="0">
                <a:latin typeface="+mn-lt"/>
                <a:ea typeface="Arial Narrow" charset="0"/>
                <a:cs typeface="Arial Narrow" charset="0"/>
              </a:rPr>
              <a:t>Лёгкость масштабирования.</a:t>
            </a:r>
          </a:p>
        </p:txBody>
      </p:sp>
      <p:sp>
        <p:nvSpPr>
          <p:cNvPr id="7"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8"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Tree>
    <p:extLst>
      <p:ext uri="{BB962C8B-B14F-4D97-AF65-F5344CB8AC3E}">
        <p14:creationId xmlns:p14="http://schemas.microsoft.com/office/powerpoint/2010/main" val="1671514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Выбор </a:t>
            </a:r>
            <a:r>
              <a:rPr lang="ru-RU" dirty="0" err="1" smtClean="0"/>
              <a:t>документо</a:t>
            </a:r>
            <a:r>
              <a:rPr lang="ru-RU" dirty="0" smtClean="0"/>
              <a:t>-ориентированной СУБД</a:t>
            </a:r>
            <a:endParaRPr lang="ru-RU" dirty="0"/>
          </a:p>
        </p:txBody>
      </p:sp>
      <p:sp>
        <p:nvSpPr>
          <p:cNvPr id="5" name="Номер слайда 4"/>
          <p:cNvSpPr>
            <a:spLocks noGrp="1"/>
          </p:cNvSpPr>
          <p:nvPr>
            <p:ph type="sldNum" sz="quarter" idx="11"/>
          </p:nvPr>
        </p:nvSpPr>
        <p:spPr/>
        <p:txBody>
          <a:bodyPr/>
          <a:lstStyle/>
          <a:p>
            <a:r>
              <a:rPr lang="ru-RU" dirty="0" smtClean="0"/>
              <a:t>10/25</a:t>
            </a:r>
            <a:endParaRPr lang="ru-RU" dirty="0"/>
          </a:p>
        </p:txBody>
      </p:sp>
      <p:sp>
        <p:nvSpPr>
          <p:cNvPr id="7"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8"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1564253901"/>
              </p:ext>
            </p:extLst>
          </p:nvPr>
        </p:nvGraphicFramePr>
        <p:xfrm>
          <a:off x="467544" y="1694304"/>
          <a:ext cx="8229600" cy="3750920"/>
        </p:xfrm>
        <a:graphic>
          <a:graphicData uri="http://schemas.openxmlformats.org/drawingml/2006/table">
            <a:tbl>
              <a:tblPr firstRow="1" firstCol="1" bandRow="1">
                <a:tableStyleId>{5C22544A-7EE6-4342-B048-85BDC9FD1C3A}</a:tableStyleId>
              </a:tblPr>
              <a:tblGrid>
                <a:gridCol w="1645920">
                  <a:extLst>
                    <a:ext uri="{9D8B030D-6E8A-4147-A177-3AD203B41FA5}">
                      <a16:colId xmlns="" xmlns:a16="http://schemas.microsoft.com/office/drawing/2014/main" val="20000"/>
                    </a:ext>
                  </a:extLst>
                </a:gridCol>
                <a:gridCol w="1892816">
                  <a:extLst>
                    <a:ext uri="{9D8B030D-6E8A-4147-A177-3AD203B41FA5}">
                      <a16:colId xmlns="" xmlns:a16="http://schemas.microsoft.com/office/drawing/2014/main" val="20001"/>
                    </a:ext>
                  </a:extLst>
                </a:gridCol>
                <a:gridCol w="1584176">
                  <a:extLst>
                    <a:ext uri="{9D8B030D-6E8A-4147-A177-3AD203B41FA5}">
                      <a16:colId xmlns="" xmlns:a16="http://schemas.microsoft.com/office/drawing/2014/main" val="20002"/>
                    </a:ext>
                  </a:extLst>
                </a:gridCol>
                <a:gridCol w="1460768">
                  <a:extLst>
                    <a:ext uri="{9D8B030D-6E8A-4147-A177-3AD203B41FA5}">
                      <a16:colId xmlns="" xmlns:a16="http://schemas.microsoft.com/office/drawing/2014/main" val="20003"/>
                    </a:ext>
                  </a:extLst>
                </a:gridCol>
                <a:gridCol w="1645920">
                  <a:extLst>
                    <a:ext uri="{9D8B030D-6E8A-4147-A177-3AD203B41FA5}">
                      <a16:colId xmlns="" xmlns:a16="http://schemas.microsoft.com/office/drawing/2014/main" val="20004"/>
                    </a:ext>
                  </a:extLst>
                </a:gridCol>
              </a:tblGrid>
              <a:tr h="1800200">
                <a:tc>
                  <a:txBody>
                    <a:bodyPr/>
                    <a:lstStyle/>
                    <a:p>
                      <a:pPr indent="0" algn="l">
                        <a:lnSpc>
                          <a:spcPct val="100000"/>
                        </a:lnSpc>
                        <a:spcAft>
                          <a:spcPts val="0"/>
                        </a:spcAft>
                      </a:pPr>
                      <a:r>
                        <a:rPr lang="ru-RU" sz="2400" dirty="0">
                          <a:solidFill>
                            <a:schemeClr val="tx1"/>
                          </a:solidFill>
                          <a:effectLst/>
                        </a:rPr>
                        <a:t> </a:t>
                      </a:r>
                      <a:endParaRPr lang="ru-RU" sz="28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00000"/>
                        </a:lnSpc>
                        <a:spcAft>
                          <a:spcPts val="0"/>
                        </a:spcAft>
                      </a:pPr>
                      <a:r>
                        <a:rPr lang="ru-RU" sz="2400" dirty="0">
                          <a:solidFill>
                            <a:schemeClr val="tx1"/>
                          </a:solidFill>
                          <a:effectLst/>
                        </a:rPr>
                        <a:t>Поддержка различных языков запросов</a:t>
                      </a:r>
                      <a:endParaRPr lang="ru-RU" sz="28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00000"/>
                        </a:lnSpc>
                        <a:spcAft>
                          <a:spcPts val="0"/>
                        </a:spcAft>
                      </a:pPr>
                      <a:r>
                        <a:rPr lang="ru-RU" sz="2400" dirty="0">
                          <a:solidFill>
                            <a:schemeClr val="tx1"/>
                          </a:solidFill>
                          <a:effectLst/>
                        </a:rPr>
                        <a:t>Простота развертывания на сервере</a:t>
                      </a:r>
                      <a:endParaRPr lang="ru-RU" sz="28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00000"/>
                        </a:lnSpc>
                        <a:spcAft>
                          <a:spcPts val="0"/>
                        </a:spcAft>
                      </a:pPr>
                      <a:r>
                        <a:rPr lang="ru-RU" sz="2400" dirty="0">
                          <a:solidFill>
                            <a:schemeClr val="tx1"/>
                          </a:solidFill>
                          <a:effectLst/>
                        </a:rPr>
                        <a:t>Цена доступа</a:t>
                      </a:r>
                      <a:endParaRPr lang="ru-RU" sz="28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l">
                        <a:lnSpc>
                          <a:spcPct val="100000"/>
                        </a:lnSpc>
                        <a:spcAft>
                          <a:spcPts val="0"/>
                        </a:spcAft>
                      </a:pPr>
                      <a:r>
                        <a:rPr lang="ru-RU" sz="2400" dirty="0">
                          <a:solidFill>
                            <a:schemeClr val="tx1"/>
                          </a:solidFill>
                          <a:effectLst/>
                        </a:rPr>
                        <a:t>Простота взаимодействия с СУБД</a:t>
                      </a:r>
                      <a:endParaRPr lang="ru-RU" sz="28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0">
                <a:tc>
                  <a:txBody>
                    <a:bodyPr/>
                    <a:lstStyle/>
                    <a:p>
                      <a:pPr indent="0" algn="l">
                        <a:lnSpc>
                          <a:spcPct val="100000"/>
                        </a:lnSpc>
                        <a:spcAft>
                          <a:spcPts val="0"/>
                        </a:spcAft>
                      </a:pPr>
                      <a:r>
                        <a:rPr lang="en-US" sz="2400">
                          <a:solidFill>
                            <a:schemeClr val="tx1"/>
                          </a:solidFill>
                          <a:effectLst/>
                          <a:highlight>
                            <a:srgbClr val="FFFFFF"/>
                          </a:highlight>
                        </a:rPr>
                        <a:t>MongoDB</a:t>
                      </a:r>
                      <a:endParaRPr lang="ru-RU" sz="280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ru-RU" sz="4000" dirty="0">
                          <a:solidFill>
                            <a:schemeClr val="tx1"/>
                          </a:solidFill>
                          <a:effectLst/>
                        </a:rPr>
                        <a:t>-</a:t>
                      </a:r>
                      <a:endParaRPr lang="ru-RU" sz="44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indent="0" algn="ctr">
                        <a:lnSpc>
                          <a:spcPct val="100000"/>
                        </a:lnSpc>
                        <a:spcAft>
                          <a:spcPts val="0"/>
                        </a:spcAft>
                      </a:pPr>
                      <a:r>
                        <a:rPr lang="ru-RU" sz="4000" dirty="0">
                          <a:solidFill>
                            <a:schemeClr val="tx1"/>
                          </a:solidFill>
                          <a:effectLst/>
                        </a:rPr>
                        <a:t>-</a:t>
                      </a:r>
                      <a:endParaRPr lang="ru-RU" sz="44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indent="0" algn="ctr">
                        <a:lnSpc>
                          <a:spcPct val="100000"/>
                        </a:lnSpc>
                        <a:spcAft>
                          <a:spcPts val="0"/>
                        </a:spcAft>
                      </a:pPr>
                      <a:r>
                        <a:rPr lang="ru-RU" sz="4000" dirty="0">
                          <a:solidFill>
                            <a:schemeClr val="tx1"/>
                          </a:solidFill>
                          <a:effectLst/>
                        </a:rPr>
                        <a:t>+</a:t>
                      </a:r>
                      <a:endParaRPr lang="ru-RU" sz="44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indent="0" algn="ctr">
                        <a:lnSpc>
                          <a:spcPct val="100000"/>
                        </a:lnSpc>
                        <a:spcAft>
                          <a:spcPts val="0"/>
                        </a:spcAft>
                      </a:pPr>
                      <a:r>
                        <a:rPr lang="ru-RU" sz="4000" dirty="0">
                          <a:solidFill>
                            <a:schemeClr val="tx1"/>
                          </a:solidFill>
                          <a:effectLst/>
                        </a:rPr>
                        <a:t>-</a:t>
                      </a:r>
                      <a:endParaRPr lang="ru-RU" sz="44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1"/>
                  </a:ext>
                </a:extLst>
              </a:tr>
              <a:tr h="0">
                <a:tc>
                  <a:txBody>
                    <a:bodyPr/>
                    <a:lstStyle/>
                    <a:p>
                      <a:pPr indent="0" algn="l">
                        <a:lnSpc>
                          <a:spcPct val="100000"/>
                        </a:lnSpc>
                        <a:spcAft>
                          <a:spcPts val="0"/>
                        </a:spcAft>
                      </a:pPr>
                      <a:r>
                        <a:rPr lang="ru-RU" sz="2400">
                          <a:solidFill>
                            <a:schemeClr val="tx1"/>
                          </a:solidFill>
                          <a:effectLst/>
                        </a:rPr>
                        <a:t>OrientDB</a:t>
                      </a:r>
                      <a:endParaRPr lang="ru-RU" sz="280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ru-RU" sz="4000" dirty="0">
                          <a:solidFill>
                            <a:schemeClr val="tx1"/>
                          </a:solidFill>
                          <a:effectLst/>
                        </a:rPr>
                        <a:t>±</a:t>
                      </a:r>
                      <a:endParaRPr lang="ru-RU" sz="44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ru-RU" sz="4000" dirty="0">
                          <a:solidFill>
                            <a:schemeClr val="tx1"/>
                          </a:solidFill>
                          <a:effectLst/>
                        </a:rPr>
                        <a:t>-</a:t>
                      </a:r>
                      <a:endParaRPr lang="ru-RU" sz="44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indent="0" algn="ctr">
                        <a:lnSpc>
                          <a:spcPct val="100000"/>
                        </a:lnSpc>
                        <a:spcAft>
                          <a:spcPts val="0"/>
                        </a:spcAft>
                      </a:pPr>
                      <a:r>
                        <a:rPr lang="ru-RU" sz="4000" dirty="0">
                          <a:solidFill>
                            <a:schemeClr val="tx1"/>
                          </a:solidFill>
                          <a:effectLst/>
                        </a:rPr>
                        <a:t>+</a:t>
                      </a:r>
                      <a:endParaRPr lang="ru-RU" sz="44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indent="0" algn="ctr">
                        <a:lnSpc>
                          <a:spcPct val="100000"/>
                        </a:lnSpc>
                        <a:spcAft>
                          <a:spcPts val="0"/>
                        </a:spcAft>
                      </a:pPr>
                      <a:r>
                        <a:rPr lang="ru-RU" sz="4000" dirty="0">
                          <a:solidFill>
                            <a:schemeClr val="tx1"/>
                          </a:solidFill>
                          <a:effectLst/>
                        </a:rPr>
                        <a:t>±</a:t>
                      </a:r>
                      <a:endParaRPr lang="ru-RU" sz="44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2"/>
                  </a:ext>
                </a:extLst>
              </a:tr>
              <a:tr h="0">
                <a:tc>
                  <a:txBody>
                    <a:bodyPr/>
                    <a:lstStyle/>
                    <a:p>
                      <a:pPr indent="0" algn="l">
                        <a:lnSpc>
                          <a:spcPct val="100000"/>
                        </a:lnSpc>
                        <a:spcAft>
                          <a:spcPts val="0"/>
                        </a:spcAft>
                      </a:pPr>
                      <a:r>
                        <a:rPr lang="ru-RU" sz="2400">
                          <a:solidFill>
                            <a:schemeClr val="tx1"/>
                          </a:solidFill>
                          <a:effectLst/>
                        </a:rPr>
                        <a:t>Cosmos DB</a:t>
                      </a:r>
                      <a:endParaRPr lang="ru-RU" sz="280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0" algn="ctr">
                        <a:lnSpc>
                          <a:spcPct val="100000"/>
                        </a:lnSpc>
                        <a:spcAft>
                          <a:spcPts val="0"/>
                        </a:spcAft>
                      </a:pPr>
                      <a:r>
                        <a:rPr lang="ru-RU" sz="4000" dirty="0">
                          <a:solidFill>
                            <a:schemeClr val="tx1"/>
                          </a:solidFill>
                          <a:effectLst/>
                        </a:rPr>
                        <a:t>+</a:t>
                      </a:r>
                      <a:endParaRPr lang="ru-RU" sz="44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indent="0" algn="ctr">
                        <a:lnSpc>
                          <a:spcPct val="100000"/>
                        </a:lnSpc>
                        <a:spcAft>
                          <a:spcPts val="0"/>
                        </a:spcAft>
                      </a:pPr>
                      <a:r>
                        <a:rPr lang="ru-RU" sz="4000" dirty="0">
                          <a:solidFill>
                            <a:schemeClr val="tx1"/>
                          </a:solidFill>
                          <a:effectLst/>
                        </a:rPr>
                        <a:t>+</a:t>
                      </a:r>
                      <a:endParaRPr lang="ru-RU" sz="44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indent="0" algn="ctr">
                        <a:lnSpc>
                          <a:spcPct val="100000"/>
                        </a:lnSpc>
                        <a:spcAft>
                          <a:spcPts val="0"/>
                        </a:spcAft>
                      </a:pPr>
                      <a:r>
                        <a:rPr lang="ru-RU" sz="4000" dirty="0">
                          <a:solidFill>
                            <a:schemeClr val="tx1"/>
                          </a:solidFill>
                          <a:effectLst/>
                        </a:rPr>
                        <a:t>±</a:t>
                      </a:r>
                      <a:endParaRPr lang="ru-RU" sz="44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indent="0" algn="ctr">
                        <a:lnSpc>
                          <a:spcPct val="100000"/>
                        </a:lnSpc>
                        <a:spcAft>
                          <a:spcPts val="0"/>
                        </a:spcAft>
                      </a:pPr>
                      <a:r>
                        <a:rPr lang="ru-RU" sz="4000" dirty="0">
                          <a:solidFill>
                            <a:schemeClr val="tx1"/>
                          </a:solidFill>
                          <a:effectLst/>
                        </a:rPr>
                        <a:t>+</a:t>
                      </a:r>
                      <a:endParaRPr lang="ru-RU" sz="4400" dirty="0">
                        <a:solidFill>
                          <a:schemeClr val="tx1"/>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909814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t>Индексация на основе естественно-языковой адресации</a:t>
            </a:r>
          </a:p>
        </p:txBody>
      </p:sp>
      <p:sp>
        <p:nvSpPr>
          <p:cNvPr id="5" name="Номер слайда 4"/>
          <p:cNvSpPr>
            <a:spLocks noGrp="1"/>
          </p:cNvSpPr>
          <p:nvPr>
            <p:ph type="sldNum" sz="quarter" idx="11"/>
          </p:nvPr>
        </p:nvSpPr>
        <p:spPr/>
        <p:txBody>
          <a:bodyPr/>
          <a:lstStyle/>
          <a:p>
            <a:r>
              <a:rPr lang="ru-RU" dirty="0" smtClean="0"/>
              <a:t>11/25</a:t>
            </a:r>
            <a:endParaRPr lang="ru-RU" dirty="0"/>
          </a:p>
        </p:txBody>
      </p:sp>
      <p:sp>
        <p:nvSpPr>
          <p:cNvPr id="7"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5205569" y="1196752"/>
            <a:ext cx="3758919" cy="37936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defRPr sz="2100">
                <a:solidFill>
                  <a:srgbClr val="253957"/>
                </a:solidFill>
                <a:latin typeface="+mn-lt"/>
                <a:ea typeface="+mn-ea"/>
                <a:cs typeface="+mn-cs"/>
                <a:sym typeface="Arial Narrow"/>
              </a:defRPr>
            </a:pPr>
            <a:r>
              <a:rPr lang="ru-RU" sz="2400" dirty="0" smtClean="0">
                <a:ea typeface="Arial Narrow" charset="0"/>
                <a:cs typeface="Arial Narrow" charset="0"/>
              </a:rPr>
              <a:t>Преимущества</a:t>
            </a:r>
            <a:r>
              <a:rPr lang="en-US" sz="2400" dirty="0" smtClean="0">
                <a:ea typeface="Arial Narrow" charset="0"/>
                <a:cs typeface="Arial Narrow" charset="0"/>
              </a:rPr>
              <a:t>:</a:t>
            </a:r>
          </a:p>
          <a:p>
            <a:pPr marL="342900" indent="-342900" algn="l">
              <a:buFont typeface="Wingdings 3" panose="05040102010807070707" pitchFamily="18" charset="2"/>
              <a:buChar char="}"/>
              <a:defRPr sz="2100">
                <a:solidFill>
                  <a:srgbClr val="253957"/>
                </a:solidFill>
                <a:latin typeface="+mn-lt"/>
                <a:ea typeface="+mn-ea"/>
                <a:cs typeface="+mn-cs"/>
                <a:sym typeface="Arial Narrow"/>
              </a:defRPr>
            </a:pPr>
            <a:r>
              <a:rPr lang="ru-RU" sz="2400" dirty="0" smtClean="0">
                <a:ea typeface="Arial Narrow" charset="0"/>
                <a:cs typeface="Arial Narrow" charset="0"/>
              </a:rPr>
              <a:t>Линейная зависимость поиска от объема данных</a:t>
            </a:r>
            <a:endParaRPr lang="en-US" sz="2400" dirty="0" smtClean="0">
              <a:ea typeface="Arial Narrow" charset="0"/>
              <a:cs typeface="Arial Narrow" charset="0"/>
            </a:endParaRPr>
          </a:p>
          <a:p>
            <a:pPr marL="342900" indent="-342900">
              <a:buFont typeface="Wingdings 3" panose="05040102010807070707" pitchFamily="18" charset="2"/>
              <a:buChar char="}"/>
              <a:defRPr sz="2100">
                <a:solidFill>
                  <a:srgbClr val="253957"/>
                </a:solidFill>
                <a:latin typeface="+mn-lt"/>
                <a:ea typeface="+mn-ea"/>
                <a:cs typeface="+mn-cs"/>
                <a:sym typeface="Arial Narrow"/>
              </a:defRPr>
            </a:pPr>
            <a:r>
              <a:rPr lang="ru-RU" sz="2400" dirty="0">
                <a:sym typeface="Arial Narrow"/>
              </a:rPr>
              <a:t>Уменьшение необходимой памяти, так как нет необходимости хранить </a:t>
            </a:r>
            <a:r>
              <a:rPr lang="ru-RU" sz="2400" dirty="0" smtClean="0">
                <a:sym typeface="Arial Narrow"/>
              </a:rPr>
              <a:t>индексы («адрес» данных) </a:t>
            </a:r>
            <a:r>
              <a:rPr lang="ru-RU" sz="2400" dirty="0">
                <a:sym typeface="Arial Narrow"/>
              </a:rPr>
              <a:t>отдельно </a:t>
            </a:r>
            <a:endParaRPr lang="en-US" sz="2400" dirty="0" smtClean="0">
              <a:ea typeface="Arial Narrow" charset="0"/>
              <a:cs typeface="Arial Narrow" charset="0"/>
            </a:endParaRPr>
          </a:p>
          <a:p>
            <a:pPr marL="342900" indent="-342900" algn="l">
              <a:buFont typeface="Arial" panose="020B0604020202020204" pitchFamily="34" charset="0"/>
              <a:buChar char="•"/>
              <a:defRPr sz="2100">
                <a:solidFill>
                  <a:srgbClr val="253957"/>
                </a:solidFill>
                <a:latin typeface="+mn-lt"/>
                <a:ea typeface="+mn-ea"/>
                <a:cs typeface="+mn-cs"/>
                <a:sym typeface="Arial Narrow"/>
              </a:defRPr>
            </a:pPr>
            <a:endParaRPr lang="en-US" sz="2400" dirty="0" smtClean="0">
              <a:latin typeface="Arial Narrow" charset="0"/>
              <a:ea typeface="Arial Narrow" charset="0"/>
              <a:cs typeface="Arial Narrow" charset="0"/>
            </a:endParaRPr>
          </a:p>
        </p:txBody>
      </p:sp>
      <p:sp>
        <p:nvSpPr>
          <p:cNvPr id="9" name="TextBox 8"/>
          <p:cNvSpPr txBox="1"/>
          <p:nvPr/>
        </p:nvSpPr>
        <p:spPr>
          <a:xfrm>
            <a:off x="467544" y="4805724"/>
            <a:ext cx="4697626" cy="646331"/>
          </a:xfrm>
          <a:prstGeom prst="rect">
            <a:avLst/>
          </a:prstGeom>
          <a:noFill/>
        </p:spPr>
        <p:txBody>
          <a:bodyPr wrap="square" rtlCol="0">
            <a:spAutoFit/>
          </a:bodyPr>
          <a:lstStyle/>
          <a:p>
            <a:pPr algn="ctr"/>
            <a:r>
              <a:rPr lang="ru-RU" b="1" i="1" dirty="0" smtClean="0"/>
              <a:t>Многомерная структура для хранения данных</a:t>
            </a:r>
            <a:endParaRPr lang="ru-RU" dirty="0"/>
          </a:p>
        </p:txBody>
      </p:sp>
      <p:sp>
        <p:nvSpPr>
          <p:cNvPr id="10"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11"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pic>
        <p:nvPicPr>
          <p:cNvPr id="2" name="Рисунок 1"/>
          <p:cNvPicPr>
            <a:picLocks noChangeAspect="1"/>
          </p:cNvPicPr>
          <p:nvPr/>
        </p:nvPicPr>
        <p:blipFill>
          <a:blip r:embed="rId3"/>
          <a:stretch>
            <a:fillRect/>
          </a:stretch>
        </p:blipFill>
        <p:spPr>
          <a:xfrm>
            <a:off x="251520" y="1302433"/>
            <a:ext cx="4954049" cy="3422712"/>
          </a:xfrm>
          <a:prstGeom prst="rect">
            <a:avLst/>
          </a:prstGeom>
        </p:spPr>
      </p:pic>
    </p:spTree>
    <p:extLst>
      <p:ext uri="{BB962C8B-B14F-4D97-AF65-F5344CB8AC3E}">
        <p14:creationId xmlns:p14="http://schemas.microsoft.com/office/powerpoint/2010/main" val="2319699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t>Индексация на основе естественно-языковой </a:t>
            </a:r>
            <a:r>
              <a:rPr lang="ru-RU" dirty="0" smtClean="0"/>
              <a:t>адресации: поиск</a:t>
            </a:r>
            <a:endParaRPr lang="ru-RU" dirty="0"/>
          </a:p>
        </p:txBody>
      </p:sp>
      <p:sp>
        <p:nvSpPr>
          <p:cNvPr id="5" name="Номер слайда 4"/>
          <p:cNvSpPr>
            <a:spLocks noGrp="1"/>
          </p:cNvSpPr>
          <p:nvPr>
            <p:ph type="sldNum" sz="quarter" idx="11"/>
          </p:nvPr>
        </p:nvSpPr>
        <p:spPr/>
        <p:txBody>
          <a:bodyPr/>
          <a:lstStyle/>
          <a:p>
            <a:r>
              <a:rPr lang="ru-RU" dirty="0" smtClean="0"/>
              <a:t>12/25</a:t>
            </a:r>
            <a:endParaRPr lang="ru-RU" dirty="0"/>
          </a:p>
        </p:txBody>
      </p:sp>
      <p:sp>
        <p:nvSpPr>
          <p:cNvPr id="10"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11"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
        <p:nvSpPr>
          <p:cNvPr id="389" name="Прямоугольник 388"/>
          <p:cNvSpPr/>
          <p:nvPr/>
        </p:nvSpPr>
        <p:spPr>
          <a:xfrm>
            <a:off x="470817" y="1426305"/>
            <a:ext cx="346069" cy="435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90" name="Прямоугольник 389"/>
          <p:cNvSpPr/>
          <p:nvPr/>
        </p:nvSpPr>
        <p:spPr>
          <a:xfrm>
            <a:off x="816886" y="1426305"/>
            <a:ext cx="345944" cy="435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91" name="Прямоугольник 390"/>
          <p:cNvSpPr/>
          <p:nvPr/>
        </p:nvSpPr>
        <p:spPr>
          <a:xfrm>
            <a:off x="1724411" y="1426305"/>
            <a:ext cx="345944" cy="435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92" name="Прямоугольник 391"/>
          <p:cNvSpPr/>
          <p:nvPr/>
        </p:nvSpPr>
        <p:spPr>
          <a:xfrm>
            <a:off x="2070355" y="1426305"/>
            <a:ext cx="345944" cy="435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93" name="Прямоугольник 392"/>
          <p:cNvSpPr/>
          <p:nvPr/>
        </p:nvSpPr>
        <p:spPr>
          <a:xfrm>
            <a:off x="2416299" y="1426305"/>
            <a:ext cx="345944" cy="435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94" name="Прямоугольник 393"/>
          <p:cNvSpPr/>
          <p:nvPr/>
        </p:nvSpPr>
        <p:spPr>
          <a:xfrm>
            <a:off x="2762243" y="1426305"/>
            <a:ext cx="345944" cy="435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95" name="Прямоугольник 394"/>
          <p:cNvSpPr/>
          <p:nvPr/>
        </p:nvSpPr>
        <p:spPr>
          <a:xfrm>
            <a:off x="1162832" y="1426305"/>
            <a:ext cx="567752" cy="435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smtClean="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100</a:t>
            </a:r>
            <a:endParaRPr lang="ru-RU" sz="1100" dirty="0">
              <a:effectLst/>
              <a:ea typeface="Calibri" panose="020F0502020204030204" pitchFamily="34" charset="0"/>
              <a:cs typeface="Times New Roman" panose="02020603050405020304" pitchFamily="18" charset="0"/>
            </a:endParaRPr>
          </a:p>
        </p:txBody>
      </p:sp>
      <p:sp>
        <p:nvSpPr>
          <p:cNvPr id="396" name="Прямоугольник 395"/>
          <p:cNvSpPr/>
          <p:nvPr/>
        </p:nvSpPr>
        <p:spPr>
          <a:xfrm>
            <a:off x="124873" y="1426305"/>
            <a:ext cx="345944" cy="435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97" name="Прямоугольник 396"/>
          <p:cNvSpPr/>
          <p:nvPr/>
        </p:nvSpPr>
        <p:spPr>
          <a:xfrm>
            <a:off x="3108187" y="1426305"/>
            <a:ext cx="345944" cy="435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98" name="Прямоугольник 397"/>
          <p:cNvSpPr/>
          <p:nvPr/>
        </p:nvSpPr>
        <p:spPr>
          <a:xfrm>
            <a:off x="3454132" y="1426305"/>
            <a:ext cx="345944" cy="435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99" name="Прямоугольник 398"/>
          <p:cNvSpPr/>
          <p:nvPr/>
        </p:nvSpPr>
        <p:spPr>
          <a:xfrm>
            <a:off x="3800076" y="1426305"/>
            <a:ext cx="345944" cy="435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314" name="Соединительная линия уступом 76"/>
          <p:cNvCxnSpPr>
            <a:stCxn id="395" idx="2"/>
            <a:endCxn id="373" idx="0"/>
          </p:cNvCxnSpPr>
          <p:nvPr/>
        </p:nvCxnSpPr>
        <p:spPr>
          <a:xfrm>
            <a:off x="1446708" y="1861905"/>
            <a:ext cx="1401278" cy="34325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16" name="Группа 315"/>
          <p:cNvGrpSpPr/>
          <p:nvPr/>
        </p:nvGrpSpPr>
        <p:grpSpPr>
          <a:xfrm>
            <a:off x="971266" y="2204867"/>
            <a:ext cx="3779230" cy="440460"/>
            <a:chOff x="465291" y="948090"/>
            <a:chExt cx="2518127" cy="298293"/>
          </a:xfrm>
        </p:grpSpPr>
        <p:sp>
          <p:nvSpPr>
            <p:cNvPr id="371" name="Прямоугольник 370"/>
            <p:cNvSpPr/>
            <p:nvPr/>
          </p:nvSpPr>
          <p:spPr>
            <a:xfrm>
              <a:off x="695774" y="948090"/>
              <a:ext cx="230566" cy="295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72" name="Прямоугольник 371"/>
            <p:cNvSpPr/>
            <p:nvPr/>
          </p:nvSpPr>
          <p:spPr>
            <a:xfrm>
              <a:off x="1370038" y="948291"/>
              <a:ext cx="230483" cy="295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73" name="Прямоугольник 372"/>
            <p:cNvSpPr/>
            <p:nvPr/>
          </p:nvSpPr>
          <p:spPr>
            <a:xfrm>
              <a:off x="1600521" y="948291"/>
              <a:ext cx="230483" cy="295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74" name="Прямоугольник 373"/>
            <p:cNvSpPr/>
            <p:nvPr/>
          </p:nvSpPr>
          <p:spPr>
            <a:xfrm>
              <a:off x="1831004" y="951381"/>
              <a:ext cx="230483" cy="295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75" name="Прямоугольник 374"/>
            <p:cNvSpPr/>
            <p:nvPr/>
          </p:nvSpPr>
          <p:spPr>
            <a:xfrm>
              <a:off x="2061487" y="948098"/>
              <a:ext cx="230483" cy="295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76" name="Прямоугольник 375"/>
            <p:cNvSpPr/>
            <p:nvPr/>
          </p:nvSpPr>
          <p:spPr>
            <a:xfrm>
              <a:off x="921713" y="948090"/>
              <a:ext cx="452439" cy="295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a:solidFill>
                    <a:srgbClr val="000000"/>
                  </a:solidFill>
                  <a:effectLst/>
                  <a:latin typeface="Arial Narrow" panose="020B0606020202030204" pitchFamily="34" charset="0"/>
                  <a:ea typeface="Calibri" panose="020F0502020204030204" pitchFamily="34" charset="0"/>
                </a:rPr>
                <a:t>101</a:t>
              </a:r>
              <a:endParaRPr lang="ru-RU" sz="1200" dirty="0">
                <a:effectLst/>
                <a:latin typeface="Times New Roman" panose="02020603050405020304" pitchFamily="18" charset="0"/>
                <a:ea typeface="Times New Roman" panose="02020603050405020304" pitchFamily="18" charset="0"/>
              </a:endParaRPr>
            </a:p>
          </p:txBody>
        </p:sp>
        <p:sp>
          <p:nvSpPr>
            <p:cNvPr id="377" name="Прямоугольник 376"/>
            <p:cNvSpPr/>
            <p:nvPr/>
          </p:nvSpPr>
          <p:spPr>
            <a:xfrm>
              <a:off x="465291" y="948291"/>
              <a:ext cx="230483" cy="295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78" name="Прямоугольник 377"/>
            <p:cNvSpPr/>
            <p:nvPr/>
          </p:nvSpPr>
          <p:spPr>
            <a:xfrm>
              <a:off x="2291969" y="948098"/>
              <a:ext cx="230483" cy="295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79" name="Прямоугольник 378"/>
            <p:cNvSpPr/>
            <p:nvPr/>
          </p:nvSpPr>
          <p:spPr>
            <a:xfrm>
              <a:off x="2522452" y="948291"/>
              <a:ext cx="230483" cy="295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80" name="Прямоугольник 379"/>
            <p:cNvSpPr/>
            <p:nvPr/>
          </p:nvSpPr>
          <p:spPr>
            <a:xfrm>
              <a:off x="2752935" y="948291"/>
              <a:ext cx="230483" cy="2950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317" name="Группа 316"/>
          <p:cNvGrpSpPr/>
          <p:nvPr/>
        </p:nvGrpSpPr>
        <p:grpSpPr>
          <a:xfrm>
            <a:off x="551237" y="2996952"/>
            <a:ext cx="4020763" cy="434279"/>
            <a:chOff x="0" y="0"/>
            <a:chExt cx="2679318" cy="294198"/>
          </a:xfrm>
        </p:grpSpPr>
        <p:sp>
          <p:nvSpPr>
            <p:cNvPr id="360" name="Прямоугольник 359"/>
            <p:cNvSpPr/>
            <p:nvPr/>
          </p:nvSpPr>
          <p:spPr>
            <a:xfrm>
              <a:off x="230505" y="487"/>
              <a:ext cx="230588" cy="2921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61" name="Прямоугольник 360"/>
            <p:cNvSpPr/>
            <p:nvPr/>
          </p:nvSpPr>
          <p:spPr>
            <a:xfrm>
              <a:off x="461093" y="487"/>
              <a:ext cx="230505" cy="2919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62" name="Прямоугольник 361"/>
            <p:cNvSpPr/>
            <p:nvPr/>
          </p:nvSpPr>
          <p:spPr>
            <a:xfrm>
              <a:off x="691598" y="193"/>
              <a:ext cx="230505" cy="2940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63" name="Прямоугольник 362"/>
            <p:cNvSpPr/>
            <p:nvPr/>
          </p:nvSpPr>
          <p:spPr>
            <a:xfrm>
              <a:off x="922007" y="193"/>
              <a:ext cx="230505" cy="2940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64" name="Прямоугольник 363"/>
            <p:cNvSpPr/>
            <p:nvPr/>
          </p:nvSpPr>
          <p:spPr>
            <a:xfrm>
              <a:off x="1526793" y="487"/>
              <a:ext cx="230505" cy="293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65" name="Прямоугольник 364"/>
            <p:cNvSpPr/>
            <p:nvPr/>
          </p:nvSpPr>
          <p:spPr>
            <a:xfrm>
              <a:off x="1757298" y="0"/>
              <a:ext cx="230505" cy="2940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66" name="Прямоугольник 365"/>
            <p:cNvSpPr/>
            <p:nvPr/>
          </p:nvSpPr>
          <p:spPr>
            <a:xfrm>
              <a:off x="1152512" y="545"/>
              <a:ext cx="378297" cy="2921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smtClean="0">
                  <a:solidFill>
                    <a:srgbClr val="000000"/>
                  </a:solidFill>
                  <a:effectLst/>
                  <a:latin typeface="Arial Narrow" panose="020B0606020202030204" pitchFamily="34" charset="0"/>
                  <a:ea typeface="Calibri" panose="020F0502020204030204" pitchFamily="34" charset="0"/>
                </a:rPr>
                <a:t>102</a:t>
              </a:r>
              <a:endParaRPr lang="ru-RU" sz="1200" dirty="0">
                <a:effectLst/>
                <a:latin typeface="Times New Roman" panose="02020603050405020304" pitchFamily="18" charset="0"/>
                <a:ea typeface="Times New Roman" panose="02020603050405020304" pitchFamily="18" charset="0"/>
              </a:endParaRPr>
            </a:p>
          </p:txBody>
        </p:sp>
        <p:sp>
          <p:nvSpPr>
            <p:cNvPr id="367" name="Прямоугольник 366"/>
            <p:cNvSpPr/>
            <p:nvPr/>
          </p:nvSpPr>
          <p:spPr>
            <a:xfrm>
              <a:off x="0" y="193"/>
              <a:ext cx="230505" cy="2940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68" name="Прямоугольник 367"/>
            <p:cNvSpPr/>
            <p:nvPr/>
          </p:nvSpPr>
          <p:spPr>
            <a:xfrm>
              <a:off x="1987803" y="0"/>
              <a:ext cx="230505" cy="2940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69" name="Прямоугольник 368"/>
            <p:cNvSpPr/>
            <p:nvPr/>
          </p:nvSpPr>
          <p:spPr>
            <a:xfrm>
              <a:off x="2218308" y="193"/>
              <a:ext cx="230505" cy="2940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70" name="Прямоугольник 369"/>
            <p:cNvSpPr/>
            <p:nvPr/>
          </p:nvSpPr>
          <p:spPr>
            <a:xfrm>
              <a:off x="2448813" y="193"/>
              <a:ext cx="230505" cy="2940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grpSp>
        <p:nvGrpSpPr>
          <p:cNvPr id="320" name="Группа 319"/>
          <p:cNvGrpSpPr/>
          <p:nvPr/>
        </p:nvGrpSpPr>
        <p:grpSpPr>
          <a:xfrm>
            <a:off x="378415" y="3782954"/>
            <a:ext cx="3748493" cy="435600"/>
            <a:chOff x="0" y="-85"/>
            <a:chExt cx="2498230" cy="295093"/>
          </a:xfrm>
        </p:grpSpPr>
        <p:sp>
          <p:nvSpPr>
            <p:cNvPr id="334" name="Прямоугольник 333"/>
            <p:cNvSpPr/>
            <p:nvPr/>
          </p:nvSpPr>
          <p:spPr>
            <a:xfrm>
              <a:off x="230505" y="-85"/>
              <a:ext cx="230588" cy="295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35" name="Прямоугольник 334"/>
            <p:cNvSpPr/>
            <p:nvPr/>
          </p:nvSpPr>
          <p:spPr>
            <a:xfrm>
              <a:off x="461093" y="-85"/>
              <a:ext cx="230505" cy="295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36" name="Прямоугольник 335"/>
            <p:cNvSpPr/>
            <p:nvPr/>
          </p:nvSpPr>
          <p:spPr>
            <a:xfrm>
              <a:off x="1115195" y="-85"/>
              <a:ext cx="230505" cy="295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37" name="Прямоугольник 336"/>
            <p:cNvSpPr/>
            <p:nvPr/>
          </p:nvSpPr>
          <p:spPr>
            <a:xfrm>
              <a:off x="1345701" y="-85"/>
              <a:ext cx="230505" cy="295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38" name="Прямоугольник 337"/>
            <p:cNvSpPr/>
            <p:nvPr/>
          </p:nvSpPr>
          <p:spPr>
            <a:xfrm>
              <a:off x="1576206" y="-85"/>
              <a:ext cx="230505" cy="295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39" name="Прямоугольник 338"/>
            <p:cNvSpPr/>
            <p:nvPr/>
          </p:nvSpPr>
          <p:spPr>
            <a:xfrm>
              <a:off x="697675" y="-85"/>
              <a:ext cx="452482" cy="295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smtClean="0">
                  <a:solidFill>
                    <a:srgbClr val="000000"/>
                  </a:solidFill>
                  <a:effectLst/>
                  <a:latin typeface="Arial Narrow" panose="020B0606020202030204" pitchFamily="34" charset="0"/>
                  <a:ea typeface="Calibri" panose="020F0502020204030204" pitchFamily="34" charset="0"/>
                </a:rPr>
                <a:t>105</a:t>
              </a:r>
              <a:endParaRPr lang="ru-RU" sz="1200" dirty="0">
                <a:effectLst/>
                <a:latin typeface="Times New Roman" panose="02020603050405020304" pitchFamily="18" charset="0"/>
                <a:ea typeface="Times New Roman" panose="02020603050405020304" pitchFamily="18" charset="0"/>
              </a:endParaRPr>
            </a:p>
          </p:txBody>
        </p:sp>
        <p:sp>
          <p:nvSpPr>
            <p:cNvPr id="340" name="Прямоугольник 339"/>
            <p:cNvSpPr/>
            <p:nvPr/>
          </p:nvSpPr>
          <p:spPr>
            <a:xfrm>
              <a:off x="0" y="-85"/>
              <a:ext cx="230505" cy="295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41" name="Прямоугольник 340"/>
            <p:cNvSpPr/>
            <p:nvPr/>
          </p:nvSpPr>
          <p:spPr>
            <a:xfrm>
              <a:off x="1806711" y="-85"/>
              <a:ext cx="230505" cy="295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42" name="Прямоугольник 341"/>
            <p:cNvSpPr/>
            <p:nvPr/>
          </p:nvSpPr>
          <p:spPr>
            <a:xfrm>
              <a:off x="2037219" y="-85"/>
              <a:ext cx="230505" cy="295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43" name="Прямоугольник 342"/>
            <p:cNvSpPr/>
            <p:nvPr/>
          </p:nvSpPr>
          <p:spPr>
            <a:xfrm>
              <a:off x="2267725" y="-85"/>
              <a:ext cx="230505" cy="295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cxnSp>
        <p:nvCxnSpPr>
          <p:cNvPr id="321" name="Соединительная линия уступом 76"/>
          <p:cNvCxnSpPr>
            <a:stCxn id="376" idx="2"/>
            <a:endCxn id="366" idx="0"/>
          </p:cNvCxnSpPr>
          <p:nvPr/>
        </p:nvCxnSpPr>
        <p:spPr>
          <a:xfrm>
            <a:off x="1995782" y="2640466"/>
            <a:ext cx="568840" cy="35729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2" name="Соединительная линия уступом 76"/>
          <p:cNvCxnSpPr>
            <a:stCxn id="366" idx="2"/>
            <a:endCxn id="337" idx="0"/>
          </p:cNvCxnSpPr>
          <p:nvPr/>
        </p:nvCxnSpPr>
        <p:spPr>
          <a:xfrm>
            <a:off x="2564622" y="3429083"/>
            <a:ext cx="5895" cy="353871"/>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00" name="Группа 399"/>
          <p:cNvGrpSpPr/>
          <p:nvPr/>
        </p:nvGrpSpPr>
        <p:grpSpPr>
          <a:xfrm>
            <a:off x="2517538" y="5265639"/>
            <a:ext cx="913758" cy="981044"/>
            <a:chOff x="5455192" y="3459128"/>
            <a:chExt cx="2717208" cy="2706176"/>
          </a:xfrm>
        </p:grpSpPr>
        <p:pic>
          <p:nvPicPr>
            <p:cNvPr id="40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5192" y="3459128"/>
              <a:ext cx="2313322" cy="24181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3573016"/>
              <a:ext cx="2352353" cy="24002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5127" y="3651206"/>
              <a:ext cx="2313322" cy="24181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0047" y="3765094"/>
              <a:ext cx="2352353" cy="24002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4" name="TextBox 3"/>
          <p:cNvSpPr txBox="1"/>
          <p:nvPr/>
        </p:nvSpPr>
        <p:spPr>
          <a:xfrm>
            <a:off x="1259632" y="1444714"/>
            <a:ext cx="354313" cy="400110"/>
          </a:xfrm>
          <a:prstGeom prst="rect">
            <a:avLst/>
          </a:prstGeom>
          <a:solidFill>
            <a:schemeClr val="bg1"/>
          </a:solidFill>
        </p:spPr>
        <p:txBody>
          <a:bodyPr wrap="square" rtlCol="0">
            <a:spAutoFit/>
          </a:bodyPr>
          <a:lstStyle/>
          <a:p>
            <a:r>
              <a:rPr lang="en-US" sz="2000" b="1" dirty="0" smtClean="0">
                <a:solidFill>
                  <a:srgbClr val="FF0000"/>
                </a:solidFill>
              </a:rPr>
              <a:t>d</a:t>
            </a:r>
            <a:endParaRPr lang="ru-RU" sz="2000" b="1" dirty="0">
              <a:solidFill>
                <a:srgbClr val="FF0000"/>
              </a:solidFill>
            </a:endParaRPr>
          </a:p>
        </p:txBody>
      </p:sp>
      <p:sp>
        <p:nvSpPr>
          <p:cNvPr id="406" name="TextBox 405"/>
          <p:cNvSpPr txBox="1"/>
          <p:nvPr/>
        </p:nvSpPr>
        <p:spPr>
          <a:xfrm>
            <a:off x="1846541" y="2223872"/>
            <a:ext cx="298480" cy="400110"/>
          </a:xfrm>
          <a:prstGeom prst="rect">
            <a:avLst/>
          </a:prstGeom>
          <a:solidFill>
            <a:schemeClr val="bg1"/>
          </a:solidFill>
        </p:spPr>
        <p:txBody>
          <a:bodyPr wrap="none" rtlCol="0">
            <a:spAutoFit/>
          </a:bodyPr>
          <a:lstStyle/>
          <a:p>
            <a:r>
              <a:rPr lang="en-US" sz="2000" b="1" dirty="0" smtClean="0">
                <a:solidFill>
                  <a:srgbClr val="FF0000"/>
                </a:solidFill>
              </a:rPr>
              <a:t>e</a:t>
            </a:r>
            <a:endParaRPr lang="ru-RU" sz="2000" b="1" dirty="0">
              <a:solidFill>
                <a:srgbClr val="FF0000"/>
              </a:solidFill>
            </a:endParaRPr>
          </a:p>
        </p:txBody>
      </p:sp>
      <p:sp>
        <p:nvSpPr>
          <p:cNvPr id="407" name="TextBox 406"/>
          <p:cNvSpPr txBox="1"/>
          <p:nvPr/>
        </p:nvSpPr>
        <p:spPr>
          <a:xfrm>
            <a:off x="2432778" y="3014241"/>
            <a:ext cx="269626" cy="400110"/>
          </a:xfrm>
          <a:prstGeom prst="rect">
            <a:avLst/>
          </a:prstGeom>
          <a:solidFill>
            <a:schemeClr val="bg1"/>
          </a:solidFill>
        </p:spPr>
        <p:txBody>
          <a:bodyPr wrap="none" rtlCol="0">
            <a:spAutoFit/>
          </a:bodyPr>
          <a:lstStyle/>
          <a:p>
            <a:r>
              <a:rPr lang="en-US" sz="2000" b="1" dirty="0" smtClean="0">
                <a:solidFill>
                  <a:srgbClr val="FF0000"/>
                </a:solidFill>
              </a:rPr>
              <a:t>f</a:t>
            </a:r>
            <a:endParaRPr lang="ru-RU" sz="2000" b="1" dirty="0">
              <a:solidFill>
                <a:srgbClr val="FF0000"/>
              </a:solidFill>
            </a:endParaRPr>
          </a:p>
        </p:txBody>
      </p:sp>
      <p:sp>
        <p:nvSpPr>
          <p:cNvPr id="408" name="TextBox 407"/>
          <p:cNvSpPr txBox="1"/>
          <p:nvPr/>
        </p:nvSpPr>
        <p:spPr>
          <a:xfrm>
            <a:off x="1619672" y="3820754"/>
            <a:ext cx="285013" cy="360000"/>
          </a:xfrm>
          <a:prstGeom prst="rect">
            <a:avLst/>
          </a:prstGeom>
          <a:solidFill>
            <a:schemeClr val="bg1"/>
          </a:solidFill>
        </p:spPr>
        <p:txBody>
          <a:bodyPr wrap="square" rtlCol="0">
            <a:spAutoFit/>
          </a:bodyPr>
          <a:lstStyle/>
          <a:p>
            <a:r>
              <a:rPr lang="en-US" sz="2000" b="1" dirty="0" err="1" smtClean="0">
                <a:solidFill>
                  <a:srgbClr val="FF0000"/>
                </a:solidFill>
              </a:rPr>
              <a:t>i</a:t>
            </a:r>
            <a:endParaRPr lang="ru-RU" sz="2000" b="1" dirty="0">
              <a:solidFill>
                <a:srgbClr val="FF0000"/>
              </a:solidFill>
            </a:endParaRPr>
          </a:p>
        </p:txBody>
      </p:sp>
      <p:cxnSp>
        <p:nvCxnSpPr>
          <p:cNvPr id="333" name="Соединительная линия уступом 76"/>
          <p:cNvCxnSpPr>
            <a:endCxn id="404" idx="0"/>
          </p:cNvCxnSpPr>
          <p:nvPr/>
        </p:nvCxnSpPr>
        <p:spPr>
          <a:xfrm flipH="1">
            <a:off x="3035765" y="5085184"/>
            <a:ext cx="671457" cy="291374"/>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412" name="Таблица 411"/>
          <p:cNvGraphicFramePr>
            <a:graphicFrameLocks noGrp="1"/>
          </p:cNvGraphicFramePr>
          <p:nvPr>
            <p:extLst>
              <p:ext uri="{D42A27DB-BD31-4B8C-83A1-F6EECF244321}">
                <p14:modId xmlns:p14="http://schemas.microsoft.com/office/powerpoint/2010/main" val="1271116350"/>
              </p:ext>
            </p:extLst>
          </p:nvPr>
        </p:nvGraphicFramePr>
        <p:xfrm>
          <a:off x="5724128" y="2204864"/>
          <a:ext cx="801089" cy="1155547"/>
        </p:xfrm>
        <a:graphic>
          <a:graphicData uri="http://schemas.openxmlformats.org/drawingml/2006/table">
            <a:tbl>
              <a:tblPr firstRow="1" bandRow="1">
                <a:tableStyleId>{5940675A-B579-460E-94D1-54222C63F5DA}</a:tableStyleId>
              </a:tblPr>
              <a:tblGrid>
                <a:gridCol w="801089">
                  <a:extLst>
                    <a:ext uri="{9D8B030D-6E8A-4147-A177-3AD203B41FA5}">
                      <a16:colId xmlns="" xmlns:a16="http://schemas.microsoft.com/office/drawing/2014/main" val="2952669442"/>
                    </a:ext>
                  </a:extLst>
                </a:gridCol>
              </a:tblGrid>
              <a:tr h="579547">
                <a:tc>
                  <a:txBody>
                    <a:bodyPr/>
                    <a:lstStyle/>
                    <a:p>
                      <a:r>
                        <a:rPr lang="en-US" sz="2800" dirty="0" smtClean="0"/>
                        <a:t>e</a:t>
                      </a:r>
                      <a:endParaRPr lang="ru-RU" sz="2800" dirty="0"/>
                    </a:p>
                  </a:txBody>
                  <a:tcPr/>
                </a:tc>
                <a:extLst>
                  <a:ext uri="{0D108BD9-81ED-4DB2-BD59-A6C34878D82A}">
                    <a16:rowId xmlns="" xmlns:a16="http://schemas.microsoft.com/office/drawing/2014/main" val="1810726268"/>
                  </a:ext>
                </a:extLst>
              </a:tr>
              <a:tr h="576000">
                <a:tc>
                  <a:txBody>
                    <a:bodyPr/>
                    <a:lstStyle/>
                    <a:p>
                      <a:r>
                        <a:rPr lang="en-US" sz="2800" dirty="0" smtClean="0"/>
                        <a:t>101</a:t>
                      </a:r>
                      <a:endParaRPr lang="ru-RU" sz="2800" dirty="0"/>
                    </a:p>
                  </a:txBody>
                  <a:tcPr/>
                </a:tc>
                <a:extLst>
                  <a:ext uri="{0D108BD9-81ED-4DB2-BD59-A6C34878D82A}">
                    <a16:rowId xmlns="" xmlns:a16="http://schemas.microsoft.com/office/drawing/2014/main" val="3753010036"/>
                  </a:ext>
                </a:extLst>
              </a:tr>
            </a:tbl>
          </a:graphicData>
        </a:graphic>
      </p:graphicFrame>
      <p:graphicFrame>
        <p:nvGraphicFramePr>
          <p:cNvPr id="413" name="Таблица 412"/>
          <p:cNvGraphicFramePr>
            <a:graphicFrameLocks noGrp="1"/>
          </p:cNvGraphicFramePr>
          <p:nvPr>
            <p:extLst>
              <p:ext uri="{D42A27DB-BD31-4B8C-83A1-F6EECF244321}">
                <p14:modId xmlns:p14="http://schemas.microsoft.com/office/powerpoint/2010/main" val="2999668885"/>
              </p:ext>
            </p:extLst>
          </p:nvPr>
        </p:nvGraphicFramePr>
        <p:xfrm>
          <a:off x="6516216" y="2204864"/>
          <a:ext cx="801089" cy="1152128"/>
        </p:xfrm>
        <a:graphic>
          <a:graphicData uri="http://schemas.openxmlformats.org/drawingml/2006/table">
            <a:tbl>
              <a:tblPr firstRow="1" bandRow="1">
                <a:tableStyleId>{5940675A-B579-460E-94D1-54222C63F5DA}</a:tableStyleId>
              </a:tblPr>
              <a:tblGrid>
                <a:gridCol w="801089">
                  <a:extLst>
                    <a:ext uri="{9D8B030D-6E8A-4147-A177-3AD203B41FA5}">
                      <a16:colId xmlns="" xmlns:a16="http://schemas.microsoft.com/office/drawing/2014/main" val="3295911817"/>
                    </a:ext>
                  </a:extLst>
                </a:gridCol>
              </a:tblGrid>
              <a:tr h="576064">
                <a:tc>
                  <a:txBody>
                    <a:bodyPr/>
                    <a:lstStyle/>
                    <a:p>
                      <a:r>
                        <a:rPr lang="en-US" sz="2800" dirty="0" smtClean="0"/>
                        <a:t>f</a:t>
                      </a:r>
                      <a:endParaRPr lang="ru-RU" sz="2800" dirty="0"/>
                    </a:p>
                  </a:txBody>
                  <a:tcPr/>
                </a:tc>
                <a:extLst>
                  <a:ext uri="{0D108BD9-81ED-4DB2-BD59-A6C34878D82A}">
                    <a16:rowId xmlns="" xmlns:a16="http://schemas.microsoft.com/office/drawing/2014/main" val="742806283"/>
                  </a:ext>
                </a:extLst>
              </a:tr>
              <a:tr h="576064">
                <a:tc>
                  <a:txBody>
                    <a:bodyPr/>
                    <a:lstStyle/>
                    <a:p>
                      <a:r>
                        <a:rPr lang="en-US" sz="2800" dirty="0" smtClean="0"/>
                        <a:t>102</a:t>
                      </a:r>
                      <a:endParaRPr lang="ru-RU" sz="2800" dirty="0"/>
                    </a:p>
                  </a:txBody>
                  <a:tcPr/>
                </a:tc>
                <a:extLst>
                  <a:ext uri="{0D108BD9-81ED-4DB2-BD59-A6C34878D82A}">
                    <a16:rowId xmlns="" xmlns:a16="http://schemas.microsoft.com/office/drawing/2014/main" val="3979815619"/>
                  </a:ext>
                </a:extLst>
              </a:tr>
            </a:tbl>
          </a:graphicData>
        </a:graphic>
      </p:graphicFrame>
      <p:graphicFrame>
        <p:nvGraphicFramePr>
          <p:cNvPr id="414" name="Таблица 413"/>
          <p:cNvGraphicFramePr>
            <a:graphicFrameLocks noGrp="1"/>
          </p:cNvGraphicFramePr>
          <p:nvPr>
            <p:extLst>
              <p:ext uri="{D42A27DB-BD31-4B8C-83A1-F6EECF244321}">
                <p14:modId xmlns:p14="http://schemas.microsoft.com/office/powerpoint/2010/main" val="2554476408"/>
              </p:ext>
            </p:extLst>
          </p:nvPr>
        </p:nvGraphicFramePr>
        <p:xfrm>
          <a:off x="7308304" y="2204864"/>
          <a:ext cx="801089" cy="1152128"/>
        </p:xfrm>
        <a:graphic>
          <a:graphicData uri="http://schemas.openxmlformats.org/drawingml/2006/table">
            <a:tbl>
              <a:tblPr firstRow="1" bandRow="1">
                <a:tableStyleId>{5940675A-B579-460E-94D1-54222C63F5DA}</a:tableStyleId>
              </a:tblPr>
              <a:tblGrid>
                <a:gridCol w="801089">
                  <a:extLst>
                    <a:ext uri="{9D8B030D-6E8A-4147-A177-3AD203B41FA5}">
                      <a16:colId xmlns="" xmlns:a16="http://schemas.microsoft.com/office/drawing/2014/main" val="549469413"/>
                    </a:ext>
                  </a:extLst>
                </a:gridCol>
              </a:tblGrid>
              <a:tr h="576064">
                <a:tc>
                  <a:txBody>
                    <a:bodyPr/>
                    <a:lstStyle/>
                    <a:p>
                      <a:r>
                        <a:rPr lang="en-US" sz="2800" dirty="0" err="1" smtClean="0"/>
                        <a:t>i</a:t>
                      </a:r>
                      <a:endParaRPr lang="ru-RU" sz="2800" dirty="0"/>
                    </a:p>
                  </a:txBody>
                  <a:tcPr/>
                </a:tc>
                <a:extLst>
                  <a:ext uri="{0D108BD9-81ED-4DB2-BD59-A6C34878D82A}">
                    <a16:rowId xmlns="" xmlns:a16="http://schemas.microsoft.com/office/drawing/2014/main" val="2567992399"/>
                  </a:ext>
                </a:extLst>
              </a:tr>
              <a:tr h="576064">
                <a:tc>
                  <a:txBody>
                    <a:bodyPr/>
                    <a:lstStyle/>
                    <a:p>
                      <a:r>
                        <a:rPr lang="en-US" sz="2800" dirty="0" smtClean="0"/>
                        <a:t>105</a:t>
                      </a:r>
                      <a:endParaRPr lang="ru-RU" sz="2800" dirty="0"/>
                    </a:p>
                  </a:txBody>
                  <a:tcPr/>
                </a:tc>
                <a:extLst>
                  <a:ext uri="{0D108BD9-81ED-4DB2-BD59-A6C34878D82A}">
                    <a16:rowId xmlns="" xmlns:a16="http://schemas.microsoft.com/office/drawing/2014/main" val="254453795"/>
                  </a:ext>
                </a:extLst>
              </a:tr>
            </a:tbl>
          </a:graphicData>
        </a:graphic>
      </p:graphicFrame>
      <p:graphicFrame>
        <p:nvGraphicFramePr>
          <p:cNvPr id="415" name="Таблица 414"/>
          <p:cNvGraphicFramePr>
            <a:graphicFrameLocks noGrp="1"/>
          </p:cNvGraphicFramePr>
          <p:nvPr>
            <p:extLst>
              <p:ext uri="{D42A27DB-BD31-4B8C-83A1-F6EECF244321}">
                <p14:modId xmlns:p14="http://schemas.microsoft.com/office/powerpoint/2010/main" val="653698226"/>
              </p:ext>
            </p:extLst>
          </p:nvPr>
        </p:nvGraphicFramePr>
        <p:xfrm>
          <a:off x="4932040" y="2204864"/>
          <a:ext cx="801089" cy="1152128"/>
        </p:xfrm>
        <a:graphic>
          <a:graphicData uri="http://schemas.openxmlformats.org/drawingml/2006/table">
            <a:tbl>
              <a:tblPr firstRow="1" bandRow="1">
                <a:tableStyleId>{5940675A-B579-460E-94D1-54222C63F5DA}</a:tableStyleId>
              </a:tblPr>
              <a:tblGrid>
                <a:gridCol w="801089">
                  <a:extLst>
                    <a:ext uri="{9D8B030D-6E8A-4147-A177-3AD203B41FA5}">
                      <a16:colId xmlns="" xmlns:a16="http://schemas.microsoft.com/office/drawing/2014/main" val="1393629044"/>
                    </a:ext>
                  </a:extLst>
                </a:gridCol>
              </a:tblGrid>
              <a:tr h="576064">
                <a:tc>
                  <a:txBody>
                    <a:bodyPr/>
                    <a:lstStyle/>
                    <a:p>
                      <a:r>
                        <a:rPr lang="en-US" sz="2800" dirty="0" smtClean="0"/>
                        <a:t>d</a:t>
                      </a:r>
                      <a:endParaRPr lang="ru-RU" sz="2800" dirty="0"/>
                    </a:p>
                  </a:txBody>
                  <a:tcPr/>
                </a:tc>
                <a:extLst>
                  <a:ext uri="{0D108BD9-81ED-4DB2-BD59-A6C34878D82A}">
                    <a16:rowId xmlns="" xmlns:a16="http://schemas.microsoft.com/office/drawing/2014/main" val="4230025209"/>
                  </a:ext>
                </a:extLst>
              </a:tr>
              <a:tr h="576064">
                <a:tc>
                  <a:txBody>
                    <a:bodyPr/>
                    <a:lstStyle/>
                    <a:p>
                      <a:r>
                        <a:rPr lang="en-US" sz="2800" dirty="0" smtClean="0"/>
                        <a:t>100</a:t>
                      </a:r>
                      <a:endParaRPr lang="ru-RU" sz="2800" dirty="0"/>
                    </a:p>
                  </a:txBody>
                  <a:tcPr/>
                </a:tc>
                <a:extLst>
                  <a:ext uri="{0D108BD9-81ED-4DB2-BD59-A6C34878D82A}">
                    <a16:rowId xmlns="" xmlns:a16="http://schemas.microsoft.com/office/drawing/2014/main" val="3737884709"/>
                  </a:ext>
                </a:extLst>
              </a:tr>
            </a:tbl>
          </a:graphicData>
        </a:graphic>
      </p:graphicFrame>
      <p:sp>
        <p:nvSpPr>
          <p:cNvPr id="417" name="Выноска 1 416"/>
          <p:cNvSpPr/>
          <p:nvPr/>
        </p:nvSpPr>
        <p:spPr>
          <a:xfrm>
            <a:off x="4387328" y="5161279"/>
            <a:ext cx="4577160" cy="780037"/>
          </a:xfrm>
          <a:prstGeom prst="borderCallout1">
            <a:avLst>
              <a:gd name="adj1" fmla="val 59632"/>
              <a:gd name="adj2" fmla="val -1967"/>
              <a:gd name="adj3" fmla="val 62965"/>
              <a:gd name="adj4" fmla="val -23649"/>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0000"/>
                </a:solidFill>
              </a:rPr>
              <a:t>Документы в корпусе, </a:t>
            </a:r>
            <a:r>
              <a:rPr lang="ru-RU" dirty="0">
                <a:solidFill>
                  <a:srgbClr val="000000"/>
                </a:solidFill>
              </a:rPr>
              <a:t>содержащие ключевое слово </a:t>
            </a:r>
            <a:r>
              <a:rPr lang="en-US" dirty="0" smtClean="0">
                <a:solidFill>
                  <a:srgbClr val="000000"/>
                </a:solidFill>
              </a:rPr>
              <a:t>define</a:t>
            </a:r>
            <a:endParaRPr lang="ru-RU" dirty="0">
              <a:solidFill>
                <a:srgbClr val="000000"/>
              </a:solidFill>
            </a:endParaRPr>
          </a:p>
        </p:txBody>
      </p:sp>
      <p:sp>
        <p:nvSpPr>
          <p:cNvPr id="2" name="TextBox 1"/>
          <p:cNvSpPr txBox="1"/>
          <p:nvPr/>
        </p:nvSpPr>
        <p:spPr>
          <a:xfrm>
            <a:off x="4860032" y="1338546"/>
            <a:ext cx="3960440" cy="707886"/>
          </a:xfrm>
          <a:prstGeom prst="rect">
            <a:avLst/>
          </a:prstGeom>
          <a:noFill/>
        </p:spPr>
        <p:txBody>
          <a:bodyPr wrap="square" rtlCol="0">
            <a:spAutoFit/>
          </a:bodyPr>
          <a:lstStyle/>
          <a:p>
            <a:r>
              <a:rPr lang="en-US" sz="2000" dirty="0" smtClean="0"/>
              <a:t>define – abstract semantic verb.</a:t>
            </a:r>
          </a:p>
          <a:p>
            <a:r>
              <a:rPr lang="en-US" sz="2000" dirty="0" smtClean="0"/>
              <a:t>Stem - </a:t>
            </a:r>
            <a:r>
              <a:rPr lang="en-US" sz="2000" dirty="0" err="1" smtClean="0"/>
              <a:t>difin</a:t>
            </a:r>
            <a:endParaRPr lang="en-US" sz="2000" dirty="0" smtClean="0"/>
          </a:p>
        </p:txBody>
      </p:sp>
      <p:graphicFrame>
        <p:nvGraphicFramePr>
          <p:cNvPr id="71" name="Таблица 70"/>
          <p:cNvGraphicFramePr>
            <a:graphicFrameLocks noGrp="1"/>
          </p:cNvGraphicFramePr>
          <p:nvPr>
            <p:extLst>
              <p:ext uri="{D42A27DB-BD31-4B8C-83A1-F6EECF244321}">
                <p14:modId xmlns:p14="http://schemas.microsoft.com/office/powerpoint/2010/main" val="2148322822"/>
              </p:ext>
            </p:extLst>
          </p:nvPr>
        </p:nvGraphicFramePr>
        <p:xfrm>
          <a:off x="8100392" y="2204864"/>
          <a:ext cx="801089" cy="1152128"/>
        </p:xfrm>
        <a:graphic>
          <a:graphicData uri="http://schemas.openxmlformats.org/drawingml/2006/table">
            <a:tbl>
              <a:tblPr firstRow="1" bandRow="1">
                <a:tableStyleId>{5940675A-B579-460E-94D1-54222C63F5DA}</a:tableStyleId>
              </a:tblPr>
              <a:tblGrid>
                <a:gridCol w="801089">
                  <a:extLst>
                    <a:ext uri="{9D8B030D-6E8A-4147-A177-3AD203B41FA5}">
                      <a16:colId xmlns="" xmlns:a16="http://schemas.microsoft.com/office/drawing/2014/main" val="549469413"/>
                    </a:ext>
                  </a:extLst>
                </a:gridCol>
              </a:tblGrid>
              <a:tr h="576064">
                <a:tc>
                  <a:txBody>
                    <a:bodyPr/>
                    <a:lstStyle/>
                    <a:p>
                      <a:r>
                        <a:rPr lang="en-US" sz="2800" dirty="0" smtClean="0"/>
                        <a:t>n</a:t>
                      </a:r>
                      <a:endParaRPr lang="ru-RU" sz="2800" dirty="0"/>
                    </a:p>
                  </a:txBody>
                  <a:tcPr/>
                </a:tc>
                <a:extLst>
                  <a:ext uri="{0D108BD9-81ED-4DB2-BD59-A6C34878D82A}">
                    <a16:rowId xmlns="" xmlns:a16="http://schemas.microsoft.com/office/drawing/2014/main" val="2567992399"/>
                  </a:ext>
                </a:extLst>
              </a:tr>
              <a:tr h="576064">
                <a:tc>
                  <a:txBody>
                    <a:bodyPr/>
                    <a:lstStyle/>
                    <a:p>
                      <a:r>
                        <a:rPr lang="en-US" sz="2800" dirty="0" smtClean="0"/>
                        <a:t>110</a:t>
                      </a:r>
                      <a:endParaRPr lang="ru-RU" sz="2800" dirty="0"/>
                    </a:p>
                  </a:txBody>
                  <a:tcPr/>
                </a:tc>
                <a:extLst>
                  <a:ext uri="{0D108BD9-81ED-4DB2-BD59-A6C34878D82A}">
                    <a16:rowId xmlns="" xmlns:a16="http://schemas.microsoft.com/office/drawing/2014/main" val="254453795"/>
                  </a:ext>
                </a:extLst>
              </a:tr>
            </a:tbl>
          </a:graphicData>
        </a:graphic>
      </p:graphicFrame>
      <p:grpSp>
        <p:nvGrpSpPr>
          <p:cNvPr id="73" name="Группа 72"/>
          <p:cNvGrpSpPr/>
          <p:nvPr/>
        </p:nvGrpSpPr>
        <p:grpSpPr>
          <a:xfrm>
            <a:off x="357474" y="4642645"/>
            <a:ext cx="3794045" cy="438941"/>
            <a:chOff x="0" y="-85"/>
            <a:chExt cx="2528590" cy="297356"/>
          </a:xfrm>
        </p:grpSpPr>
        <p:sp>
          <p:nvSpPr>
            <p:cNvPr id="74" name="Прямоугольник 73"/>
            <p:cNvSpPr/>
            <p:nvPr/>
          </p:nvSpPr>
          <p:spPr>
            <a:xfrm>
              <a:off x="230505" y="3073"/>
              <a:ext cx="230588" cy="2941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75" name="Прямоугольник 74"/>
            <p:cNvSpPr/>
            <p:nvPr/>
          </p:nvSpPr>
          <p:spPr>
            <a:xfrm>
              <a:off x="461093" y="193"/>
              <a:ext cx="230505" cy="2940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76" name="Прямоугольник 75"/>
            <p:cNvSpPr/>
            <p:nvPr/>
          </p:nvSpPr>
          <p:spPr>
            <a:xfrm>
              <a:off x="691598" y="193"/>
              <a:ext cx="230505" cy="2940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77" name="Прямоугольник 76"/>
            <p:cNvSpPr/>
            <p:nvPr/>
          </p:nvSpPr>
          <p:spPr>
            <a:xfrm>
              <a:off x="922103" y="-85"/>
              <a:ext cx="230505" cy="2941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78" name="Прямоугольник 77"/>
            <p:cNvSpPr/>
            <p:nvPr/>
          </p:nvSpPr>
          <p:spPr>
            <a:xfrm>
              <a:off x="1152608" y="0"/>
              <a:ext cx="230505" cy="2940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79" name="Прямоугольник 78"/>
            <p:cNvSpPr/>
            <p:nvPr/>
          </p:nvSpPr>
          <p:spPr>
            <a:xfrm>
              <a:off x="2076108" y="-84"/>
              <a:ext cx="452482" cy="2972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400" dirty="0" smtClean="0">
                  <a:solidFill>
                    <a:srgbClr val="000000"/>
                  </a:solidFill>
                  <a:effectLst/>
                  <a:latin typeface="Arial Narrow" panose="020B0606020202030204" pitchFamily="34" charset="0"/>
                  <a:ea typeface="Calibri" panose="020F0502020204030204" pitchFamily="34" charset="0"/>
                </a:rPr>
                <a:t>110</a:t>
              </a:r>
              <a:endParaRPr lang="ru-RU" sz="1200" dirty="0">
                <a:effectLst/>
                <a:latin typeface="Times New Roman" panose="02020603050405020304" pitchFamily="18" charset="0"/>
                <a:ea typeface="Times New Roman" panose="02020603050405020304" pitchFamily="18" charset="0"/>
              </a:endParaRPr>
            </a:p>
          </p:txBody>
        </p:sp>
        <p:sp>
          <p:nvSpPr>
            <p:cNvPr id="80" name="Прямоугольник 79"/>
            <p:cNvSpPr/>
            <p:nvPr/>
          </p:nvSpPr>
          <p:spPr>
            <a:xfrm>
              <a:off x="0" y="193"/>
              <a:ext cx="230505" cy="2940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81" name="Прямоугольник 80"/>
            <p:cNvSpPr/>
            <p:nvPr/>
          </p:nvSpPr>
          <p:spPr>
            <a:xfrm>
              <a:off x="1383113" y="0"/>
              <a:ext cx="230505" cy="2940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82" name="Прямоугольник 81"/>
            <p:cNvSpPr/>
            <p:nvPr/>
          </p:nvSpPr>
          <p:spPr>
            <a:xfrm>
              <a:off x="1613618" y="193"/>
              <a:ext cx="230505" cy="2940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83" name="Прямоугольник 82"/>
            <p:cNvSpPr/>
            <p:nvPr/>
          </p:nvSpPr>
          <p:spPr>
            <a:xfrm>
              <a:off x="1844123" y="193"/>
              <a:ext cx="230505" cy="2940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cxnSp>
        <p:nvCxnSpPr>
          <p:cNvPr id="84" name="Соединительная линия уступом 76"/>
          <p:cNvCxnSpPr>
            <a:stCxn id="339" idx="2"/>
            <a:endCxn id="78" idx="0"/>
          </p:cNvCxnSpPr>
          <p:nvPr/>
        </p:nvCxnSpPr>
        <p:spPr>
          <a:xfrm>
            <a:off x="1764714" y="4218554"/>
            <a:ext cx="495133" cy="424216"/>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661943" y="4659712"/>
            <a:ext cx="285013" cy="400110"/>
          </a:xfrm>
          <a:prstGeom prst="rect">
            <a:avLst/>
          </a:prstGeom>
          <a:solidFill>
            <a:schemeClr val="bg1"/>
          </a:solidFill>
        </p:spPr>
        <p:txBody>
          <a:bodyPr wrap="square" rtlCol="0">
            <a:spAutoFit/>
          </a:bodyPr>
          <a:lstStyle/>
          <a:p>
            <a:r>
              <a:rPr lang="en-US" sz="2000" b="1" dirty="0" smtClean="0">
                <a:solidFill>
                  <a:srgbClr val="FF0000"/>
                </a:solidFill>
              </a:rPr>
              <a:t>n</a:t>
            </a:r>
            <a:endParaRPr lang="ru-RU" sz="2000" b="1" dirty="0">
              <a:solidFill>
                <a:srgbClr val="FF0000"/>
              </a:solidFill>
            </a:endParaRPr>
          </a:p>
        </p:txBody>
      </p:sp>
    </p:spTree>
    <p:extLst>
      <p:ext uri="{BB962C8B-B14F-4D97-AF65-F5344CB8AC3E}">
        <p14:creationId xmlns:p14="http://schemas.microsoft.com/office/powerpoint/2010/main" val="15037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500"/>
                                  </p:stCondLst>
                                  <p:childTnLst>
                                    <p:set>
                                      <p:cBhvr>
                                        <p:cTn id="6" dur="1" fill="hold">
                                          <p:stCondLst>
                                            <p:cond delay="0"/>
                                          </p:stCondLst>
                                        </p:cTn>
                                        <p:tgtEl>
                                          <p:spTgt spid="4"/>
                                        </p:tgtEl>
                                        <p:attrNameLst>
                                          <p:attrName>style.visibility</p:attrName>
                                        </p:attrNameLst>
                                      </p:cBhvr>
                                      <p:to>
                                        <p:strVal val="hidden"/>
                                      </p:to>
                                    </p:set>
                                  </p:childTnLst>
                                </p:cTn>
                              </p:par>
                              <p:par>
                                <p:cTn id="7" presetID="26" presetClass="emph" presetSubtype="0" fill="hold" nodeType="withEffect">
                                  <p:stCondLst>
                                    <p:cond delay="0"/>
                                  </p:stCondLst>
                                  <p:childTnLst>
                                    <p:animEffect transition="out" filter="fade">
                                      <p:cBhvr>
                                        <p:cTn id="8" dur="500" tmFilter="0, 0; .2, .5; .8, .5; 1, 0"/>
                                        <p:tgtEl>
                                          <p:spTgt spid="415"/>
                                        </p:tgtEl>
                                      </p:cBhvr>
                                    </p:animEffect>
                                    <p:animScale>
                                      <p:cBhvr>
                                        <p:cTn id="9" dur="250" autoRev="1" fill="hold"/>
                                        <p:tgtEl>
                                          <p:spTgt spid="415"/>
                                        </p:tgtEl>
                                      </p:cBhvr>
                                      <p:by x="105000" y="105000"/>
                                    </p:animScale>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1000" tmFilter="0, 0; .2, .5; .8, .5; 1, 0"/>
                                        <p:tgtEl>
                                          <p:spTgt spid="415"/>
                                        </p:tgtEl>
                                      </p:cBhvr>
                                    </p:animEffect>
                                    <p:animScale>
                                      <p:cBhvr>
                                        <p:cTn id="13" dur="500" autoRev="1" fill="hold"/>
                                        <p:tgtEl>
                                          <p:spTgt spid="415"/>
                                        </p:tgtEl>
                                      </p:cBhvr>
                                      <p:by x="105000" y="105000"/>
                                    </p:animScale>
                                  </p:childTnLst>
                                </p:cTn>
                              </p:par>
                              <p:par>
                                <p:cTn id="14" presetID="18" presetClass="entr" presetSubtype="12" fill="hold" nodeType="withEffect">
                                  <p:stCondLst>
                                    <p:cond delay="0"/>
                                  </p:stCondLst>
                                  <p:childTnLst>
                                    <p:set>
                                      <p:cBhvr>
                                        <p:cTn id="15" dur="1" fill="hold">
                                          <p:stCondLst>
                                            <p:cond delay="0"/>
                                          </p:stCondLst>
                                        </p:cTn>
                                        <p:tgtEl>
                                          <p:spTgt spid="314"/>
                                        </p:tgtEl>
                                        <p:attrNameLst>
                                          <p:attrName>style.visibility</p:attrName>
                                        </p:attrNameLst>
                                      </p:cBhvr>
                                      <p:to>
                                        <p:strVal val="visible"/>
                                      </p:to>
                                    </p:set>
                                    <p:animEffect transition="in" filter="strips(downLeft)">
                                      <p:cBhvr>
                                        <p:cTn id="16" dur="500"/>
                                        <p:tgtEl>
                                          <p:spTgt spid="314"/>
                                        </p:tgtEl>
                                      </p:cBhvr>
                                    </p:animEffect>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3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6"/>
                                        </p:tgtEl>
                                        <p:attrNameLst>
                                          <p:attrName>style.visibility</p:attrName>
                                        </p:attrNameLst>
                                      </p:cBhvr>
                                      <p:to>
                                        <p:strVal val="visible"/>
                                      </p:to>
                                    </p:set>
                                  </p:childTnLst>
                                </p:cTn>
                              </p:par>
                            </p:childTnLst>
                          </p:cTn>
                        </p:par>
                        <p:par>
                          <p:cTn id="22" fill="hold">
                            <p:stCondLst>
                              <p:cond delay="1500"/>
                            </p:stCondLst>
                            <p:childTnLst>
                              <p:par>
                                <p:cTn id="23" presetID="1" presetClass="exit" presetSubtype="0" fill="hold" grpId="1" nodeType="afterEffect">
                                  <p:stCondLst>
                                    <p:cond delay="1000"/>
                                  </p:stCondLst>
                                  <p:childTnLst>
                                    <p:set>
                                      <p:cBhvr>
                                        <p:cTn id="24" dur="1" fill="hold">
                                          <p:stCondLst>
                                            <p:cond delay="0"/>
                                          </p:stCondLst>
                                        </p:cTn>
                                        <p:tgtEl>
                                          <p:spTgt spid="406"/>
                                        </p:tgtEl>
                                        <p:attrNameLst>
                                          <p:attrName>style.visibility</p:attrName>
                                        </p:attrNameLst>
                                      </p:cBhvr>
                                      <p:to>
                                        <p:strVal val="hidden"/>
                                      </p:to>
                                    </p:set>
                                  </p:childTnLst>
                                </p:cTn>
                              </p:par>
                              <p:par>
                                <p:cTn id="25" presetID="26" presetClass="emph" presetSubtype="0" fill="hold" nodeType="withEffect">
                                  <p:stCondLst>
                                    <p:cond delay="0"/>
                                  </p:stCondLst>
                                  <p:childTnLst>
                                    <p:animEffect transition="out" filter="fade">
                                      <p:cBhvr>
                                        <p:cTn id="26" dur="500" tmFilter="0, 0; .2, .5; .8, .5; 1, 0"/>
                                        <p:tgtEl>
                                          <p:spTgt spid="412"/>
                                        </p:tgtEl>
                                      </p:cBhvr>
                                    </p:animEffect>
                                    <p:animScale>
                                      <p:cBhvr>
                                        <p:cTn id="27" dur="250" autoRev="1" fill="hold"/>
                                        <p:tgtEl>
                                          <p:spTgt spid="412"/>
                                        </p:tgtEl>
                                      </p:cBhvr>
                                      <p:by x="105000" y="105000"/>
                                    </p:animScale>
                                  </p:childTnLst>
                                </p:cTn>
                              </p:par>
                            </p:childTnLst>
                          </p:cTn>
                        </p:par>
                        <p:par>
                          <p:cTn id="28" fill="hold">
                            <p:stCondLst>
                              <p:cond delay="2500"/>
                            </p:stCondLst>
                            <p:childTnLst>
                              <p:par>
                                <p:cTn id="29" presetID="26" presetClass="emph" presetSubtype="0" fill="hold" nodeType="afterEffect">
                                  <p:stCondLst>
                                    <p:cond delay="0"/>
                                  </p:stCondLst>
                                  <p:childTnLst>
                                    <p:animEffect transition="out" filter="fade">
                                      <p:cBhvr>
                                        <p:cTn id="30" dur="1000" tmFilter="0, 0; .2, .5; .8, .5; 1, 0"/>
                                        <p:tgtEl>
                                          <p:spTgt spid="412"/>
                                        </p:tgtEl>
                                      </p:cBhvr>
                                    </p:animEffect>
                                    <p:animScale>
                                      <p:cBhvr>
                                        <p:cTn id="31" dur="500" autoRev="1" fill="hold"/>
                                        <p:tgtEl>
                                          <p:spTgt spid="412"/>
                                        </p:tgtEl>
                                      </p:cBhvr>
                                      <p:by x="105000" y="105000"/>
                                    </p:animScale>
                                  </p:childTnLst>
                                </p:cTn>
                              </p:par>
                              <p:par>
                                <p:cTn id="32" presetID="18" presetClass="entr" presetSubtype="6" fill="hold" nodeType="withEffect">
                                  <p:stCondLst>
                                    <p:cond delay="1000"/>
                                  </p:stCondLst>
                                  <p:childTnLst>
                                    <p:set>
                                      <p:cBhvr>
                                        <p:cTn id="33" dur="1" fill="hold">
                                          <p:stCondLst>
                                            <p:cond delay="0"/>
                                          </p:stCondLst>
                                        </p:cTn>
                                        <p:tgtEl>
                                          <p:spTgt spid="321"/>
                                        </p:tgtEl>
                                        <p:attrNameLst>
                                          <p:attrName>style.visibility</p:attrName>
                                        </p:attrNameLst>
                                      </p:cBhvr>
                                      <p:to>
                                        <p:strVal val="visible"/>
                                      </p:to>
                                    </p:set>
                                    <p:animEffect transition="in" filter="strips(downRight)">
                                      <p:cBhvr>
                                        <p:cTn id="34" dur="500"/>
                                        <p:tgtEl>
                                          <p:spTgt spid="321"/>
                                        </p:tgtEl>
                                      </p:cBhvr>
                                    </p:animEffect>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3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07"/>
                                        </p:tgtEl>
                                        <p:attrNameLst>
                                          <p:attrName>style.visibility</p:attrName>
                                        </p:attrNameLst>
                                      </p:cBhvr>
                                      <p:to>
                                        <p:strVal val="visible"/>
                                      </p:to>
                                    </p:set>
                                  </p:childTnLst>
                                </p:cTn>
                              </p:par>
                            </p:childTnLst>
                          </p:cTn>
                        </p:par>
                        <p:par>
                          <p:cTn id="40" fill="hold">
                            <p:stCondLst>
                              <p:cond delay="4000"/>
                            </p:stCondLst>
                            <p:childTnLst>
                              <p:par>
                                <p:cTn id="41" presetID="1" presetClass="exit" presetSubtype="0" fill="hold" grpId="1" nodeType="afterEffect">
                                  <p:stCondLst>
                                    <p:cond delay="1000"/>
                                  </p:stCondLst>
                                  <p:childTnLst>
                                    <p:set>
                                      <p:cBhvr>
                                        <p:cTn id="42" dur="1" fill="hold">
                                          <p:stCondLst>
                                            <p:cond delay="0"/>
                                          </p:stCondLst>
                                        </p:cTn>
                                        <p:tgtEl>
                                          <p:spTgt spid="407"/>
                                        </p:tgtEl>
                                        <p:attrNameLst>
                                          <p:attrName>style.visibility</p:attrName>
                                        </p:attrNameLst>
                                      </p:cBhvr>
                                      <p:to>
                                        <p:strVal val="hidden"/>
                                      </p:to>
                                    </p:set>
                                  </p:childTnLst>
                                </p:cTn>
                              </p:par>
                              <p:par>
                                <p:cTn id="43" presetID="26" presetClass="emph" presetSubtype="0" fill="hold" nodeType="withEffect">
                                  <p:stCondLst>
                                    <p:cond delay="0"/>
                                  </p:stCondLst>
                                  <p:childTnLst>
                                    <p:animEffect transition="out" filter="fade">
                                      <p:cBhvr>
                                        <p:cTn id="44" dur="500" tmFilter="0, 0; .2, .5; .8, .5; 1, 0"/>
                                        <p:tgtEl>
                                          <p:spTgt spid="413"/>
                                        </p:tgtEl>
                                      </p:cBhvr>
                                    </p:animEffect>
                                    <p:animScale>
                                      <p:cBhvr>
                                        <p:cTn id="45" dur="250" autoRev="1" fill="hold"/>
                                        <p:tgtEl>
                                          <p:spTgt spid="413"/>
                                        </p:tgtEl>
                                      </p:cBhvr>
                                      <p:by x="105000" y="105000"/>
                                    </p:animScale>
                                  </p:childTnLst>
                                </p:cTn>
                              </p:par>
                            </p:childTnLst>
                          </p:cTn>
                        </p:par>
                        <p:par>
                          <p:cTn id="46" fill="hold">
                            <p:stCondLst>
                              <p:cond delay="5000"/>
                            </p:stCondLst>
                            <p:childTnLst>
                              <p:par>
                                <p:cTn id="47" presetID="26" presetClass="emph" presetSubtype="0" fill="hold" nodeType="afterEffect">
                                  <p:stCondLst>
                                    <p:cond delay="0"/>
                                  </p:stCondLst>
                                  <p:childTnLst>
                                    <p:animEffect transition="out" filter="fade">
                                      <p:cBhvr>
                                        <p:cTn id="48" dur="1000" tmFilter="0, 0; .2, .5; .8, .5; 1, 0"/>
                                        <p:tgtEl>
                                          <p:spTgt spid="413"/>
                                        </p:tgtEl>
                                      </p:cBhvr>
                                    </p:animEffect>
                                    <p:animScale>
                                      <p:cBhvr>
                                        <p:cTn id="49" dur="500" autoRev="1" fill="hold"/>
                                        <p:tgtEl>
                                          <p:spTgt spid="413"/>
                                        </p:tgtEl>
                                      </p:cBhvr>
                                      <p:by x="105000" y="105000"/>
                                    </p:animScale>
                                  </p:childTnLst>
                                </p:cTn>
                              </p:par>
                              <p:par>
                                <p:cTn id="50" presetID="18" presetClass="entr" presetSubtype="12" fill="hold" nodeType="withEffect">
                                  <p:stCondLst>
                                    <p:cond delay="1000"/>
                                  </p:stCondLst>
                                  <p:childTnLst>
                                    <p:set>
                                      <p:cBhvr>
                                        <p:cTn id="51" dur="1" fill="hold">
                                          <p:stCondLst>
                                            <p:cond delay="0"/>
                                          </p:stCondLst>
                                        </p:cTn>
                                        <p:tgtEl>
                                          <p:spTgt spid="322"/>
                                        </p:tgtEl>
                                        <p:attrNameLst>
                                          <p:attrName>style.visibility</p:attrName>
                                        </p:attrNameLst>
                                      </p:cBhvr>
                                      <p:to>
                                        <p:strVal val="visible"/>
                                      </p:to>
                                    </p:set>
                                    <p:animEffect transition="in" filter="strips(downLeft)">
                                      <p:cBhvr>
                                        <p:cTn id="52" dur="500"/>
                                        <p:tgtEl>
                                          <p:spTgt spid="322"/>
                                        </p:tgtEl>
                                      </p:cBhvr>
                                    </p:animEffect>
                                  </p:childTnLst>
                                </p:cTn>
                              </p:par>
                            </p:childTnLst>
                          </p:cTn>
                        </p:par>
                        <p:par>
                          <p:cTn id="53" fill="hold">
                            <p:stCondLst>
                              <p:cond delay="6500"/>
                            </p:stCondLst>
                            <p:childTnLst>
                              <p:par>
                                <p:cTn id="54" presetID="1" presetClass="entr" presetSubtype="0" fill="hold" nodeType="afterEffect">
                                  <p:stCondLst>
                                    <p:cond delay="0"/>
                                  </p:stCondLst>
                                  <p:childTnLst>
                                    <p:set>
                                      <p:cBhvr>
                                        <p:cTn id="55" dur="1" fill="hold">
                                          <p:stCondLst>
                                            <p:cond delay="0"/>
                                          </p:stCondLst>
                                        </p:cTn>
                                        <p:tgtEl>
                                          <p:spTgt spid="32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08"/>
                                        </p:tgtEl>
                                        <p:attrNameLst>
                                          <p:attrName>style.visibility</p:attrName>
                                        </p:attrNameLst>
                                      </p:cBhvr>
                                      <p:to>
                                        <p:strVal val="visible"/>
                                      </p:to>
                                    </p:set>
                                  </p:childTnLst>
                                </p:cTn>
                              </p:par>
                            </p:childTnLst>
                          </p:cTn>
                        </p:par>
                        <p:par>
                          <p:cTn id="58" fill="hold">
                            <p:stCondLst>
                              <p:cond delay="6500"/>
                            </p:stCondLst>
                            <p:childTnLst>
                              <p:par>
                                <p:cTn id="59" presetID="1" presetClass="exit" presetSubtype="0" fill="hold" grpId="1" nodeType="afterEffect">
                                  <p:stCondLst>
                                    <p:cond delay="1000"/>
                                  </p:stCondLst>
                                  <p:childTnLst>
                                    <p:set>
                                      <p:cBhvr>
                                        <p:cTn id="60" dur="1" fill="hold">
                                          <p:stCondLst>
                                            <p:cond delay="0"/>
                                          </p:stCondLst>
                                        </p:cTn>
                                        <p:tgtEl>
                                          <p:spTgt spid="408"/>
                                        </p:tgtEl>
                                        <p:attrNameLst>
                                          <p:attrName>style.visibility</p:attrName>
                                        </p:attrNameLst>
                                      </p:cBhvr>
                                      <p:to>
                                        <p:strVal val="hidden"/>
                                      </p:to>
                                    </p:set>
                                  </p:childTnLst>
                                </p:cTn>
                              </p:par>
                              <p:par>
                                <p:cTn id="61" presetID="26" presetClass="emph" presetSubtype="0" fill="hold" nodeType="withEffect">
                                  <p:stCondLst>
                                    <p:cond delay="0"/>
                                  </p:stCondLst>
                                  <p:childTnLst>
                                    <p:animEffect transition="out" filter="fade">
                                      <p:cBhvr>
                                        <p:cTn id="62" dur="500" tmFilter="0, 0; .2, .5; .8, .5; 1, 0"/>
                                        <p:tgtEl>
                                          <p:spTgt spid="414"/>
                                        </p:tgtEl>
                                      </p:cBhvr>
                                    </p:animEffect>
                                    <p:animScale>
                                      <p:cBhvr>
                                        <p:cTn id="63" dur="250" autoRev="1" fill="hold"/>
                                        <p:tgtEl>
                                          <p:spTgt spid="414"/>
                                        </p:tgtEl>
                                      </p:cBhvr>
                                      <p:by x="105000" y="105000"/>
                                    </p:animScale>
                                  </p:childTnLst>
                                </p:cTn>
                              </p:par>
                            </p:childTnLst>
                          </p:cTn>
                        </p:par>
                        <p:par>
                          <p:cTn id="64" fill="hold">
                            <p:stCondLst>
                              <p:cond delay="7500"/>
                            </p:stCondLst>
                            <p:childTnLst>
                              <p:par>
                                <p:cTn id="65" presetID="26" presetClass="emph" presetSubtype="0" fill="hold" nodeType="afterEffect">
                                  <p:stCondLst>
                                    <p:cond delay="0"/>
                                  </p:stCondLst>
                                  <p:childTnLst>
                                    <p:animEffect transition="out" filter="fade">
                                      <p:cBhvr>
                                        <p:cTn id="66" dur="1000" tmFilter="0, 0; .2, .5; .8, .5; 1, 0"/>
                                        <p:tgtEl>
                                          <p:spTgt spid="414"/>
                                        </p:tgtEl>
                                      </p:cBhvr>
                                    </p:animEffect>
                                    <p:animScale>
                                      <p:cBhvr>
                                        <p:cTn id="67" dur="500" autoRev="1" fill="hold"/>
                                        <p:tgtEl>
                                          <p:spTgt spid="414"/>
                                        </p:tgtEl>
                                      </p:cBhvr>
                                      <p:by x="105000" y="105000"/>
                                    </p:animScale>
                                  </p:childTnLst>
                                </p:cTn>
                              </p:par>
                              <p:par>
                                <p:cTn id="68" presetID="18" presetClass="entr" presetSubtype="12" fill="hold" nodeType="with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strips(downLeft)">
                                      <p:cBhvr>
                                        <p:cTn id="70" dur="500"/>
                                        <p:tgtEl>
                                          <p:spTgt spid="84"/>
                                        </p:tgtEl>
                                      </p:cBhvr>
                                    </p:animEffect>
                                  </p:childTnLst>
                                </p:cTn>
                              </p:par>
                            </p:childTnLst>
                          </p:cTn>
                        </p:par>
                        <p:par>
                          <p:cTn id="71" fill="hold">
                            <p:stCondLst>
                              <p:cond delay="8500"/>
                            </p:stCondLst>
                            <p:childTnLst>
                              <p:par>
                                <p:cTn id="72" presetID="1" presetClass="entr" presetSubtype="0" fill="hold" nodeType="afterEffect">
                                  <p:stCondLst>
                                    <p:cond delay="0"/>
                                  </p:stCondLst>
                                  <p:childTnLst>
                                    <p:set>
                                      <p:cBhvr>
                                        <p:cTn id="73" dur="1" fill="hold">
                                          <p:stCondLst>
                                            <p:cond delay="0"/>
                                          </p:stCondLst>
                                        </p:cTn>
                                        <p:tgtEl>
                                          <p:spTgt spid="73"/>
                                        </p:tgtEl>
                                        <p:attrNameLst>
                                          <p:attrName>style.visibility</p:attrName>
                                        </p:attrNameLst>
                                      </p:cBhvr>
                                      <p:to>
                                        <p:strVal val="visible"/>
                                      </p:to>
                                    </p:set>
                                  </p:childTnLst>
                                </p:cTn>
                              </p:par>
                              <p:par>
                                <p:cTn id="74" presetID="18" presetClass="entr" presetSubtype="12" fill="hold" nodeType="withEffect">
                                  <p:stCondLst>
                                    <p:cond delay="1000"/>
                                  </p:stCondLst>
                                  <p:childTnLst>
                                    <p:set>
                                      <p:cBhvr>
                                        <p:cTn id="75" dur="1" fill="hold">
                                          <p:stCondLst>
                                            <p:cond delay="0"/>
                                          </p:stCondLst>
                                        </p:cTn>
                                        <p:tgtEl>
                                          <p:spTgt spid="333"/>
                                        </p:tgtEl>
                                        <p:attrNameLst>
                                          <p:attrName>style.visibility</p:attrName>
                                        </p:attrNameLst>
                                      </p:cBhvr>
                                      <p:to>
                                        <p:strVal val="visible"/>
                                      </p:to>
                                    </p:set>
                                    <p:animEffect transition="in" filter="strips(downLeft)">
                                      <p:cBhvr>
                                        <p:cTn id="76" dur="500"/>
                                        <p:tgtEl>
                                          <p:spTgt spid="333"/>
                                        </p:tgtEl>
                                      </p:cBhvr>
                                    </p:animEffect>
                                  </p:childTnLst>
                                </p:cTn>
                              </p:par>
                              <p:par>
                                <p:cTn id="77" presetID="1" presetClass="entr" presetSubtype="0" fill="hold" grpId="0" nodeType="withEffect">
                                  <p:stCondLst>
                                    <p:cond delay="1000"/>
                                  </p:stCondLst>
                                  <p:childTnLst>
                                    <p:set>
                                      <p:cBhvr>
                                        <p:cTn id="78" dur="1" fill="hold">
                                          <p:stCondLst>
                                            <p:cond delay="0"/>
                                          </p:stCondLst>
                                        </p:cTn>
                                        <p:tgtEl>
                                          <p:spTgt spid="93"/>
                                        </p:tgtEl>
                                        <p:attrNameLst>
                                          <p:attrName>style.visibility</p:attrName>
                                        </p:attrNameLst>
                                      </p:cBhvr>
                                      <p:to>
                                        <p:strVal val="visible"/>
                                      </p:to>
                                    </p:set>
                                  </p:childTnLst>
                                </p:cTn>
                              </p:par>
                            </p:childTnLst>
                          </p:cTn>
                        </p:par>
                        <p:par>
                          <p:cTn id="79" fill="hold">
                            <p:stCondLst>
                              <p:cond delay="10000"/>
                            </p:stCondLst>
                            <p:childTnLst>
                              <p:par>
                                <p:cTn id="80" presetID="1" presetClass="exit" presetSubtype="0" fill="hold" grpId="1" nodeType="afterEffect">
                                  <p:stCondLst>
                                    <p:cond delay="0"/>
                                  </p:stCondLst>
                                  <p:childTnLst>
                                    <p:set>
                                      <p:cBhvr>
                                        <p:cTn id="81" dur="1" fill="hold">
                                          <p:stCondLst>
                                            <p:cond delay="0"/>
                                          </p:stCondLst>
                                        </p:cTn>
                                        <p:tgtEl>
                                          <p:spTgt spid="93"/>
                                        </p:tgtEl>
                                        <p:attrNameLst>
                                          <p:attrName>style.visibility</p:attrName>
                                        </p:attrNameLst>
                                      </p:cBhvr>
                                      <p:to>
                                        <p:strVal val="hidden"/>
                                      </p:to>
                                    </p:set>
                                  </p:childTnLst>
                                </p:cTn>
                              </p:par>
                            </p:childTnLst>
                          </p:cTn>
                        </p:par>
                        <p:par>
                          <p:cTn id="82" fill="hold">
                            <p:stCondLst>
                              <p:cond delay="10000"/>
                            </p:stCondLst>
                            <p:childTnLst>
                              <p:par>
                                <p:cTn id="83" presetID="1" presetClass="entr" presetSubtype="0" fill="hold" nodeType="afterEffect">
                                  <p:stCondLst>
                                    <p:cond delay="0"/>
                                  </p:stCondLst>
                                  <p:childTnLst>
                                    <p:set>
                                      <p:cBhvr>
                                        <p:cTn id="84" dur="1" fill="hold">
                                          <p:stCondLst>
                                            <p:cond delay="0"/>
                                          </p:stCondLst>
                                        </p:cTn>
                                        <p:tgtEl>
                                          <p:spTgt spid="400"/>
                                        </p:tgtEl>
                                        <p:attrNameLst>
                                          <p:attrName>style.visibility</p:attrName>
                                        </p:attrNameLst>
                                      </p:cBhvr>
                                      <p:to>
                                        <p:strVal val="visible"/>
                                      </p:to>
                                    </p:set>
                                  </p:childTnLst>
                                </p:cTn>
                              </p:par>
                              <p:par>
                                <p:cTn id="85" presetID="26" presetClass="emph" presetSubtype="0" fill="hold" nodeType="withEffect">
                                  <p:stCondLst>
                                    <p:cond delay="0"/>
                                  </p:stCondLst>
                                  <p:childTnLst>
                                    <p:animEffect transition="out" filter="fade">
                                      <p:cBhvr>
                                        <p:cTn id="86" dur="500" tmFilter="0, 0; .2, .5; .8, .5; 1, 0"/>
                                        <p:tgtEl>
                                          <p:spTgt spid="71"/>
                                        </p:tgtEl>
                                      </p:cBhvr>
                                    </p:animEffect>
                                    <p:animScale>
                                      <p:cBhvr>
                                        <p:cTn id="87" dur="250" autoRev="1" fill="hold"/>
                                        <p:tgtEl>
                                          <p:spTgt spid="71"/>
                                        </p:tgtEl>
                                      </p:cBhvr>
                                      <p:by x="105000" y="105000"/>
                                    </p:animScale>
                                  </p:childTnLst>
                                </p:cTn>
                              </p:par>
                            </p:childTnLst>
                          </p:cTn>
                        </p:par>
                        <p:par>
                          <p:cTn id="88" fill="hold">
                            <p:stCondLst>
                              <p:cond delay="10500"/>
                            </p:stCondLst>
                            <p:childTnLst>
                              <p:par>
                                <p:cTn id="89" presetID="26" presetClass="emph" presetSubtype="0" fill="hold" nodeType="afterEffect">
                                  <p:stCondLst>
                                    <p:cond delay="0"/>
                                  </p:stCondLst>
                                  <p:childTnLst>
                                    <p:animEffect transition="out" filter="fade">
                                      <p:cBhvr>
                                        <p:cTn id="90" dur="1000" tmFilter="0, 0; .2, .5; .8, .5; 1, 0"/>
                                        <p:tgtEl>
                                          <p:spTgt spid="71"/>
                                        </p:tgtEl>
                                      </p:cBhvr>
                                    </p:animEffect>
                                    <p:animScale>
                                      <p:cBhvr>
                                        <p:cTn id="91" dur="500" autoRev="1" fill="hold"/>
                                        <p:tgtEl>
                                          <p:spTgt spid="71"/>
                                        </p:tgtEl>
                                      </p:cBhvr>
                                      <p:by x="105000" y="105000"/>
                                    </p:animScale>
                                  </p:childTnLst>
                                </p:cTn>
                              </p:par>
                            </p:childTnLst>
                          </p:cTn>
                        </p:par>
                        <p:par>
                          <p:cTn id="92" fill="hold">
                            <p:stCondLst>
                              <p:cond delay="11500"/>
                            </p:stCondLst>
                            <p:childTnLst>
                              <p:par>
                                <p:cTn id="93" presetID="22" presetClass="entr" presetSubtype="4" fill="hold" grpId="0" nodeType="afterEffect">
                                  <p:stCondLst>
                                    <p:cond delay="0"/>
                                  </p:stCondLst>
                                  <p:childTnLst>
                                    <p:set>
                                      <p:cBhvr>
                                        <p:cTn id="94" dur="1" fill="hold">
                                          <p:stCondLst>
                                            <p:cond delay="0"/>
                                          </p:stCondLst>
                                        </p:cTn>
                                        <p:tgtEl>
                                          <p:spTgt spid="417"/>
                                        </p:tgtEl>
                                        <p:attrNameLst>
                                          <p:attrName>style.visibility</p:attrName>
                                        </p:attrNameLst>
                                      </p:cBhvr>
                                      <p:to>
                                        <p:strVal val="visible"/>
                                      </p:to>
                                    </p:set>
                                    <p:animEffect transition="in" filter="wipe(down)">
                                      <p:cBhvr>
                                        <p:cTn id="95" dur="5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06" grpId="0" animBg="1"/>
      <p:bldP spid="406" grpId="1" animBg="1"/>
      <p:bldP spid="407" grpId="0" animBg="1"/>
      <p:bldP spid="407" grpId="1" animBg="1"/>
      <p:bldP spid="408" grpId="0" animBg="1"/>
      <p:bldP spid="408" grpId="1" animBg="1"/>
      <p:bldP spid="417" grpId="0" animBg="1"/>
      <p:bldP spid="93" grpId="0" animBg="1"/>
      <p:bldP spid="9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Проектирование: модель данных</a:t>
            </a:r>
            <a:endParaRPr lang="ru-RU" dirty="0"/>
          </a:p>
        </p:txBody>
      </p:sp>
      <p:sp>
        <p:nvSpPr>
          <p:cNvPr id="5" name="Номер слайда 4"/>
          <p:cNvSpPr>
            <a:spLocks noGrp="1"/>
          </p:cNvSpPr>
          <p:nvPr>
            <p:ph type="sldNum" sz="quarter" idx="4294967295"/>
          </p:nvPr>
        </p:nvSpPr>
        <p:spPr>
          <a:xfrm>
            <a:off x="8147372" y="6375608"/>
            <a:ext cx="673100" cy="366713"/>
          </a:xfrm>
        </p:spPr>
        <p:txBody>
          <a:bodyPr/>
          <a:lstStyle/>
          <a:p>
            <a:r>
              <a:rPr lang="ru-RU" dirty="0" smtClean="0"/>
              <a:t>13/25</a:t>
            </a:r>
            <a:endParaRPr lang="ru-RU" dirty="0"/>
          </a:p>
        </p:txBody>
      </p:sp>
      <p:sp>
        <p:nvSpPr>
          <p:cNvPr id="17"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18"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9000"/>
            <a:ext cx="8588108"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4372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a:t>Проектирование: модель данных</a:t>
            </a:r>
          </a:p>
        </p:txBody>
      </p:sp>
      <p:sp>
        <p:nvSpPr>
          <p:cNvPr id="5" name="Номер слайда 4"/>
          <p:cNvSpPr>
            <a:spLocks noGrp="1"/>
          </p:cNvSpPr>
          <p:nvPr>
            <p:ph type="sldNum" sz="quarter" idx="4294967295"/>
          </p:nvPr>
        </p:nvSpPr>
        <p:spPr>
          <a:xfrm>
            <a:off x="8147372" y="6375608"/>
            <a:ext cx="673100" cy="366713"/>
          </a:xfrm>
        </p:spPr>
        <p:txBody>
          <a:bodyPr/>
          <a:lstStyle/>
          <a:p>
            <a:r>
              <a:rPr lang="ru-RU" dirty="0" smtClean="0"/>
              <a:t>13/25</a:t>
            </a:r>
            <a:endParaRPr lang="ru-RU" dirty="0"/>
          </a:p>
        </p:txBody>
      </p:sp>
      <p:sp>
        <p:nvSpPr>
          <p:cNvPr id="14" name="Rectangle 4"/>
          <p:cNvSpPr>
            <a:spLocks noChangeArrowheads="1"/>
          </p:cNvSpPr>
          <p:nvPr/>
        </p:nvSpPr>
        <p:spPr bwMode="auto">
          <a:xfrm>
            <a:off x="107503" y="1628799"/>
            <a:ext cx="107191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7"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18"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9000"/>
            <a:ext cx="8588108"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708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a:t>Проектирование: модель данных</a:t>
            </a:r>
          </a:p>
        </p:txBody>
      </p:sp>
      <p:sp>
        <p:nvSpPr>
          <p:cNvPr id="5" name="Номер слайда 4"/>
          <p:cNvSpPr>
            <a:spLocks noGrp="1"/>
          </p:cNvSpPr>
          <p:nvPr>
            <p:ph type="sldNum" sz="quarter" idx="4294967295"/>
          </p:nvPr>
        </p:nvSpPr>
        <p:spPr>
          <a:xfrm>
            <a:off x="8147372" y="6375608"/>
            <a:ext cx="673100" cy="366713"/>
          </a:xfrm>
        </p:spPr>
        <p:txBody>
          <a:bodyPr/>
          <a:lstStyle/>
          <a:p>
            <a:r>
              <a:rPr lang="ru-RU" dirty="0" smtClean="0"/>
              <a:t>13/25</a:t>
            </a:r>
            <a:endParaRPr lang="ru-RU" dirty="0"/>
          </a:p>
        </p:txBody>
      </p:sp>
      <p:sp>
        <p:nvSpPr>
          <p:cNvPr id="14" name="Rectangle 4"/>
          <p:cNvSpPr>
            <a:spLocks noChangeArrowheads="1"/>
          </p:cNvSpPr>
          <p:nvPr/>
        </p:nvSpPr>
        <p:spPr bwMode="auto">
          <a:xfrm>
            <a:off x="107503" y="1628799"/>
            <a:ext cx="107191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7"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18"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9000"/>
            <a:ext cx="8588108"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708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Рисунок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69000"/>
            <a:ext cx="8562395" cy="4320000"/>
          </a:xfrm>
          <a:prstGeom prst="rect">
            <a:avLst/>
          </a:prstGeom>
        </p:spPr>
      </p:pic>
      <p:sp>
        <p:nvSpPr>
          <p:cNvPr id="3" name="Заголовок 2"/>
          <p:cNvSpPr>
            <a:spLocks noGrp="1"/>
          </p:cNvSpPr>
          <p:nvPr>
            <p:ph type="title"/>
          </p:nvPr>
        </p:nvSpPr>
        <p:spPr/>
        <p:txBody>
          <a:bodyPr>
            <a:normAutofit/>
          </a:bodyPr>
          <a:lstStyle/>
          <a:p>
            <a:r>
              <a:rPr lang="ru-RU" dirty="0" smtClean="0"/>
              <a:t>Проектирование: базы данных</a:t>
            </a:r>
            <a:endParaRPr lang="ru-RU" dirty="0"/>
          </a:p>
        </p:txBody>
      </p:sp>
      <p:sp>
        <p:nvSpPr>
          <p:cNvPr id="5" name="Номер слайда 4"/>
          <p:cNvSpPr>
            <a:spLocks noGrp="1"/>
          </p:cNvSpPr>
          <p:nvPr>
            <p:ph type="sldNum" sz="quarter" idx="12"/>
          </p:nvPr>
        </p:nvSpPr>
        <p:spPr/>
        <p:txBody>
          <a:bodyPr/>
          <a:lstStyle/>
          <a:p>
            <a:r>
              <a:rPr lang="ru-RU" dirty="0" smtClean="0"/>
              <a:t>14/25</a:t>
            </a:r>
            <a:endParaRPr lang="ru-RU" dirty="0"/>
          </a:p>
        </p:txBody>
      </p:sp>
      <p:sp>
        <p:nvSpPr>
          <p:cNvPr id="14"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15" name="Нижний колонтитул 5"/>
          <p:cNvSpPr>
            <a:spLocks noGrp="1"/>
          </p:cNvSpPr>
          <p:nvPr>
            <p:ph type="ftr" sz="quarter" idx="12"/>
          </p:nvPr>
        </p:nvSpPr>
        <p:spPr>
          <a:xfrm>
            <a:off x="2627784" y="6375608"/>
            <a:ext cx="5286412" cy="365760"/>
          </a:xfrm>
        </p:spPr>
        <p:txBody>
          <a:bodyPr/>
          <a:lstStyle/>
          <a:p>
            <a:pPr algn="r"/>
            <a:r>
              <a:rPr lang="ru-RU" dirty="0" smtClean="0"/>
              <a:t>Наталья Симонова "Индексации хранилища текстов на основе естественно-языковой адресации"</a:t>
            </a:r>
            <a:endParaRPr lang="ru-RU" dirty="0"/>
          </a:p>
        </p:txBody>
      </p:sp>
      <p:pic>
        <p:nvPicPr>
          <p:cNvPr id="19" name="Рисунок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869682"/>
            <a:ext cx="5400600" cy="5295622"/>
          </a:xfrm>
          <a:prstGeom prst="rect">
            <a:avLst/>
          </a:prstGeom>
        </p:spPr>
      </p:pic>
      <p:pic>
        <p:nvPicPr>
          <p:cNvPr id="23" name="Рисунок 22"/>
          <p:cNvPicPr>
            <a:picLocks noChangeAspect="1"/>
          </p:cNvPicPr>
          <p:nvPr/>
        </p:nvPicPr>
        <p:blipFill>
          <a:blip r:embed="rId5"/>
          <a:stretch>
            <a:fillRect/>
          </a:stretch>
        </p:blipFill>
        <p:spPr>
          <a:xfrm>
            <a:off x="5517309" y="3717032"/>
            <a:ext cx="3303163" cy="1943472"/>
          </a:xfrm>
          <a:prstGeom prst="rect">
            <a:avLst/>
          </a:prstGeom>
        </p:spPr>
      </p:pic>
      <p:sp>
        <p:nvSpPr>
          <p:cNvPr id="24" name="Текст 6"/>
          <p:cNvSpPr>
            <a:spLocks noGrp="1"/>
          </p:cNvSpPr>
          <p:nvPr>
            <p:ph type="body" idx="1"/>
          </p:nvPr>
        </p:nvSpPr>
        <p:spPr>
          <a:xfrm>
            <a:off x="251520" y="3429000"/>
            <a:ext cx="3057061" cy="433082"/>
          </a:xfrm>
          <a:solidFill>
            <a:schemeClr val="bg1"/>
          </a:solidFill>
        </p:spPr>
        <p:txBody>
          <a:bodyPr/>
          <a:lstStyle/>
          <a:p>
            <a:r>
              <a:rPr lang="ru-RU" dirty="0" smtClean="0">
                <a:solidFill>
                  <a:srgbClr val="FF0000"/>
                </a:solidFill>
              </a:rPr>
              <a:t>Реляционная</a:t>
            </a:r>
            <a:r>
              <a:rPr lang="ru-RU" dirty="0" smtClean="0"/>
              <a:t> </a:t>
            </a:r>
            <a:r>
              <a:rPr lang="ru-RU" dirty="0" smtClean="0">
                <a:solidFill>
                  <a:srgbClr val="FF0000"/>
                </a:solidFill>
              </a:rPr>
              <a:t>часть</a:t>
            </a:r>
            <a:endParaRPr lang="ru-RU" dirty="0">
              <a:solidFill>
                <a:srgbClr val="FF0000"/>
              </a:solidFill>
            </a:endParaRPr>
          </a:p>
        </p:txBody>
      </p:sp>
      <p:sp>
        <p:nvSpPr>
          <p:cNvPr id="25" name="Текст 8"/>
          <p:cNvSpPr>
            <a:spLocks noGrp="1"/>
          </p:cNvSpPr>
          <p:nvPr>
            <p:ph type="body" sz="half" idx="3"/>
          </p:nvPr>
        </p:nvSpPr>
        <p:spPr>
          <a:xfrm>
            <a:off x="5364088" y="5708848"/>
            <a:ext cx="3456384" cy="456456"/>
          </a:xfrm>
          <a:solidFill>
            <a:schemeClr val="bg1"/>
          </a:solidFill>
        </p:spPr>
        <p:txBody>
          <a:bodyPr>
            <a:normAutofit lnSpcReduction="10000"/>
          </a:bodyPr>
          <a:lstStyle/>
          <a:p>
            <a:r>
              <a:rPr lang="ru-RU" dirty="0" err="1" smtClean="0">
                <a:solidFill>
                  <a:srgbClr val="FF0000"/>
                </a:solidFill>
              </a:rPr>
              <a:t>Нереляционная</a:t>
            </a:r>
            <a:r>
              <a:rPr lang="ru-RU" dirty="0" smtClean="0">
                <a:solidFill>
                  <a:srgbClr val="FF0000"/>
                </a:solidFill>
              </a:rPr>
              <a:t> часть</a:t>
            </a:r>
            <a:endParaRPr lang="ru-RU" dirty="0">
              <a:solidFill>
                <a:srgbClr val="FF0000"/>
              </a:solidFill>
            </a:endParaRPr>
          </a:p>
        </p:txBody>
      </p:sp>
      <p:sp>
        <p:nvSpPr>
          <p:cNvPr id="28" name="TextBox 27"/>
          <p:cNvSpPr txBox="1"/>
          <p:nvPr/>
        </p:nvSpPr>
        <p:spPr>
          <a:xfrm>
            <a:off x="6156176" y="2228671"/>
            <a:ext cx="2808312" cy="1200329"/>
          </a:xfrm>
          <a:prstGeom prst="rect">
            <a:avLst/>
          </a:prstGeom>
          <a:solidFill>
            <a:schemeClr val="bg1"/>
          </a:solidFill>
          <a:ln>
            <a:solidFill>
              <a:schemeClr val="tx1"/>
            </a:solidFill>
          </a:ln>
        </p:spPr>
        <p:txBody>
          <a:bodyPr wrap="square" rtlCol="0">
            <a:spAutoFit/>
          </a:bodyPr>
          <a:lstStyle/>
          <a:p>
            <a:r>
              <a:rPr lang="ru-RU" sz="2400" dirty="0" smtClean="0"/>
              <a:t>+ </a:t>
            </a:r>
            <a:r>
              <a:rPr lang="ru-RU" sz="2400" dirty="0" err="1" smtClean="0"/>
              <a:t>Сериализованная</a:t>
            </a:r>
            <a:r>
              <a:rPr lang="ru-RU" sz="2400" dirty="0" smtClean="0"/>
              <a:t> древовидная структура индексов</a:t>
            </a:r>
            <a:endParaRPr lang="ru-RU" sz="2400" dirty="0"/>
          </a:p>
        </p:txBody>
      </p:sp>
      <p:cxnSp>
        <p:nvCxnSpPr>
          <p:cNvPr id="33" name="Прямая соединительная линия 32"/>
          <p:cNvCxnSpPr/>
          <p:nvPr/>
        </p:nvCxnSpPr>
        <p:spPr>
          <a:xfrm flipH="1">
            <a:off x="4532717" y="1052856"/>
            <a:ext cx="1971228" cy="51514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78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Проектирование: диаграмма классов</a:t>
            </a:r>
            <a:r>
              <a:rPr lang="en-US" dirty="0" smtClean="0"/>
              <a:t> </a:t>
            </a:r>
            <a:r>
              <a:rPr lang="ru-RU" dirty="0" smtClean="0"/>
              <a:t>контракта и реализации сервиса</a:t>
            </a:r>
            <a:endParaRPr lang="ru-RU" dirty="0"/>
          </a:p>
        </p:txBody>
      </p:sp>
      <p:sp>
        <p:nvSpPr>
          <p:cNvPr id="5" name="Номер слайда 4"/>
          <p:cNvSpPr>
            <a:spLocks noGrp="1"/>
          </p:cNvSpPr>
          <p:nvPr>
            <p:ph type="sldNum" sz="quarter" idx="11"/>
          </p:nvPr>
        </p:nvSpPr>
        <p:spPr/>
        <p:txBody>
          <a:bodyPr/>
          <a:lstStyle/>
          <a:p>
            <a:r>
              <a:rPr lang="ru-RU" dirty="0" smtClean="0"/>
              <a:t>15/25</a:t>
            </a:r>
            <a:endParaRPr lang="ru-RU" dirty="0"/>
          </a:p>
        </p:txBody>
      </p:sp>
      <p:sp>
        <p:nvSpPr>
          <p:cNvPr id="4" name="Rectangle 2"/>
          <p:cNvSpPr>
            <a:spLocks noChangeArrowheads="1"/>
          </p:cNvSpPr>
          <p:nvPr/>
        </p:nvSpPr>
        <p:spPr bwMode="auto">
          <a:xfrm>
            <a:off x="827584" y="17008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4"/>
          <p:cNvSpPr>
            <a:spLocks noChangeArrowheads="1"/>
          </p:cNvSpPr>
          <p:nvPr/>
        </p:nvSpPr>
        <p:spPr bwMode="auto">
          <a:xfrm>
            <a:off x="6732240" y="13407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6"/>
          <p:cNvSpPr>
            <a:spLocks noChangeArrowheads="1"/>
          </p:cNvSpPr>
          <p:nvPr/>
        </p:nvSpPr>
        <p:spPr bwMode="auto">
          <a:xfrm>
            <a:off x="520872" y="38038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12"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pic>
        <p:nvPicPr>
          <p:cNvPr id="2077"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40" y="1316067"/>
            <a:ext cx="8846756" cy="4273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874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План</a:t>
            </a:r>
            <a:endParaRPr lang="ru-RU" dirty="0"/>
          </a:p>
        </p:txBody>
      </p:sp>
      <p:sp>
        <p:nvSpPr>
          <p:cNvPr id="4" name="Дата 3"/>
          <p:cNvSpPr>
            <a:spLocks noGrp="1"/>
          </p:cNvSpPr>
          <p:nvPr>
            <p:ph type="dt" sz="half" idx="10"/>
          </p:nvPr>
        </p:nvSpPr>
        <p:spPr/>
        <p:txBody>
          <a:bodyPr/>
          <a:lstStyle/>
          <a:p>
            <a:r>
              <a:rPr lang="ru-RU" dirty="0" smtClean="0"/>
              <a:t>07.06.2018</a:t>
            </a:r>
            <a:endParaRPr lang="ru-RU" dirty="0"/>
          </a:p>
        </p:txBody>
      </p:sp>
      <p:sp>
        <p:nvSpPr>
          <p:cNvPr id="5" name="Номер слайда 4"/>
          <p:cNvSpPr>
            <a:spLocks noGrp="1"/>
          </p:cNvSpPr>
          <p:nvPr>
            <p:ph type="sldNum" sz="quarter" idx="11"/>
          </p:nvPr>
        </p:nvSpPr>
        <p:spPr/>
        <p:txBody>
          <a:bodyPr/>
          <a:lstStyle/>
          <a:p>
            <a:fld id="{725C68B6-61C2-468F-89AB-4B9F7531AA68}" type="slidenum">
              <a:rPr lang="ru-RU" smtClean="0"/>
              <a:pPr/>
              <a:t>2</a:t>
            </a:fld>
            <a:r>
              <a:rPr lang="ru-RU" dirty="0" smtClean="0"/>
              <a:t>/25</a:t>
            </a:r>
            <a:endParaRPr lang="ru-RU" dirty="0"/>
          </a:p>
        </p:txBody>
      </p:sp>
      <p:sp>
        <p:nvSpPr>
          <p:cNvPr id="6" name="Нижний колонтитул 5"/>
          <p:cNvSpPr>
            <a:spLocks noGrp="1"/>
          </p:cNvSpPr>
          <p:nvPr>
            <p:ph type="ftr" sz="quarter" idx="12"/>
          </p:nvPr>
        </p:nvSpPr>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
        <p:nvSpPr>
          <p:cNvPr id="7" name="Содержимое 1"/>
          <p:cNvSpPr>
            <a:spLocks noGrp="1"/>
          </p:cNvSpPr>
          <p:nvPr>
            <p:ph sz="quarter" idx="1"/>
          </p:nvPr>
        </p:nvSpPr>
        <p:spPr>
          <a:xfrm>
            <a:off x="395536" y="1628800"/>
            <a:ext cx="8136904" cy="4536504"/>
          </a:xfrm>
        </p:spPr>
        <p:txBody>
          <a:bodyPr>
            <a:normAutofit/>
          </a:bodyPr>
          <a:lstStyle/>
          <a:p>
            <a:pPr marL="514350" indent="-514350">
              <a:buFont typeface="+mj-lt"/>
              <a:buAutoNum type="arabicPeriod"/>
            </a:pPr>
            <a:r>
              <a:rPr lang="ru-RU" dirty="0" smtClean="0"/>
              <a:t>Проблема хранения корпусов.</a:t>
            </a:r>
          </a:p>
          <a:p>
            <a:pPr marL="514350" indent="-514350">
              <a:buFont typeface="+mj-lt"/>
              <a:buAutoNum type="arabicPeriod"/>
            </a:pPr>
            <a:r>
              <a:rPr lang="ru-RU" dirty="0" smtClean="0"/>
              <a:t>Результаты анализа существующих решений.</a:t>
            </a:r>
          </a:p>
          <a:p>
            <a:pPr marL="514350" indent="-514350">
              <a:buFont typeface="+mj-lt"/>
              <a:buAutoNum type="arabicPeriod"/>
            </a:pPr>
            <a:r>
              <a:rPr lang="ru-RU" dirty="0" smtClean="0"/>
              <a:t>Выбор СУБД для поставленной задачи.</a:t>
            </a:r>
          </a:p>
          <a:p>
            <a:pPr marL="514350" indent="-514350">
              <a:buFont typeface="+mj-lt"/>
              <a:buAutoNum type="arabicPeriod"/>
            </a:pPr>
            <a:r>
              <a:rPr lang="ru-RU" dirty="0" smtClean="0"/>
              <a:t>Индексация на основе естественно-языковой адресации.</a:t>
            </a:r>
          </a:p>
          <a:p>
            <a:pPr marL="514350" indent="-514350">
              <a:buFont typeface="+mj-lt"/>
              <a:buAutoNum type="arabicPeriod"/>
            </a:pPr>
            <a:r>
              <a:rPr lang="ru-RU" dirty="0" smtClean="0"/>
              <a:t>Проектирование сервиса-хранилища.</a:t>
            </a:r>
          </a:p>
          <a:p>
            <a:pPr marL="514350" indent="-514350">
              <a:buFont typeface="+mj-lt"/>
              <a:buAutoNum type="arabicPeriod"/>
            </a:pPr>
            <a:r>
              <a:rPr lang="ru-RU" dirty="0" smtClean="0"/>
              <a:t>Разработка и тестирование сервиса.</a:t>
            </a:r>
            <a:endParaRPr lang="en-US" dirty="0"/>
          </a:p>
          <a:p>
            <a:pPr marL="514350" indent="-514350">
              <a:buFont typeface="+mj-lt"/>
              <a:buAutoNum type="arabicPeriod"/>
            </a:pPr>
            <a:r>
              <a:rPr lang="ru-RU" dirty="0" smtClean="0"/>
              <a:t>Заключение.</a:t>
            </a:r>
          </a:p>
          <a:p>
            <a:pPr>
              <a:buNone/>
            </a:pPr>
            <a:endParaRPr lang="ru-RU" dirty="0"/>
          </a:p>
        </p:txBody>
      </p:sp>
    </p:spTree>
    <p:extLst>
      <p:ext uri="{BB962C8B-B14F-4D97-AF65-F5344CB8AC3E}">
        <p14:creationId xmlns:p14="http://schemas.microsoft.com/office/powerpoint/2010/main" val="61849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Проектирование: диаграмма </a:t>
            </a:r>
            <a:r>
              <a:rPr lang="ru-RU" dirty="0"/>
              <a:t>классов для </a:t>
            </a:r>
            <a:r>
              <a:rPr lang="ru-RU" dirty="0" smtClean="0"/>
              <a:t>поддержки индексации</a:t>
            </a:r>
            <a:endParaRPr lang="ru-RU" dirty="0"/>
          </a:p>
        </p:txBody>
      </p:sp>
      <p:sp>
        <p:nvSpPr>
          <p:cNvPr id="5" name="Номер слайда 4"/>
          <p:cNvSpPr>
            <a:spLocks noGrp="1"/>
          </p:cNvSpPr>
          <p:nvPr>
            <p:ph type="sldNum" sz="quarter" idx="11"/>
          </p:nvPr>
        </p:nvSpPr>
        <p:spPr/>
        <p:txBody>
          <a:bodyPr/>
          <a:lstStyle/>
          <a:p>
            <a:r>
              <a:rPr lang="ru-RU" dirty="0" smtClean="0"/>
              <a:t>16/25</a:t>
            </a:r>
            <a:endParaRPr lang="ru-RU" dirty="0"/>
          </a:p>
        </p:txBody>
      </p:sp>
      <p:sp>
        <p:nvSpPr>
          <p:cNvPr id="4" name="Rectangle 2"/>
          <p:cNvSpPr>
            <a:spLocks noChangeArrowheads="1"/>
          </p:cNvSpPr>
          <p:nvPr/>
        </p:nvSpPr>
        <p:spPr bwMode="auto">
          <a:xfrm>
            <a:off x="827584" y="17008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4"/>
          <p:cNvSpPr>
            <a:spLocks noChangeArrowheads="1"/>
          </p:cNvSpPr>
          <p:nvPr/>
        </p:nvSpPr>
        <p:spPr bwMode="auto">
          <a:xfrm>
            <a:off x="6732240" y="13407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6"/>
          <p:cNvSpPr>
            <a:spLocks noChangeArrowheads="1"/>
          </p:cNvSpPr>
          <p:nvPr/>
        </p:nvSpPr>
        <p:spPr bwMode="auto">
          <a:xfrm>
            <a:off x="520872" y="380385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Объект 9"/>
          <p:cNvGraphicFramePr>
            <a:graphicFrameLocks noChangeAspect="1"/>
          </p:cNvGraphicFramePr>
          <p:nvPr>
            <p:extLst>
              <p:ext uri="{D42A27DB-BD31-4B8C-83A1-F6EECF244321}">
                <p14:modId xmlns:p14="http://schemas.microsoft.com/office/powerpoint/2010/main" val="1329217307"/>
              </p:ext>
            </p:extLst>
          </p:nvPr>
        </p:nvGraphicFramePr>
        <p:xfrm>
          <a:off x="236308" y="1556792"/>
          <a:ext cx="8671384" cy="3902123"/>
        </p:xfrm>
        <a:graphic>
          <a:graphicData uri="http://schemas.openxmlformats.org/presentationml/2006/ole">
            <mc:AlternateContent xmlns:mc="http://schemas.openxmlformats.org/markup-compatibility/2006">
              <mc:Choice xmlns:v="urn:schemas-microsoft-com:vml" Requires="v">
                <p:oleObj spid="_x0000_s4137" r:id="rId4" imgW="8115327" imgH="3667076" progId="Visio.Drawing.15">
                  <p:embed/>
                </p:oleObj>
              </mc:Choice>
              <mc:Fallback>
                <p:oleObj r:id="rId4" imgW="8115327" imgH="3667076" progId="Visio.Drawing.15">
                  <p:embed/>
                  <p:pic>
                    <p:nvPicPr>
                      <p:cNvPr id="10" name="Объект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308" y="1556792"/>
                        <a:ext cx="8671384" cy="3902123"/>
                      </a:xfrm>
                      <a:prstGeom prst="rect">
                        <a:avLst/>
                      </a:prstGeom>
                      <a:noFill/>
                      <a:extLst/>
                    </p:spPr>
                  </p:pic>
                </p:oleObj>
              </mc:Fallback>
            </mc:AlternateContent>
          </a:graphicData>
        </a:graphic>
      </p:graphicFrame>
      <p:sp>
        <p:nvSpPr>
          <p:cNvPr id="11"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12"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Tree>
    <p:extLst>
      <p:ext uri="{BB962C8B-B14F-4D97-AF65-F5344CB8AC3E}">
        <p14:creationId xmlns:p14="http://schemas.microsoft.com/office/powerpoint/2010/main" val="1423747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Реализация сервиса: архитектура</a:t>
            </a:r>
            <a:endParaRPr lang="ru-RU" dirty="0"/>
          </a:p>
        </p:txBody>
      </p:sp>
      <p:sp>
        <p:nvSpPr>
          <p:cNvPr id="5" name="Номер слайда 4"/>
          <p:cNvSpPr>
            <a:spLocks noGrp="1"/>
          </p:cNvSpPr>
          <p:nvPr>
            <p:ph type="sldNum" sz="quarter" idx="11"/>
          </p:nvPr>
        </p:nvSpPr>
        <p:spPr/>
        <p:txBody>
          <a:bodyPr/>
          <a:lstStyle/>
          <a:p>
            <a:r>
              <a:rPr lang="ru-RU" dirty="0" smtClean="0"/>
              <a:t>17/25</a:t>
            </a:r>
            <a:endParaRPr lang="ru-RU" dirty="0"/>
          </a:p>
        </p:txBody>
      </p:sp>
      <p:sp>
        <p:nvSpPr>
          <p:cNvPr id="7"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300980"/>
            <a:ext cx="8792979" cy="5008340"/>
          </a:xfrm>
          <a:prstGeom prst="rect">
            <a:avLst/>
          </a:prstGeom>
        </p:spPr>
      </p:pic>
      <p:sp>
        <p:nvSpPr>
          <p:cNvPr id="8"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476" y="1844824"/>
            <a:ext cx="7277100" cy="4257675"/>
          </a:xfrm>
          <a:prstGeom prst="rect">
            <a:avLst/>
          </a:prstGeom>
        </p:spPr>
      </p:pic>
    </p:spTree>
    <p:extLst>
      <p:ext uri="{BB962C8B-B14F-4D97-AF65-F5344CB8AC3E}">
        <p14:creationId xmlns:p14="http://schemas.microsoft.com/office/powerpoint/2010/main" val="2242001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Реализация сервиса</a:t>
            </a:r>
            <a:endParaRPr lang="ru-RU" dirty="0"/>
          </a:p>
        </p:txBody>
      </p:sp>
      <p:sp>
        <p:nvSpPr>
          <p:cNvPr id="5" name="Номер слайда 4"/>
          <p:cNvSpPr>
            <a:spLocks noGrp="1"/>
          </p:cNvSpPr>
          <p:nvPr>
            <p:ph type="sldNum" sz="quarter" idx="11"/>
          </p:nvPr>
        </p:nvSpPr>
        <p:spPr/>
        <p:txBody>
          <a:bodyPr/>
          <a:lstStyle/>
          <a:p>
            <a:r>
              <a:rPr lang="ru-RU" dirty="0" smtClean="0"/>
              <a:t>18/25</a:t>
            </a:r>
            <a:endParaRPr lang="ru-RU" dirty="0"/>
          </a:p>
        </p:txBody>
      </p:sp>
      <p:sp>
        <p:nvSpPr>
          <p:cNvPr id="4" name="Объект 3"/>
          <p:cNvSpPr>
            <a:spLocks noGrp="1"/>
          </p:cNvSpPr>
          <p:nvPr>
            <p:ph sz="quarter" idx="1"/>
          </p:nvPr>
        </p:nvSpPr>
        <p:spPr/>
        <p:txBody>
          <a:bodyPr>
            <a:normAutofit/>
          </a:bodyPr>
          <a:lstStyle/>
          <a:p>
            <a:r>
              <a:rPr lang="ru-RU" dirty="0" smtClean="0"/>
              <a:t>Реализация </a:t>
            </a:r>
            <a:r>
              <a:rPr lang="en-US" dirty="0" smtClean="0"/>
              <a:t>CRUD-</a:t>
            </a:r>
            <a:r>
              <a:rPr lang="ru-RU" dirty="0" smtClean="0"/>
              <a:t>функций через</a:t>
            </a:r>
            <a:r>
              <a:rPr lang="en-US" dirty="0"/>
              <a:t> </a:t>
            </a:r>
            <a:r>
              <a:rPr lang="en-US" dirty="0" smtClean="0"/>
              <a:t>EF, LINQ </a:t>
            </a:r>
            <a:r>
              <a:rPr lang="ru-RU" dirty="0" smtClean="0"/>
              <a:t>и клиента </a:t>
            </a:r>
            <a:r>
              <a:rPr lang="en-US" dirty="0" smtClean="0"/>
              <a:t>Cosmos DB.</a:t>
            </a:r>
            <a:endParaRPr lang="ru-RU" dirty="0" smtClean="0"/>
          </a:p>
          <a:p>
            <a:pPr marL="266700" lvl="1" indent="-266700">
              <a:buFont typeface="Wingdings 3" panose="05040102010807070707" pitchFamily="18" charset="2"/>
              <a:buChar char=""/>
            </a:pPr>
            <a:r>
              <a:rPr lang="ru-RU" sz="2600" dirty="0"/>
              <a:t>Реализация </a:t>
            </a:r>
            <a:r>
              <a:rPr lang="ru-RU" sz="2600" dirty="0" smtClean="0"/>
              <a:t>многоуровневой древовидной структуры </a:t>
            </a:r>
            <a:r>
              <a:rPr lang="ru-RU" sz="2600" dirty="0"/>
              <a:t>на основе </a:t>
            </a:r>
            <a:r>
              <a:rPr lang="en-US" sz="2600" dirty="0"/>
              <a:t>Dictionary</a:t>
            </a:r>
            <a:r>
              <a:rPr lang="ru-RU" sz="2600" dirty="0"/>
              <a:t>&lt;</a:t>
            </a:r>
            <a:r>
              <a:rPr lang="en-US" sz="2600" dirty="0" err="1"/>
              <a:t>Tkey</a:t>
            </a:r>
            <a:r>
              <a:rPr lang="ru-RU" sz="2600" dirty="0"/>
              <a:t>, </a:t>
            </a:r>
            <a:r>
              <a:rPr lang="en-US" sz="2600" dirty="0"/>
              <a:t>TValue</a:t>
            </a:r>
            <a:r>
              <a:rPr lang="ru-RU" sz="2600" dirty="0" smtClean="0"/>
              <a:t>&gt; с ключом </a:t>
            </a:r>
            <a:r>
              <a:rPr lang="ru-RU" sz="2600" dirty="0"/>
              <a:t>– подстрока из 3 символов</a:t>
            </a:r>
            <a:endParaRPr lang="en-US" sz="2600" dirty="0"/>
          </a:p>
          <a:p>
            <a:r>
              <a:rPr lang="ru-RU" dirty="0" smtClean="0"/>
              <a:t>На платформе </a:t>
            </a:r>
            <a:r>
              <a:rPr lang="en-US" dirty="0" smtClean="0"/>
              <a:t>Azure</a:t>
            </a:r>
            <a:r>
              <a:rPr lang="ru-RU" dirty="0" smtClean="0"/>
              <a:t> были созданы</a:t>
            </a:r>
            <a:r>
              <a:rPr lang="en-US" dirty="0" smtClean="0"/>
              <a:t> </a:t>
            </a:r>
            <a:r>
              <a:rPr lang="ru-RU" dirty="0"/>
              <a:t>базы </a:t>
            </a:r>
            <a:r>
              <a:rPr lang="ru-RU" dirty="0" smtClean="0"/>
              <a:t>данных: </a:t>
            </a:r>
            <a:r>
              <a:rPr lang="en-US" dirty="0" smtClean="0"/>
              <a:t>SQL Azure </a:t>
            </a:r>
            <a:r>
              <a:rPr lang="ru-RU" dirty="0" smtClean="0"/>
              <a:t>и </a:t>
            </a:r>
            <a:r>
              <a:rPr lang="en-US" dirty="0" smtClean="0"/>
              <a:t>Cosmos DB.</a:t>
            </a:r>
          </a:p>
          <a:p>
            <a:r>
              <a:rPr lang="ru-RU" dirty="0" smtClean="0"/>
              <a:t>Сервис был опубликован на </a:t>
            </a:r>
            <a:r>
              <a:rPr lang="en-US" dirty="0" smtClean="0"/>
              <a:t>Azure </a:t>
            </a:r>
            <a:r>
              <a:rPr lang="ru-RU" dirty="0"/>
              <a:t>и </a:t>
            </a:r>
            <a:r>
              <a:rPr lang="ru-RU" dirty="0" smtClean="0"/>
              <a:t>доступен по ссылке:</a:t>
            </a:r>
            <a:br>
              <a:rPr lang="ru-RU" dirty="0" smtClean="0"/>
            </a:br>
            <a:r>
              <a:rPr lang="en-US" dirty="0" smtClean="0">
                <a:hlinkClick r:id="rId3"/>
              </a:rPr>
              <a:t>https://papercatdatastorage.azurewebsites.net/CorporaStorageService.svc</a:t>
            </a:r>
            <a:endParaRPr lang="ru-RU" dirty="0"/>
          </a:p>
        </p:txBody>
      </p:sp>
      <p:sp>
        <p:nvSpPr>
          <p:cNvPr id="7"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8"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Tree>
    <p:extLst>
      <p:ext uri="{BB962C8B-B14F-4D97-AF65-F5344CB8AC3E}">
        <p14:creationId xmlns:p14="http://schemas.microsoft.com/office/powerpoint/2010/main" val="949987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764704"/>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bg1"/>
                </a:solidFill>
              </a:ln>
              <a:solidFill>
                <a:schemeClr val="bg1"/>
              </a:solidFill>
            </a:endParaRPr>
          </a:p>
        </p:txBody>
      </p:sp>
      <p:sp>
        <p:nvSpPr>
          <p:cNvPr id="3" name="Заголовок 2"/>
          <p:cNvSpPr>
            <a:spLocks noGrp="1"/>
          </p:cNvSpPr>
          <p:nvPr>
            <p:ph type="title"/>
          </p:nvPr>
        </p:nvSpPr>
        <p:spPr>
          <a:xfrm>
            <a:off x="457200" y="-315416"/>
            <a:ext cx="8229600" cy="990600"/>
          </a:xfrm>
        </p:spPr>
        <p:txBody>
          <a:bodyPr>
            <a:noAutofit/>
          </a:bodyPr>
          <a:lstStyle/>
          <a:p>
            <a:r>
              <a:rPr lang="ru-RU" sz="3000" dirty="0" smtClean="0"/>
              <a:t>Реализация сервиса: добавление документа</a:t>
            </a:r>
            <a:endParaRPr lang="ru-RU" sz="3000" dirty="0"/>
          </a:p>
        </p:txBody>
      </p:sp>
      <p:sp>
        <p:nvSpPr>
          <p:cNvPr id="5" name="Номер слайда 4"/>
          <p:cNvSpPr>
            <a:spLocks noGrp="1"/>
          </p:cNvSpPr>
          <p:nvPr>
            <p:ph type="sldNum" sz="quarter" idx="11"/>
          </p:nvPr>
        </p:nvSpPr>
        <p:spPr/>
        <p:txBody>
          <a:bodyPr/>
          <a:lstStyle/>
          <a:p>
            <a:r>
              <a:rPr lang="ru-RU" dirty="0" smtClean="0"/>
              <a:t>19/25</a:t>
            </a:r>
            <a:endParaRPr lang="ru-RU" dirty="0"/>
          </a:p>
        </p:txBody>
      </p:sp>
      <p:sp>
        <p:nvSpPr>
          <p:cNvPr id="7"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8"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616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4" y="812118"/>
            <a:ext cx="8999232" cy="523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114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764704"/>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bg1"/>
                </a:solidFill>
              </a:ln>
              <a:solidFill>
                <a:schemeClr val="bg1"/>
              </a:solidFill>
            </a:endParaRPr>
          </a:p>
        </p:txBody>
      </p:sp>
      <p:sp>
        <p:nvSpPr>
          <p:cNvPr id="3" name="Заголовок 2"/>
          <p:cNvSpPr>
            <a:spLocks noGrp="1"/>
          </p:cNvSpPr>
          <p:nvPr>
            <p:ph type="title"/>
          </p:nvPr>
        </p:nvSpPr>
        <p:spPr>
          <a:xfrm>
            <a:off x="457200" y="-315416"/>
            <a:ext cx="8229600" cy="990600"/>
          </a:xfrm>
        </p:spPr>
        <p:txBody>
          <a:bodyPr>
            <a:normAutofit/>
          </a:bodyPr>
          <a:lstStyle/>
          <a:p>
            <a:r>
              <a:rPr lang="ru-RU" dirty="0" smtClean="0"/>
              <a:t>Реализация сервиса: поиск документов</a:t>
            </a:r>
            <a:endParaRPr lang="ru-RU" dirty="0"/>
          </a:p>
        </p:txBody>
      </p:sp>
      <p:sp>
        <p:nvSpPr>
          <p:cNvPr id="5" name="Номер слайда 4"/>
          <p:cNvSpPr>
            <a:spLocks noGrp="1"/>
          </p:cNvSpPr>
          <p:nvPr>
            <p:ph type="sldNum" sz="quarter" idx="11"/>
          </p:nvPr>
        </p:nvSpPr>
        <p:spPr/>
        <p:txBody>
          <a:bodyPr/>
          <a:lstStyle/>
          <a:p>
            <a:r>
              <a:rPr lang="ru-RU" dirty="0" smtClean="0"/>
              <a:t>20/25</a:t>
            </a:r>
            <a:endParaRPr lang="ru-RU" dirty="0"/>
          </a:p>
        </p:txBody>
      </p:sp>
      <p:sp>
        <p:nvSpPr>
          <p:cNvPr id="7"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8"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820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0" y="841557"/>
            <a:ext cx="9083561" cy="52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519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
          </p:nvPr>
        </p:nvSpPr>
        <p:spPr>
          <a:xfrm>
            <a:off x="323528" y="1268760"/>
            <a:ext cx="7488833" cy="5166320"/>
          </a:xfrm>
        </p:spPr>
        <p:txBody>
          <a:bodyPr>
            <a:normAutofit/>
          </a:bodyPr>
          <a:lstStyle/>
          <a:p>
            <a:pPr lvl="1"/>
            <a:r>
              <a:rPr lang="ru-RU" sz="2800" dirty="0" smtClean="0"/>
              <a:t>Функциональное тестирование с помощью тестового клиента и </a:t>
            </a:r>
            <a:r>
              <a:rPr lang="en-US" sz="2800" dirty="0" smtClean="0"/>
              <a:t>WcfTestClient.exe.</a:t>
            </a:r>
          </a:p>
          <a:p>
            <a:pPr lvl="1"/>
            <a:r>
              <a:rPr lang="ru-RU" sz="2800" dirty="0" smtClean="0"/>
              <a:t>Интеграционное тестирование, в том </a:t>
            </a:r>
            <a:r>
              <a:rPr lang="ru-RU" sz="2800" dirty="0"/>
              <a:t>числе с помощью </a:t>
            </a:r>
            <a:r>
              <a:rPr lang="en-US" sz="2800" dirty="0"/>
              <a:t>Java-</a:t>
            </a:r>
            <a:r>
              <a:rPr lang="ru-RU" sz="2800" dirty="0" smtClean="0"/>
              <a:t>клиента </a:t>
            </a:r>
            <a:r>
              <a:rPr lang="ru-RU" sz="2800" dirty="0"/>
              <a:t>и </a:t>
            </a:r>
            <a:r>
              <a:rPr lang="en-US" sz="2800" dirty="0" smtClean="0"/>
              <a:t>web-</a:t>
            </a:r>
            <a:r>
              <a:rPr lang="ru-RU" sz="2800" dirty="0" smtClean="0"/>
              <a:t>клиента </a:t>
            </a:r>
            <a:r>
              <a:rPr lang="ru-RU" sz="2800" dirty="0"/>
              <a:t>(вызов из </a:t>
            </a:r>
            <a:r>
              <a:rPr lang="en-US" sz="2800" dirty="0" err="1" smtClean="0"/>
              <a:t>Jquery</a:t>
            </a:r>
            <a:r>
              <a:rPr lang="en-US" sz="2800" dirty="0" smtClean="0"/>
              <a:t> c HTML-</a:t>
            </a:r>
            <a:r>
              <a:rPr lang="ru-RU" sz="2800" dirty="0" smtClean="0"/>
              <a:t>страницы)</a:t>
            </a:r>
            <a:r>
              <a:rPr lang="en-US" sz="2800" dirty="0" smtClean="0"/>
              <a:t>.</a:t>
            </a:r>
            <a:endParaRPr lang="ru-RU" sz="2800" dirty="0" smtClean="0"/>
          </a:p>
          <a:p>
            <a:pPr lvl="1"/>
            <a:r>
              <a:rPr lang="ru-RU" sz="2800" dirty="0" smtClean="0"/>
              <a:t>Тестирование эффективности индексации на основе естественно-языковой адресации</a:t>
            </a:r>
            <a:endParaRPr lang="ru-RU" sz="2800" dirty="0"/>
          </a:p>
        </p:txBody>
      </p:sp>
      <p:sp>
        <p:nvSpPr>
          <p:cNvPr id="3" name="Заголовок 2"/>
          <p:cNvSpPr>
            <a:spLocks noGrp="1"/>
          </p:cNvSpPr>
          <p:nvPr>
            <p:ph type="title"/>
          </p:nvPr>
        </p:nvSpPr>
        <p:spPr/>
        <p:txBody>
          <a:bodyPr>
            <a:normAutofit/>
          </a:bodyPr>
          <a:lstStyle/>
          <a:p>
            <a:r>
              <a:rPr lang="ru-RU" dirty="0" smtClean="0"/>
              <a:t>Тестирование сервиса</a:t>
            </a:r>
            <a:endParaRPr lang="ru-RU" dirty="0"/>
          </a:p>
        </p:txBody>
      </p:sp>
      <p:sp>
        <p:nvSpPr>
          <p:cNvPr id="5" name="Номер слайда 4"/>
          <p:cNvSpPr>
            <a:spLocks noGrp="1"/>
          </p:cNvSpPr>
          <p:nvPr>
            <p:ph type="sldNum" sz="quarter" idx="11"/>
          </p:nvPr>
        </p:nvSpPr>
        <p:spPr/>
        <p:txBody>
          <a:bodyPr/>
          <a:lstStyle/>
          <a:p>
            <a:r>
              <a:rPr lang="ru-RU" dirty="0" smtClean="0"/>
              <a:t>21/25</a:t>
            </a:r>
            <a:endParaRPr lang="ru-RU" dirty="0"/>
          </a:p>
        </p:txBody>
      </p:sp>
      <p:sp>
        <p:nvSpPr>
          <p:cNvPr id="8"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9"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Tree>
    <p:extLst>
      <p:ext uri="{BB962C8B-B14F-4D97-AF65-F5344CB8AC3E}">
        <p14:creationId xmlns:p14="http://schemas.microsoft.com/office/powerpoint/2010/main" val="2343169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Оценка эффективности индексации на основе естественно-языковой адресации</a:t>
            </a:r>
            <a:endParaRPr lang="ru-RU" dirty="0"/>
          </a:p>
        </p:txBody>
      </p:sp>
      <p:sp>
        <p:nvSpPr>
          <p:cNvPr id="5" name="Номер слайда 4"/>
          <p:cNvSpPr>
            <a:spLocks noGrp="1"/>
          </p:cNvSpPr>
          <p:nvPr>
            <p:ph type="sldNum" sz="quarter" idx="11"/>
          </p:nvPr>
        </p:nvSpPr>
        <p:spPr/>
        <p:txBody>
          <a:bodyPr/>
          <a:lstStyle/>
          <a:p>
            <a:r>
              <a:rPr lang="ru-RU" dirty="0" smtClean="0"/>
              <a:t>22/25</a:t>
            </a:r>
            <a:endParaRPr lang="ru-RU" dirty="0"/>
          </a:p>
        </p:txBody>
      </p:sp>
      <p:sp>
        <p:nvSpPr>
          <p:cNvPr id="7" name="TextBox 6"/>
          <p:cNvSpPr txBox="1"/>
          <p:nvPr/>
        </p:nvSpPr>
        <p:spPr>
          <a:xfrm>
            <a:off x="929432" y="5795972"/>
            <a:ext cx="7285136" cy="369332"/>
          </a:xfrm>
          <a:prstGeom prst="rect">
            <a:avLst/>
          </a:prstGeom>
          <a:noFill/>
        </p:spPr>
        <p:txBody>
          <a:bodyPr wrap="none" rtlCol="0">
            <a:spAutoFit/>
          </a:bodyPr>
          <a:lstStyle/>
          <a:p>
            <a:r>
              <a:rPr lang="ru-RU" b="1" i="1" dirty="0" smtClean="0"/>
              <a:t>Графики зависимости времени поиска от количества слов в корпусе </a:t>
            </a:r>
            <a:endParaRPr lang="ru-RU" dirty="0"/>
          </a:p>
        </p:txBody>
      </p:sp>
      <p:sp>
        <p:nvSpPr>
          <p:cNvPr id="8"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9"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
        <p:nvSpPr>
          <p:cNvPr id="11" name="Объект 9"/>
          <p:cNvSpPr txBox="1">
            <a:spLocks/>
          </p:cNvSpPr>
          <p:nvPr/>
        </p:nvSpPr>
        <p:spPr>
          <a:xfrm>
            <a:off x="6588223" y="1247035"/>
            <a:ext cx="2024123" cy="40100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1"/>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endParaRPr lang="ru-RU" dirty="0"/>
          </a:p>
        </p:txBody>
      </p:sp>
      <p:graphicFrame>
        <p:nvGraphicFramePr>
          <p:cNvPr id="12" name="Диаграмма 11"/>
          <p:cNvGraphicFramePr/>
          <p:nvPr>
            <p:extLst>
              <p:ext uri="{D42A27DB-BD31-4B8C-83A1-F6EECF244321}">
                <p14:modId xmlns:p14="http://schemas.microsoft.com/office/powerpoint/2010/main" val="3372586003"/>
              </p:ext>
            </p:extLst>
          </p:nvPr>
        </p:nvGraphicFramePr>
        <p:xfrm>
          <a:off x="938608" y="1247034"/>
          <a:ext cx="7266784" cy="4548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0507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
          </p:nvPr>
        </p:nvSpPr>
        <p:spPr>
          <a:xfrm>
            <a:off x="457200" y="1143000"/>
            <a:ext cx="8229600" cy="5022304"/>
          </a:xfrm>
        </p:spPr>
        <p:txBody>
          <a:bodyPr>
            <a:normAutofit/>
          </a:bodyPr>
          <a:lstStyle/>
          <a:p>
            <a:pPr lvl="1"/>
            <a:r>
              <a:rPr lang="ru-RU" sz="2400" dirty="0" smtClean="0"/>
              <a:t>Разработан </a:t>
            </a:r>
            <a:r>
              <a:rPr lang="en-US" sz="2400" dirty="0" smtClean="0"/>
              <a:t>WCF</a:t>
            </a:r>
            <a:r>
              <a:rPr lang="ru-RU" sz="2400" dirty="0"/>
              <a:t>-сервис для хранения корпусов текстов с индексацией на основе естественно-языковой адресации, реализованный на языке C#. </a:t>
            </a:r>
            <a:endParaRPr lang="ru-RU" sz="2400" dirty="0" smtClean="0"/>
          </a:p>
          <a:p>
            <a:pPr lvl="1"/>
            <a:r>
              <a:rPr lang="ru-RU" sz="2400" dirty="0" smtClean="0"/>
              <a:t>Индексация показала преимущество перед простым полнотекстовым поиском.</a:t>
            </a:r>
          </a:p>
          <a:p>
            <a:pPr lvl="1"/>
            <a:r>
              <a:rPr lang="ru-RU" sz="2400" dirty="0" smtClean="0"/>
              <a:t>Возможная дальнейшая работа:</a:t>
            </a:r>
          </a:p>
          <a:p>
            <a:pPr lvl="2">
              <a:buFont typeface="Courier New" panose="02070309020205020404" pitchFamily="49" charset="0"/>
              <a:buChar char="o"/>
            </a:pPr>
            <a:r>
              <a:rPr lang="ru-RU" sz="2100" dirty="0"/>
              <a:t>И</a:t>
            </a:r>
            <a:r>
              <a:rPr lang="ru-RU" sz="2100" dirty="0" smtClean="0"/>
              <a:t>зучение эффективности индексации на основе естественно-языковой адресации по сравнению с другими подходами к индексации.</a:t>
            </a:r>
          </a:p>
          <a:p>
            <a:pPr lvl="2">
              <a:buFont typeface="Courier New" panose="02070309020205020404" pitchFamily="49" charset="0"/>
              <a:buChar char="o"/>
            </a:pPr>
            <a:r>
              <a:rPr lang="ru-RU" sz="2100" dirty="0" smtClean="0"/>
              <a:t>Внедрение </a:t>
            </a:r>
            <a:r>
              <a:rPr lang="ru-RU" sz="2100" dirty="0"/>
              <a:t>сервиса в разрабатываемую </a:t>
            </a:r>
            <a:r>
              <a:rPr lang="ru-RU" sz="2100" dirty="0" smtClean="0"/>
              <a:t>систему.</a:t>
            </a:r>
          </a:p>
          <a:p>
            <a:pPr lvl="1">
              <a:buFont typeface="Wingdings 3" panose="05040102010807070707" pitchFamily="18" charset="2"/>
              <a:buChar char=""/>
            </a:pPr>
            <a:r>
              <a:rPr lang="ru-RU" sz="2400" dirty="0" smtClean="0"/>
              <a:t>Работа была апробирована на </a:t>
            </a:r>
            <a:r>
              <a:rPr lang="ru-RU" sz="2400" dirty="0"/>
              <a:t>всероссийской научно-практической </a:t>
            </a:r>
            <a:r>
              <a:rPr lang="ru-RU" sz="2400" dirty="0" smtClean="0"/>
              <a:t>конференции </a:t>
            </a:r>
            <a:r>
              <a:rPr lang="ru-RU" sz="2400" dirty="0"/>
              <a:t>«Математика и междисциплинарные исследования – </a:t>
            </a:r>
            <a:r>
              <a:rPr lang="ru-RU" sz="2400" dirty="0" smtClean="0"/>
              <a:t>2018».</a:t>
            </a:r>
          </a:p>
          <a:p>
            <a:pPr lvl="2">
              <a:buFont typeface="Courier New" panose="02070309020205020404" pitchFamily="49" charset="0"/>
              <a:buChar char="o"/>
            </a:pPr>
            <a:endParaRPr lang="ru-RU" dirty="0"/>
          </a:p>
          <a:p>
            <a:pPr lvl="2">
              <a:buFont typeface="Courier New" panose="02070309020205020404" pitchFamily="49" charset="0"/>
              <a:buChar char="o"/>
            </a:pPr>
            <a:endParaRPr lang="ru-RU" dirty="0" smtClean="0"/>
          </a:p>
          <a:p>
            <a:pPr lvl="2"/>
            <a:endParaRPr lang="ru-RU" sz="2100" dirty="0"/>
          </a:p>
        </p:txBody>
      </p:sp>
      <p:sp>
        <p:nvSpPr>
          <p:cNvPr id="3" name="Заголовок 2"/>
          <p:cNvSpPr>
            <a:spLocks noGrp="1"/>
          </p:cNvSpPr>
          <p:nvPr>
            <p:ph type="title"/>
          </p:nvPr>
        </p:nvSpPr>
        <p:spPr/>
        <p:txBody>
          <a:bodyPr>
            <a:normAutofit/>
          </a:bodyPr>
          <a:lstStyle/>
          <a:p>
            <a:r>
              <a:rPr lang="ru-RU" dirty="0" smtClean="0"/>
              <a:t>Заключение</a:t>
            </a:r>
            <a:endParaRPr lang="ru-RU" dirty="0"/>
          </a:p>
        </p:txBody>
      </p:sp>
      <p:sp>
        <p:nvSpPr>
          <p:cNvPr id="5" name="Номер слайда 4"/>
          <p:cNvSpPr>
            <a:spLocks noGrp="1"/>
          </p:cNvSpPr>
          <p:nvPr>
            <p:ph type="sldNum" sz="quarter" idx="11"/>
          </p:nvPr>
        </p:nvSpPr>
        <p:spPr/>
        <p:txBody>
          <a:bodyPr/>
          <a:lstStyle/>
          <a:p>
            <a:r>
              <a:rPr lang="ru-RU" dirty="0" smtClean="0"/>
              <a:t>23/25</a:t>
            </a:r>
            <a:endParaRPr lang="ru-RU" dirty="0"/>
          </a:p>
        </p:txBody>
      </p:sp>
      <p:sp>
        <p:nvSpPr>
          <p:cNvPr id="6"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7"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Tree>
    <p:extLst>
      <p:ext uri="{BB962C8B-B14F-4D97-AF65-F5344CB8AC3E}">
        <p14:creationId xmlns:p14="http://schemas.microsoft.com/office/powerpoint/2010/main" val="1167046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r>
              <a:rPr lang="ru-RU" dirty="0" smtClean="0"/>
              <a:t>24/25</a:t>
            </a:r>
            <a:endParaRPr lang="ru-RU" dirty="0"/>
          </a:p>
        </p:txBody>
      </p:sp>
      <p:sp>
        <p:nvSpPr>
          <p:cNvPr id="5" name="Заголовок 6"/>
          <p:cNvSpPr txBox="1">
            <a:spLocks/>
          </p:cNvSpPr>
          <p:nvPr/>
        </p:nvSpPr>
        <p:spPr>
          <a:xfrm>
            <a:off x="500091" y="1357298"/>
            <a:ext cx="8072437" cy="2143125"/>
          </a:xfrm>
          <a:prstGeom prst="rect">
            <a:avLst/>
          </a:prstGeom>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chemeClr val="tx1"/>
                </a:solidFill>
                <a:effectLst/>
                <a:uLnTx/>
                <a:uFillTx/>
                <a:latin typeface="+mj-lt"/>
                <a:ea typeface="+mj-ea"/>
                <a:cs typeface="+mj-cs"/>
              </a:rPr>
              <a:t>Спасибо за внимание!</a:t>
            </a:r>
            <a:br>
              <a:rPr kumimoji="0" lang="ru-RU" sz="3600" b="0" i="0" u="none" strike="noStrike" kern="1200" cap="none" spc="0" normalizeH="0" baseline="0" noProof="0" dirty="0" smtClean="0">
                <a:ln>
                  <a:noFill/>
                </a:ln>
                <a:solidFill>
                  <a:schemeClr val="tx1"/>
                </a:solidFill>
                <a:effectLst/>
                <a:uLnTx/>
                <a:uFillTx/>
                <a:latin typeface="+mj-lt"/>
                <a:ea typeface="+mj-ea"/>
                <a:cs typeface="+mj-cs"/>
              </a:rPr>
            </a:br>
            <a:r>
              <a:rPr kumimoji="0" lang="ru-RU" sz="2000" b="0" i="0" u="none" strike="noStrike" kern="1200" cap="none" spc="0" normalizeH="0" baseline="0" noProof="0" dirty="0" smtClean="0">
                <a:ln>
                  <a:noFill/>
                </a:ln>
                <a:solidFill>
                  <a:schemeClr val="tx1"/>
                </a:solidFill>
                <a:effectLst/>
                <a:uLnTx/>
                <a:uFillTx/>
                <a:latin typeface="+mj-lt"/>
                <a:ea typeface="+mj-ea"/>
                <a:cs typeface="+mj-cs"/>
              </a:rPr>
              <a:t/>
            </a:r>
            <a:br>
              <a:rPr kumimoji="0" lang="ru-RU" sz="2000" b="0" i="0" u="none" strike="noStrike" kern="1200" cap="none" spc="0" normalizeH="0" baseline="0" noProof="0" dirty="0" smtClean="0">
                <a:ln>
                  <a:noFill/>
                </a:ln>
                <a:solidFill>
                  <a:schemeClr val="tx1"/>
                </a:solidFill>
                <a:effectLst/>
                <a:uLnTx/>
                <a:uFillTx/>
                <a:latin typeface="+mj-lt"/>
                <a:ea typeface="+mj-ea"/>
                <a:cs typeface="+mj-cs"/>
              </a:rPr>
            </a:br>
            <a:r>
              <a:rPr kumimoji="0" lang="ru-RU" sz="1800" b="0" i="0" u="none" strike="noStrike" kern="1200" cap="none" spc="0" normalizeH="0" baseline="0" noProof="0" dirty="0" smtClean="0">
                <a:ln>
                  <a:noFill/>
                </a:ln>
                <a:solidFill>
                  <a:schemeClr val="tx1"/>
                </a:solidFill>
                <a:effectLst/>
                <a:uLnTx/>
                <a:uFillTx/>
                <a:latin typeface="+mj-lt"/>
                <a:ea typeface="+mj-ea"/>
                <a:cs typeface="+mj-cs"/>
              </a:rPr>
              <a:t>Готова ответить на ваши вопросы.</a:t>
            </a:r>
            <a:endParaRPr kumimoji="0" lang="ru-RU"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Текст 7"/>
          <p:cNvSpPr txBox="1">
            <a:spLocks/>
          </p:cNvSpPr>
          <p:nvPr/>
        </p:nvSpPr>
        <p:spPr>
          <a:xfrm>
            <a:off x="785786" y="4857760"/>
            <a:ext cx="7772400" cy="857250"/>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ru-RU" sz="1800" b="0" i="0" u="none" strike="noStrike" kern="1200" cap="none" spc="0" normalizeH="0" baseline="0" noProof="0" dirty="0" smtClean="0">
                <a:ln>
                  <a:noFill/>
                </a:ln>
                <a:solidFill>
                  <a:schemeClr val="tx2"/>
                </a:solidFill>
                <a:effectLst/>
                <a:uLnTx/>
                <a:uFillTx/>
                <a:latin typeface="+mn-lt"/>
                <a:ea typeface="+mn-ea"/>
                <a:cs typeface="+mn-cs"/>
              </a:rPr>
              <a:t>Симонова Наталья Андреевна</a:t>
            </a:r>
          </a:p>
          <a:p>
            <a:pPr marL="274320" marR="0" lvl="0" indent="-274320" algn="ct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800" b="0" i="0" u="none" strike="noStrike" kern="1200" cap="none" spc="0" normalizeH="0" baseline="0" noProof="0" dirty="0" smtClean="0">
                <a:ln>
                  <a:noFill/>
                </a:ln>
                <a:solidFill>
                  <a:schemeClr val="tx2"/>
                </a:solidFill>
                <a:effectLst/>
                <a:uLnTx/>
                <a:uFillTx/>
                <a:latin typeface="+mn-lt"/>
                <a:ea typeface="+mn-ea"/>
                <a:cs typeface="+mn-cs"/>
              </a:rPr>
              <a:t>natashasimonovaa@yandex.ru</a:t>
            </a:r>
            <a:endParaRPr kumimoji="0" lang="ru-RU" sz="18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8" name="Нижний колонтитул 5"/>
          <p:cNvSpPr>
            <a:spLocks noGrp="1"/>
          </p:cNvSpPr>
          <p:nvPr>
            <p:ph type="ftr" sz="quarter" idx="12"/>
          </p:nvPr>
        </p:nvSpPr>
        <p:spPr>
          <a:xfrm>
            <a:off x="2627784" y="6375608"/>
            <a:ext cx="5286412" cy="365760"/>
          </a:xfrm>
        </p:spPr>
        <p:txBody>
          <a:bodyPr/>
          <a:lstStyle/>
          <a:p>
            <a:pPr algn="r"/>
            <a:r>
              <a:rPr lang="ru-RU" dirty="0" smtClean="0"/>
              <a:t>Наталья Симонова "Индексации хранилища текстов на основе естественно-языковой адресации"</a:t>
            </a:r>
            <a:endParaRPr lang="ru-RU" dirty="0"/>
          </a:p>
        </p:txBody>
      </p:sp>
    </p:spTree>
    <p:extLst>
      <p:ext uri="{BB962C8B-B14F-4D97-AF65-F5344CB8AC3E}">
        <p14:creationId xmlns:p14="http://schemas.microsoft.com/office/powerpoint/2010/main" val="702514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6806262" y="1052736"/>
            <a:ext cx="2160000" cy="1620000"/>
          </a:xfrm>
          <a:prstGeom prst="rect">
            <a:avLst/>
          </a:prstGeom>
          <a:ln>
            <a:solidFill>
              <a:srgbClr val="000000"/>
            </a:solidFill>
          </a:ln>
          <a:effectLst>
            <a:outerShdw blurRad="50800" dist="38100" dir="16200000" rotWithShape="0">
              <a:prstClr val="black">
                <a:alpha val="40000"/>
              </a:prstClr>
            </a:outerShdw>
          </a:effectLst>
        </p:spPr>
      </p:pic>
      <p:pic>
        <p:nvPicPr>
          <p:cNvPr id="5" name="Рисунок 4"/>
          <p:cNvPicPr>
            <a:picLocks/>
          </p:cNvPicPr>
          <p:nvPr/>
        </p:nvPicPr>
        <p:blipFill>
          <a:blip r:embed="rId4"/>
          <a:stretch>
            <a:fillRect/>
          </a:stretch>
        </p:blipFill>
        <p:spPr>
          <a:xfrm>
            <a:off x="2374452" y="1039433"/>
            <a:ext cx="2160000" cy="1620000"/>
          </a:xfrm>
          <a:prstGeom prst="rect">
            <a:avLst/>
          </a:prstGeom>
          <a:ln>
            <a:solidFill>
              <a:schemeClr val="accent1"/>
            </a:solidFill>
          </a:ln>
          <a:effectLst>
            <a:outerShdw blurRad="50800" dist="38100" dir="16200000" rotWithShape="0">
              <a:prstClr val="black">
                <a:alpha val="40000"/>
              </a:prstClr>
            </a:outerShdw>
          </a:effectLst>
        </p:spPr>
      </p:pic>
      <p:pic>
        <p:nvPicPr>
          <p:cNvPr id="2" name="Рисунок 1"/>
          <p:cNvPicPr>
            <a:picLocks/>
          </p:cNvPicPr>
          <p:nvPr/>
        </p:nvPicPr>
        <p:blipFill>
          <a:blip r:embed="rId5"/>
          <a:stretch>
            <a:fillRect/>
          </a:stretch>
        </p:blipFill>
        <p:spPr>
          <a:xfrm>
            <a:off x="170237" y="1066110"/>
            <a:ext cx="2160000" cy="1620000"/>
          </a:xfrm>
          <a:prstGeom prst="rect">
            <a:avLst/>
          </a:prstGeom>
          <a:ln>
            <a:solidFill>
              <a:srgbClr val="000000"/>
            </a:solidFill>
          </a:ln>
          <a:effectLst>
            <a:outerShdw blurRad="50800" dist="38100" dir="16200000" rotWithShape="0">
              <a:prstClr val="black">
                <a:alpha val="40000"/>
              </a:prstClr>
            </a:outerShdw>
          </a:effectLst>
        </p:spPr>
      </p:pic>
      <p:grpSp>
        <p:nvGrpSpPr>
          <p:cNvPr id="33" name="Группа 32"/>
          <p:cNvGrpSpPr/>
          <p:nvPr/>
        </p:nvGrpSpPr>
        <p:grpSpPr>
          <a:xfrm>
            <a:off x="4572240" y="1026309"/>
            <a:ext cx="2158446" cy="1620000"/>
            <a:chOff x="4663289" y="1223971"/>
            <a:chExt cx="2158446" cy="1625704"/>
          </a:xfrm>
          <a:effectLst>
            <a:outerShdw blurRad="50800" dist="38100" dir="16200000" rotWithShape="0">
              <a:prstClr val="black">
                <a:alpha val="40000"/>
              </a:prstClr>
            </a:outerShdw>
          </a:effectLst>
        </p:grpSpPr>
        <p:pic>
          <p:nvPicPr>
            <p:cNvPr id="30" name="Рисунок 29"/>
            <p:cNvPicPr>
              <a:picLocks noChangeAspect="1"/>
            </p:cNvPicPr>
            <p:nvPr/>
          </p:nvPicPr>
          <p:blipFill>
            <a:blip r:embed="rId6"/>
            <a:stretch>
              <a:fillRect/>
            </a:stretch>
          </p:blipFill>
          <p:spPr>
            <a:xfrm>
              <a:off x="4663289" y="1229675"/>
              <a:ext cx="2158446" cy="1620000"/>
            </a:xfrm>
            <a:prstGeom prst="rect">
              <a:avLst/>
            </a:prstGeom>
            <a:ln>
              <a:solidFill>
                <a:srgbClr val="000000"/>
              </a:solidFill>
            </a:ln>
          </p:spPr>
        </p:pic>
        <p:sp>
          <p:nvSpPr>
            <p:cNvPr id="17" name="TextBox 7"/>
            <p:cNvSpPr txBox="1"/>
            <p:nvPr/>
          </p:nvSpPr>
          <p:spPr>
            <a:xfrm>
              <a:off x="6496282" y="1223971"/>
              <a:ext cx="300865" cy="52322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5</a:t>
              </a:r>
              <a:endParaRPr lang="ru-RU" sz="2800" b="1" dirty="0"/>
            </a:p>
          </p:txBody>
        </p:sp>
      </p:grpSp>
      <p:pic>
        <p:nvPicPr>
          <p:cNvPr id="7" name="Рисунок 6"/>
          <p:cNvPicPr>
            <a:picLocks/>
          </p:cNvPicPr>
          <p:nvPr/>
        </p:nvPicPr>
        <p:blipFill>
          <a:blip r:embed="rId7"/>
          <a:stretch>
            <a:fillRect/>
          </a:stretch>
        </p:blipFill>
        <p:spPr>
          <a:xfrm>
            <a:off x="170237" y="2297849"/>
            <a:ext cx="2160000" cy="1620000"/>
          </a:xfrm>
          <a:prstGeom prst="rect">
            <a:avLst/>
          </a:prstGeom>
          <a:ln>
            <a:solidFill>
              <a:srgbClr val="000000"/>
            </a:solidFill>
          </a:ln>
          <a:effectLst>
            <a:outerShdw blurRad="50800" dist="38100" dir="16200000" rotWithShape="0">
              <a:prstClr val="black">
                <a:alpha val="40000"/>
              </a:prstClr>
            </a:outerShdw>
          </a:effectLst>
        </p:spPr>
      </p:pic>
      <p:pic>
        <p:nvPicPr>
          <p:cNvPr id="8" name="Рисунок 7"/>
          <p:cNvPicPr>
            <a:picLocks/>
          </p:cNvPicPr>
          <p:nvPr/>
        </p:nvPicPr>
        <p:blipFill>
          <a:blip r:embed="rId8"/>
          <a:stretch>
            <a:fillRect/>
          </a:stretch>
        </p:blipFill>
        <p:spPr>
          <a:xfrm>
            <a:off x="2374452" y="2280065"/>
            <a:ext cx="2160000" cy="1620000"/>
          </a:xfrm>
          <a:prstGeom prst="rect">
            <a:avLst/>
          </a:prstGeom>
          <a:ln>
            <a:solidFill>
              <a:srgbClr val="000000"/>
            </a:solidFill>
          </a:ln>
          <a:effectLst>
            <a:outerShdw blurRad="50800" dist="38100" dir="16200000" rotWithShape="0">
              <a:prstClr val="black">
                <a:alpha val="40000"/>
              </a:prstClr>
            </a:outerShdw>
          </a:effectLst>
        </p:spPr>
      </p:pic>
      <p:pic>
        <p:nvPicPr>
          <p:cNvPr id="41" name="Рисунок 40"/>
          <p:cNvPicPr>
            <a:picLocks/>
          </p:cNvPicPr>
          <p:nvPr/>
        </p:nvPicPr>
        <p:blipFill>
          <a:blip r:embed="rId9"/>
          <a:stretch>
            <a:fillRect/>
          </a:stretch>
        </p:blipFill>
        <p:spPr>
          <a:xfrm>
            <a:off x="6806262" y="2284531"/>
            <a:ext cx="2160000" cy="1620000"/>
          </a:xfrm>
          <a:prstGeom prst="rect">
            <a:avLst/>
          </a:prstGeom>
          <a:ln>
            <a:solidFill>
              <a:srgbClr val="000000"/>
            </a:solidFill>
          </a:ln>
          <a:effectLst>
            <a:outerShdw blurRad="50800" dist="38100" dir="16200000" rotWithShape="0">
              <a:prstClr val="black">
                <a:alpha val="40000"/>
              </a:prstClr>
            </a:outerShdw>
          </a:effectLst>
        </p:spPr>
      </p:pic>
      <p:pic>
        <p:nvPicPr>
          <p:cNvPr id="47" name="Рисунок 46"/>
          <p:cNvPicPr>
            <a:picLocks/>
          </p:cNvPicPr>
          <p:nvPr/>
        </p:nvPicPr>
        <p:blipFill>
          <a:blip r:embed="rId10"/>
          <a:stretch>
            <a:fillRect/>
          </a:stretch>
        </p:blipFill>
        <p:spPr>
          <a:xfrm>
            <a:off x="4572240" y="2271315"/>
            <a:ext cx="2160000" cy="1620000"/>
          </a:xfrm>
          <a:prstGeom prst="rect">
            <a:avLst/>
          </a:prstGeom>
          <a:ln>
            <a:solidFill>
              <a:srgbClr val="000000"/>
            </a:solidFill>
          </a:ln>
          <a:effectLst>
            <a:outerShdw blurRad="50800" dist="38100" dir="16200000" rotWithShape="0">
              <a:prstClr val="black">
                <a:alpha val="40000"/>
              </a:prstClr>
            </a:outerShdw>
          </a:effectLst>
        </p:spPr>
      </p:pic>
      <p:pic>
        <p:nvPicPr>
          <p:cNvPr id="9" name="Рисунок 8"/>
          <p:cNvPicPr>
            <a:picLocks/>
          </p:cNvPicPr>
          <p:nvPr/>
        </p:nvPicPr>
        <p:blipFill>
          <a:blip r:embed="rId11"/>
          <a:stretch>
            <a:fillRect/>
          </a:stretch>
        </p:blipFill>
        <p:spPr>
          <a:xfrm>
            <a:off x="170237" y="3529588"/>
            <a:ext cx="2160000" cy="1620000"/>
          </a:xfrm>
          <a:prstGeom prst="rect">
            <a:avLst/>
          </a:prstGeom>
          <a:ln>
            <a:solidFill>
              <a:srgbClr val="000000"/>
            </a:solidFill>
          </a:ln>
          <a:effectLst>
            <a:outerShdw blurRad="50800" dist="38100" dir="16200000" rotWithShape="0">
              <a:prstClr val="black">
                <a:alpha val="40000"/>
              </a:prstClr>
            </a:outerShdw>
          </a:effectLst>
        </p:spPr>
      </p:pic>
      <p:pic>
        <p:nvPicPr>
          <p:cNvPr id="10" name="Рисунок 9"/>
          <p:cNvPicPr>
            <a:picLocks/>
          </p:cNvPicPr>
          <p:nvPr/>
        </p:nvPicPr>
        <p:blipFill>
          <a:blip r:embed="rId12"/>
          <a:stretch>
            <a:fillRect/>
          </a:stretch>
        </p:blipFill>
        <p:spPr>
          <a:xfrm>
            <a:off x="2374452" y="3520697"/>
            <a:ext cx="2160000" cy="1620000"/>
          </a:xfrm>
          <a:prstGeom prst="rect">
            <a:avLst/>
          </a:prstGeom>
          <a:effectLst>
            <a:outerShdw blurRad="50800" dist="38100" dir="16200000" rotWithShape="0">
              <a:prstClr val="black">
                <a:alpha val="40000"/>
              </a:prstClr>
            </a:outerShdw>
          </a:effectLst>
        </p:spPr>
      </p:pic>
      <p:pic>
        <p:nvPicPr>
          <p:cNvPr id="27" name="Рисунок 26"/>
          <p:cNvPicPr>
            <a:picLocks noChangeAspect="1"/>
          </p:cNvPicPr>
          <p:nvPr/>
        </p:nvPicPr>
        <p:blipFill>
          <a:blip r:embed="rId13"/>
          <a:stretch>
            <a:fillRect/>
          </a:stretch>
        </p:blipFill>
        <p:spPr>
          <a:xfrm>
            <a:off x="2374452" y="4761328"/>
            <a:ext cx="2158439" cy="1620000"/>
          </a:xfrm>
          <a:prstGeom prst="rect">
            <a:avLst/>
          </a:prstGeom>
          <a:ln>
            <a:solidFill>
              <a:srgbClr val="000000"/>
            </a:solidFill>
          </a:ln>
          <a:effectLst>
            <a:outerShdw blurRad="50800" dist="38100" dir="16200000" rotWithShape="0">
              <a:prstClr val="black">
                <a:alpha val="40000"/>
              </a:prstClr>
            </a:outerShdw>
          </a:effectLst>
        </p:spPr>
      </p:pic>
      <p:pic>
        <p:nvPicPr>
          <p:cNvPr id="11" name="Рисунок 10"/>
          <p:cNvPicPr>
            <a:picLocks/>
          </p:cNvPicPr>
          <p:nvPr/>
        </p:nvPicPr>
        <p:blipFill>
          <a:blip r:embed="rId14"/>
          <a:stretch>
            <a:fillRect/>
          </a:stretch>
        </p:blipFill>
        <p:spPr>
          <a:xfrm>
            <a:off x="4572240" y="3516321"/>
            <a:ext cx="2160000" cy="1620000"/>
          </a:xfrm>
          <a:prstGeom prst="rect">
            <a:avLst/>
          </a:prstGeom>
          <a:ln>
            <a:solidFill>
              <a:srgbClr val="000000"/>
            </a:solidFill>
          </a:ln>
          <a:effectLst>
            <a:outerShdw blurRad="50800" dist="38100" dir="16200000" rotWithShape="0">
              <a:prstClr val="black">
                <a:alpha val="40000"/>
              </a:prstClr>
            </a:outerShdw>
          </a:effectLst>
        </p:spPr>
      </p:pic>
      <p:pic>
        <p:nvPicPr>
          <p:cNvPr id="12" name="Рисунок 11"/>
          <p:cNvPicPr>
            <a:picLocks/>
          </p:cNvPicPr>
          <p:nvPr/>
        </p:nvPicPr>
        <p:blipFill>
          <a:blip r:embed="rId15"/>
          <a:stretch>
            <a:fillRect/>
          </a:stretch>
        </p:blipFill>
        <p:spPr>
          <a:xfrm>
            <a:off x="6806262" y="3516326"/>
            <a:ext cx="2160000" cy="1620000"/>
          </a:xfrm>
          <a:prstGeom prst="rect">
            <a:avLst/>
          </a:prstGeom>
          <a:ln>
            <a:solidFill>
              <a:srgbClr val="000000"/>
            </a:solidFill>
          </a:ln>
          <a:effectLst>
            <a:outerShdw blurRad="50800" dist="38100" dir="16200000" rotWithShape="0">
              <a:prstClr val="black">
                <a:alpha val="40000"/>
              </a:prstClr>
            </a:outerShdw>
          </a:effectLst>
        </p:spPr>
      </p:pic>
      <p:pic>
        <p:nvPicPr>
          <p:cNvPr id="13" name="Рисунок 12"/>
          <p:cNvPicPr>
            <a:picLocks/>
          </p:cNvPicPr>
          <p:nvPr/>
        </p:nvPicPr>
        <p:blipFill>
          <a:blip r:embed="rId16"/>
          <a:stretch>
            <a:fillRect/>
          </a:stretch>
        </p:blipFill>
        <p:spPr>
          <a:xfrm>
            <a:off x="170237" y="4761328"/>
            <a:ext cx="2160000" cy="1620000"/>
          </a:xfrm>
          <a:prstGeom prst="rect">
            <a:avLst/>
          </a:prstGeom>
          <a:ln>
            <a:solidFill>
              <a:srgbClr val="000000"/>
            </a:solidFill>
          </a:ln>
          <a:effectLst>
            <a:outerShdw blurRad="50800" dist="38100" dir="16200000" rotWithShape="0">
              <a:prstClr val="black">
                <a:alpha val="40000"/>
              </a:prstClr>
            </a:outerShdw>
          </a:effectLst>
        </p:spPr>
      </p:pic>
      <p:pic>
        <p:nvPicPr>
          <p:cNvPr id="31" name="Рисунок 30"/>
          <p:cNvPicPr>
            <a:picLocks/>
          </p:cNvPicPr>
          <p:nvPr/>
        </p:nvPicPr>
        <p:blipFill>
          <a:blip r:embed="rId17"/>
          <a:stretch>
            <a:fillRect/>
          </a:stretch>
        </p:blipFill>
        <p:spPr>
          <a:xfrm>
            <a:off x="4572240" y="4761328"/>
            <a:ext cx="2160000" cy="1620000"/>
          </a:xfrm>
          <a:prstGeom prst="rect">
            <a:avLst/>
          </a:prstGeom>
          <a:ln>
            <a:solidFill>
              <a:srgbClr val="000000"/>
            </a:solidFill>
          </a:ln>
          <a:effectLst>
            <a:outerShdw blurRad="50800" dist="38100" dir="16200000" rotWithShape="0">
              <a:prstClr val="black">
                <a:alpha val="40000"/>
              </a:prstClr>
            </a:outerShdw>
          </a:effectLst>
        </p:spPr>
      </p:pic>
      <p:pic>
        <p:nvPicPr>
          <p:cNvPr id="46" name="Рисунок 45"/>
          <p:cNvPicPr>
            <a:picLocks/>
          </p:cNvPicPr>
          <p:nvPr/>
        </p:nvPicPr>
        <p:blipFill>
          <a:blip r:embed="rId18"/>
          <a:stretch>
            <a:fillRect/>
          </a:stretch>
        </p:blipFill>
        <p:spPr>
          <a:xfrm>
            <a:off x="6804248" y="4748120"/>
            <a:ext cx="2160000" cy="1620000"/>
          </a:xfrm>
          <a:prstGeom prst="rect">
            <a:avLst/>
          </a:prstGeom>
          <a:ln>
            <a:solidFill>
              <a:srgbClr val="000000"/>
            </a:solidFill>
          </a:ln>
          <a:effectLst>
            <a:outerShdw blurRad="50800" dist="38100" dir="16200000" rotWithShape="0">
              <a:prstClr val="black">
                <a:alpha val="40000"/>
              </a:prstClr>
            </a:outerShdw>
          </a:effectLst>
        </p:spPr>
      </p:pic>
      <p:sp>
        <p:nvSpPr>
          <p:cNvPr id="4" name="Номер слайда 3"/>
          <p:cNvSpPr>
            <a:spLocks noGrp="1"/>
          </p:cNvSpPr>
          <p:nvPr>
            <p:ph type="sldNum" sz="quarter" idx="12"/>
          </p:nvPr>
        </p:nvSpPr>
        <p:spPr/>
        <p:txBody>
          <a:bodyPr/>
          <a:lstStyle/>
          <a:p>
            <a:r>
              <a:rPr lang="ru-RU" dirty="0" smtClean="0"/>
              <a:t>25/25</a:t>
            </a:r>
            <a:endParaRPr lang="ru-RU" dirty="0"/>
          </a:p>
        </p:txBody>
      </p:sp>
      <p:sp>
        <p:nvSpPr>
          <p:cNvPr id="14" name="Содержимое 1"/>
          <p:cNvSpPr>
            <a:spLocks noGrp="1"/>
          </p:cNvSpPr>
          <p:nvPr/>
        </p:nvSpPr>
        <p:spPr>
          <a:xfrm>
            <a:off x="5779522" y="56812"/>
            <a:ext cx="3328982" cy="923916"/>
          </a:xfrm>
          <a:prstGeom prst="rect">
            <a:avLst/>
          </a:prstGeom>
        </p:spPr>
        <p:txBody>
          <a:bodyPr vert="horz">
            <a:normAutofit fontScale="700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1"/>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r">
              <a:buNone/>
            </a:pPr>
            <a:r>
              <a:rPr lang="ru-RU" dirty="0" smtClean="0"/>
              <a:t>Спасибо за внимание!</a:t>
            </a:r>
          </a:p>
          <a:p>
            <a:pPr algn="r">
              <a:buNone/>
            </a:pPr>
            <a:r>
              <a:rPr lang="ru-RU" dirty="0" smtClean="0"/>
              <a:t>Симонова Наталья Андреевна</a:t>
            </a:r>
          </a:p>
          <a:p>
            <a:pPr algn="r">
              <a:buNone/>
            </a:pPr>
            <a:r>
              <a:rPr lang="en-US" dirty="0" smtClean="0"/>
              <a:t>natashasimonovaa@yandex.ru</a:t>
            </a:r>
            <a:endParaRPr lang="ru-RU" dirty="0" smtClean="0"/>
          </a:p>
          <a:p>
            <a:pPr>
              <a:buNone/>
            </a:pPr>
            <a:endParaRPr lang="ru-RU" dirty="0"/>
          </a:p>
        </p:txBody>
      </p:sp>
      <p:sp>
        <p:nvSpPr>
          <p:cNvPr id="15" name="Заголовок 2"/>
          <p:cNvSpPr>
            <a:spLocks noGrp="1"/>
          </p:cNvSpPr>
          <p:nvPr/>
        </p:nvSpPr>
        <p:spPr>
          <a:xfrm>
            <a:off x="323528" y="44624"/>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1"/>
                </a:solidFill>
                <a:latin typeface="+mj-lt"/>
                <a:ea typeface="+mj-ea"/>
                <a:cs typeface="+mj-cs"/>
              </a:defRPr>
            </a:lvl1pPr>
          </a:lstStyle>
          <a:p>
            <a:r>
              <a:rPr lang="ru-RU" dirty="0" smtClean="0"/>
              <a:t>Оглавление</a:t>
            </a:r>
            <a:endParaRPr lang="ru-RU" dirty="0"/>
          </a:p>
        </p:txBody>
      </p:sp>
      <p:sp>
        <p:nvSpPr>
          <p:cNvPr id="16" name="TextBox 6"/>
          <p:cNvSpPr txBox="1"/>
          <p:nvPr/>
        </p:nvSpPr>
        <p:spPr>
          <a:xfrm>
            <a:off x="2017488" y="1052736"/>
            <a:ext cx="364202" cy="523220"/>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1</a:t>
            </a:r>
            <a:endParaRPr lang="ru-RU" sz="2800" b="1" dirty="0"/>
          </a:p>
        </p:txBody>
      </p:sp>
      <p:sp>
        <p:nvSpPr>
          <p:cNvPr id="18" name="TextBox 8"/>
          <p:cNvSpPr txBox="1"/>
          <p:nvPr/>
        </p:nvSpPr>
        <p:spPr>
          <a:xfrm>
            <a:off x="4207798" y="1052736"/>
            <a:ext cx="364202" cy="52322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3</a:t>
            </a:r>
            <a:endParaRPr lang="ru-RU" sz="2800" b="1" dirty="0"/>
          </a:p>
        </p:txBody>
      </p:sp>
      <p:sp>
        <p:nvSpPr>
          <p:cNvPr id="19" name="TextBox 9"/>
          <p:cNvSpPr txBox="1"/>
          <p:nvPr/>
        </p:nvSpPr>
        <p:spPr>
          <a:xfrm>
            <a:off x="8604448" y="1052736"/>
            <a:ext cx="364202" cy="523220"/>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7</a:t>
            </a:r>
            <a:endParaRPr lang="ru-RU" sz="2800" b="1" dirty="0"/>
          </a:p>
        </p:txBody>
      </p:sp>
      <p:sp>
        <p:nvSpPr>
          <p:cNvPr id="20" name="TextBox 10"/>
          <p:cNvSpPr txBox="1"/>
          <p:nvPr/>
        </p:nvSpPr>
        <p:spPr>
          <a:xfrm>
            <a:off x="6189225" y="3520697"/>
            <a:ext cx="543739" cy="523220"/>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16</a:t>
            </a:r>
            <a:endParaRPr lang="ru-RU" sz="2800" b="1" dirty="0"/>
          </a:p>
        </p:txBody>
      </p:sp>
      <p:sp>
        <p:nvSpPr>
          <p:cNvPr id="23" name="TextBox 13"/>
          <p:cNvSpPr txBox="1"/>
          <p:nvPr/>
        </p:nvSpPr>
        <p:spPr>
          <a:xfrm>
            <a:off x="8420509" y="3513620"/>
            <a:ext cx="543739" cy="523220"/>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17</a:t>
            </a:r>
          </a:p>
        </p:txBody>
      </p:sp>
      <p:sp>
        <p:nvSpPr>
          <p:cNvPr id="24" name="TextBox 14"/>
          <p:cNvSpPr txBox="1"/>
          <p:nvPr/>
        </p:nvSpPr>
        <p:spPr>
          <a:xfrm>
            <a:off x="3956807" y="3505550"/>
            <a:ext cx="543739" cy="523220"/>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14</a:t>
            </a:r>
            <a:endParaRPr lang="ru-RU" sz="2800" b="1" dirty="0"/>
          </a:p>
        </p:txBody>
      </p:sp>
      <p:sp>
        <p:nvSpPr>
          <p:cNvPr id="25"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26" name="Нижний колонтитул 5"/>
          <p:cNvSpPr>
            <a:spLocks noGrp="1"/>
          </p:cNvSpPr>
          <p:nvPr>
            <p:ph type="ftr" sz="quarter" idx="12"/>
          </p:nvPr>
        </p:nvSpPr>
        <p:spPr>
          <a:xfrm>
            <a:off x="2627784" y="6375608"/>
            <a:ext cx="5286412" cy="365760"/>
          </a:xfrm>
        </p:spPr>
        <p:txBody>
          <a:bodyPr/>
          <a:lstStyle/>
          <a:p>
            <a:pPr algn="r"/>
            <a:r>
              <a:rPr lang="ru-RU" dirty="0" smtClean="0"/>
              <a:t>Наталья Симонова "Индексации хранилища текстов на основе естественно-языковой адресации"</a:t>
            </a:r>
            <a:endParaRPr lang="ru-RU" dirty="0"/>
          </a:p>
        </p:txBody>
      </p:sp>
      <p:sp>
        <p:nvSpPr>
          <p:cNvPr id="49" name="TextBox 12"/>
          <p:cNvSpPr txBox="1"/>
          <p:nvPr/>
        </p:nvSpPr>
        <p:spPr>
          <a:xfrm flipH="1">
            <a:off x="1734750" y="3539760"/>
            <a:ext cx="601914" cy="52322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13</a:t>
            </a:r>
            <a:endParaRPr lang="ru-RU" sz="2800" b="1" dirty="0"/>
          </a:p>
        </p:txBody>
      </p:sp>
      <p:sp>
        <p:nvSpPr>
          <p:cNvPr id="21" name="TextBox 11"/>
          <p:cNvSpPr txBox="1"/>
          <p:nvPr/>
        </p:nvSpPr>
        <p:spPr>
          <a:xfrm>
            <a:off x="1928750" y="2276872"/>
            <a:ext cx="364202" cy="523220"/>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8</a:t>
            </a:r>
            <a:endParaRPr lang="ru-RU" sz="2800" b="1" dirty="0"/>
          </a:p>
        </p:txBody>
      </p:sp>
      <p:sp>
        <p:nvSpPr>
          <p:cNvPr id="22" name="TextBox 12"/>
          <p:cNvSpPr txBox="1"/>
          <p:nvPr/>
        </p:nvSpPr>
        <p:spPr>
          <a:xfrm flipH="1">
            <a:off x="3933158" y="2276872"/>
            <a:ext cx="578925" cy="52322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10</a:t>
            </a:r>
            <a:endParaRPr lang="ru-RU" sz="2800" b="1" dirty="0"/>
          </a:p>
        </p:txBody>
      </p:sp>
      <p:sp>
        <p:nvSpPr>
          <p:cNvPr id="45" name="TextBox 12"/>
          <p:cNvSpPr txBox="1"/>
          <p:nvPr/>
        </p:nvSpPr>
        <p:spPr>
          <a:xfrm flipH="1">
            <a:off x="6131775" y="2264789"/>
            <a:ext cx="601914" cy="52322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11</a:t>
            </a:r>
            <a:endParaRPr lang="ru-RU" sz="2800" b="1" dirty="0"/>
          </a:p>
        </p:txBody>
      </p:sp>
      <p:sp>
        <p:nvSpPr>
          <p:cNvPr id="48" name="TextBox 12"/>
          <p:cNvSpPr txBox="1"/>
          <p:nvPr/>
        </p:nvSpPr>
        <p:spPr>
          <a:xfrm flipH="1">
            <a:off x="8388424" y="2266767"/>
            <a:ext cx="548472" cy="52322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12</a:t>
            </a:r>
            <a:endParaRPr lang="ru-RU" sz="2800" b="1" dirty="0"/>
          </a:p>
        </p:txBody>
      </p:sp>
      <p:sp>
        <p:nvSpPr>
          <p:cNvPr id="54" name="TextBox 10"/>
          <p:cNvSpPr txBox="1"/>
          <p:nvPr/>
        </p:nvSpPr>
        <p:spPr>
          <a:xfrm>
            <a:off x="6189465" y="4740291"/>
            <a:ext cx="543739" cy="523220"/>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21</a:t>
            </a:r>
            <a:endParaRPr lang="ru-RU" sz="2800" b="1" dirty="0"/>
          </a:p>
        </p:txBody>
      </p:sp>
      <p:sp>
        <p:nvSpPr>
          <p:cNvPr id="55" name="TextBox 13"/>
          <p:cNvSpPr txBox="1"/>
          <p:nvPr/>
        </p:nvSpPr>
        <p:spPr>
          <a:xfrm>
            <a:off x="8420749" y="4733214"/>
            <a:ext cx="543739" cy="523220"/>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22</a:t>
            </a:r>
          </a:p>
        </p:txBody>
      </p:sp>
      <p:sp>
        <p:nvSpPr>
          <p:cNvPr id="56" name="TextBox 14"/>
          <p:cNvSpPr txBox="1"/>
          <p:nvPr/>
        </p:nvSpPr>
        <p:spPr>
          <a:xfrm>
            <a:off x="3957047" y="4725144"/>
            <a:ext cx="543739" cy="523220"/>
          </a:xfrm>
          <a:prstGeom prst="rect">
            <a:avLst/>
          </a:prstGeom>
          <a:noFill/>
        </p:spPr>
        <p:txBody>
          <a:bodyPr wrap="non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20</a:t>
            </a:r>
            <a:endParaRPr lang="ru-RU" sz="2800" b="1" dirty="0"/>
          </a:p>
        </p:txBody>
      </p:sp>
      <p:sp>
        <p:nvSpPr>
          <p:cNvPr id="57" name="TextBox 12"/>
          <p:cNvSpPr txBox="1"/>
          <p:nvPr/>
        </p:nvSpPr>
        <p:spPr>
          <a:xfrm flipH="1">
            <a:off x="1734990" y="4759354"/>
            <a:ext cx="601914" cy="52322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2800" b="1" dirty="0" smtClean="0"/>
              <a:t>18</a:t>
            </a:r>
            <a:endParaRPr lang="ru-RU" sz="2800" b="1" dirty="0"/>
          </a:p>
        </p:txBody>
      </p:sp>
    </p:spTree>
    <p:extLst>
      <p:ext uri="{BB962C8B-B14F-4D97-AF65-F5344CB8AC3E}">
        <p14:creationId xmlns:p14="http://schemas.microsoft.com/office/powerpoint/2010/main" val="547027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Архитектура интернет-портала</a:t>
            </a:r>
            <a:endParaRPr lang="ru-RU" dirty="0"/>
          </a:p>
        </p:txBody>
      </p:sp>
      <p:sp>
        <p:nvSpPr>
          <p:cNvPr id="5" name="Номер слайда 4"/>
          <p:cNvSpPr>
            <a:spLocks noGrp="1"/>
          </p:cNvSpPr>
          <p:nvPr>
            <p:ph type="sldNum" sz="quarter" idx="11"/>
          </p:nvPr>
        </p:nvSpPr>
        <p:spPr/>
        <p:txBody>
          <a:bodyPr/>
          <a:lstStyle/>
          <a:p>
            <a:fld id="{725C68B6-61C2-468F-89AB-4B9F7531AA68}" type="slidenum">
              <a:rPr lang="ru-RU" smtClean="0"/>
              <a:pPr/>
              <a:t>3</a:t>
            </a:fld>
            <a:r>
              <a:rPr lang="ru-RU" dirty="0" smtClean="0"/>
              <a:t>/25</a:t>
            </a:r>
            <a:endParaRPr lang="ru-RU" dirty="0"/>
          </a:p>
        </p:txBody>
      </p:sp>
      <p:sp>
        <p:nvSpPr>
          <p:cNvPr id="4" name="Rectangle 4"/>
          <p:cNvSpPr>
            <a:spLocks noChangeArrowheads="1"/>
          </p:cNvSpPr>
          <p:nvPr/>
        </p:nvSpPr>
        <p:spPr bwMode="auto">
          <a:xfrm>
            <a:off x="4300543" y="42983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7"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18"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415" y="1206003"/>
            <a:ext cx="7000277" cy="50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1597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415" y="1206003"/>
            <a:ext cx="7000277" cy="50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Заголовок 2"/>
          <p:cNvSpPr>
            <a:spLocks noGrp="1"/>
          </p:cNvSpPr>
          <p:nvPr>
            <p:ph type="title"/>
          </p:nvPr>
        </p:nvSpPr>
        <p:spPr/>
        <p:txBody>
          <a:bodyPr/>
          <a:lstStyle/>
          <a:p>
            <a:r>
              <a:rPr lang="ru-RU" dirty="0" smtClean="0"/>
              <a:t>Постановка проблемы</a:t>
            </a:r>
            <a:endParaRPr lang="ru-RU" dirty="0"/>
          </a:p>
        </p:txBody>
      </p:sp>
      <p:sp>
        <p:nvSpPr>
          <p:cNvPr id="5" name="Номер слайда 4"/>
          <p:cNvSpPr>
            <a:spLocks noGrp="1"/>
          </p:cNvSpPr>
          <p:nvPr>
            <p:ph type="sldNum" sz="quarter" idx="11"/>
          </p:nvPr>
        </p:nvSpPr>
        <p:spPr/>
        <p:txBody>
          <a:bodyPr/>
          <a:lstStyle/>
          <a:p>
            <a:r>
              <a:rPr lang="ru-RU" dirty="0" smtClean="0"/>
              <a:t>3/25</a:t>
            </a:r>
            <a:endParaRPr lang="ru-RU" dirty="0"/>
          </a:p>
        </p:txBody>
      </p:sp>
      <p:sp>
        <p:nvSpPr>
          <p:cNvPr id="4" name="Rectangle 4"/>
          <p:cNvSpPr>
            <a:spLocks noChangeArrowheads="1"/>
          </p:cNvSpPr>
          <p:nvPr/>
        </p:nvSpPr>
        <p:spPr bwMode="auto">
          <a:xfrm>
            <a:off x="4300543" y="42983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7"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18"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
        <p:nvSpPr>
          <p:cNvPr id="2" name="Прямоугольник 1"/>
          <p:cNvSpPr/>
          <p:nvPr/>
        </p:nvSpPr>
        <p:spPr>
          <a:xfrm>
            <a:off x="1187624" y="4437112"/>
            <a:ext cx="7200800" cy="1728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58796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Объект и предмет</a:t>
            </a:r>
            <a:endParaRPr lang="ru-RU" dirty="0"/>
          </a:p>
        </p:txBody>
      </p:sp>
      <p:sp>
        <p:nvSpPr>
          <p:cNvPr id="5" name="Номер слайда 4"/>
          <p:cNvSpPr>
            <a:spLocks noGrp="1"/>
          </p:cNvSpPr>
          <p:nvPr>
            <p:ph type="sldNum" sz="quarter" idx="11"/>
          </p:nvPr>
        </p:nvSpPr>
        <p:spPr/>
        <p:txBody>
          <a:bodyPr/>
          <a:lstStyle/>
          <a:p>
            <a:r>
              <a:rPr lang="ru-RU" dirty="0" smtClean="0"/>
              <a:t>4/25</a:t>
            </a:r>
            <a:endParaRPr lang="ru-RU" dirty="0"/>
          </a:p>
        </p:txBody>
      </p:sp>
      <p:sp>
        <p:nvSpPr>
          <p:cNvPr id="4" name="Rectangle 4"/>
          <p:cNvSpPr>
            <a:spLocks noChangeArrowheads="1"/>
          </p:cNvSpPr>
          <p:nvPr/>
        </p:nvSpPr>
        <p:spPr bwMode="auto">
          <a:xfrm>
            <a:off x="4300543" y="42983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altLang="ru-RU" sz="13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7"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18"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
        <p:nvSpPr>
          <p:cNvPr id="10" name="Объект 1"/>
          <p:cNvSpPr>
            <a:spLocks noGrp="1"/>
          </p:cNvSpPr>
          <p:nvPr>
            <p:ph sz="quarter" idx="1"/>
          </p:nvPr>
        </p:nvSpPr>
        <p:spPr>
          <a:xfrm>
            <a:off x="457200" y="1340768"/>
            <a:ext cx="8229600" cy="4946366"/>
          </a:xfrm>
        </p:spPr>
        <p:txBody>
          <a:bodyPr>
            <a:normAutofit/>
          </a:bodyPr>
          <a:lstStyle/>
          <a:p>
            <a:r>
              <a:rPr lang="ru-RU" sz="2800" dirty="0" smtClean="0">
                <a:latin typeface="+mj-lt"/>
                <a:ea typeface="+mj-ea"/>
                <a:cs typeface="Arial" panose="020B0604020202020204" pitchFamily="34" charset="0"/>
              </a:rPr>
              <a:t>Объект – </a:t>
            </a:r>
            <a:r>
              <a:rPr lang="ru-RU" sz="2800" dirty="0">
                <a:latin typeface="+mj-lt"/>
              </a:rPr>
              <a:t>хранение корпусов текстов</a:t>
            </a:r>
            <a:r>
              <a:rPr lang="ru-RU" sz="2800" dirty="0" smtClean="0">
                <a:latin typeface="+mj-lt"/>
              </a:rPr>
              <a:t>.</a:t>
            </a:r>
            <a:endParaRPr lang="ru-RU" sz="2800" dirty="0" smtClean="0">
              <a:latin typeface="+mj-lt"/>
              <a:cs typeface="Arial" panose="020B0604020202020204" pitchFamily="34" charset="0"/>
            </a:endParaRPr>
          </a:p>
          <a:p>
            <a:r>
              <a:rPr lang="ru-RU" sz="2800" dirty="0" smtClean="0">
                <a:latin typeface="+mj-lt"/>
                <a:ea typeface="+mj-ea"/>
                <a:cs typeface="Arial" panose="020B0604020202020204" pitchFamily="34" charset="0"/>
              </a:rPr>
              <a:t>Предмет – </a:t>
            </a:r>
            <a:r>
              <a:rPr lang="ru-RU" sz="2800" dirty="0">
                <a:latin typeface="+mj-lt"/>
              </a:rPr>
              <a:t>индексация данных корпусов на основе естественно-языковой </a:t>
            </a:r>
            <a:r>
              <a:rPr lang="ru-RU" sz="2800" dirty="0" smtClean="0">
                <a:latin typeface="+mj-lt"/>
              </a:rPr>
              <a:t>адресации.</a:t>
            </a:r>
            <a:endParaRPr lang="ru-RU" sz="2800" dirty="0">
              <a:latin typeface="+mj-lt"/>
              <a:cs typeface="Arial" panose="020B0604020202020204" pitchFamily="34" charset="0"/>
            </a:endParaRPr>
          </a:p>
        </p:txBody>
      </p:sp>
    </p:spTree>
    <p:extLst>
      <p:ext uri="{BB962C8B-B14F-4D97-AF65-F5344CB8AC3E}">
        <p14:creationId xmlns:p14="http://schemas.microsoft.com/office/powerpoint/2010/main" val="3784839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4570"/>
          <a:stretch/>
        </p:blipFill>
        <p:spPr bwMode="auto">
          <a:xfrm>
            <a:off x="284158" y="1412776"/>
            <a:ext cx="8814052"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Заголовок 2"/>
          <p:cNvSpPr>
            <a:spLocks noGrp="1"/>
          </p:cNvSpPr>
          <p:nvPr>
            <p:ph type="title"/>
          </p:nvPr>
        </p:nvSpPr>
        <p:spPr/>
        <p:txBody>
          <a:bodyPr/>
          <a:lstStyle/>
          <a:p>
            <a:r>
              <a:rPr lang="ru-RU" dirty="0"/>
              <a:t>Постановка проблемы</a:t>
            </a:r>
          </a:p>
        </p:txBody>
      </p:sp>
      <p:sp>
        <p:nvSpPr>
          <p:cNvPr id="5" name="Номер слайда 4"/>
          <p:cNvSpPr>
            <a:spLocks noGrp="1"/>
          </p:cNvSpPr>
          <p:nvPr>
            <p:ph type="sldNum" sz="quarter" idx="11"/>
          </p:nvPr>
        </p:nvSpPr>
        <p:spPr/>
        <p:txBody>
          <a:bodyPr/>
          <a:lstStyle/>
          <a:p>
            <a:r>
              <a:rPr lang="ru-RU" dirty="0" smtClean="0"/>
              <a:t>5/25</a:t>
            </a:r>
            <a:endParaRPr lang="ru-RU" dirty="0"/>
          </a:p>
        </p:txBody>
      </p:sp>
      <p:sp>
        <p:nvSpPr>
          <p:cNvPr id="17"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18"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
        <p:nvSpPr>
          <p:cNvPr id="6" name="Прямоугольник 5"/>
          <p:cNvSpPr/>
          <p:nvPr/>
        </p:nvSpPr>
        <p:spPr>
          <a:xfrm>
            <a:off x="1691680" y="4017973"/>
            <a:ext cx="1656184" cy="1578874"/>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Информация о пользователях/корпусах</a:t>
            </a:r>
            <a:endParaRPr lang="ru-RU" dirty="0">
              <a:solidFill>
                <a:schemeClr val="tx1"/>
              </a:solidFill>
            </a:endParaRPr>
          </a:p>
        </p:txBody>
      </p:sp>
      <p:grpSp>
        <p:nvGrpSpPr>
          <p:cNvPr id="7" name="Группа 6"/>
          <p:cNvGrpSpPr/>
          <p:nvPr/>
        </p:nvGrpSpPr>
        <p:grpSpPr>
          <a:xfrm>
            <a:off x="6983985" y="4121838"/>
            <a:ext cx="1156661" cy="1506071"/>
            <a:chOff x="5455192" y="3459128"/>
            <a:chExt cx="2717208" cy="2706176"/>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192" y="3459128"/>
              <a:ext cx="2313322" cy="24181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3573016"/>
              <a:ext cx="2352353" cy="24002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5127" y="3651206"/>
              <a:ext cx="2313322" cy="24181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0047" y="3765094"/>
              <a:ext cx="2352353" cy="24002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19" name="Группа 18"/>
          <p:cNvGrpSpPr/>
          <p:nvPr/>
        </p:nvGrpSpPr>
        <p:grpSpPr>
          <a:xfrm>
            <a:off x="5821188" y="4121838"/>
            <a:ext cx="1156661" cy="1506071"/>
            <a:chOff x="5455192" y="3459128"/>
            <a:chExt cx="2717208" cy="2706176"/>
          </a:xfrm>
        </p:grpSpPr>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192" y="3459128"/>
              <a:ext cx="2313322" cy="24181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3573016"/>
              <a:ext cx="2352353" cy="24002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5127" y="3651206"/>
              <a:ext cx="2313322" cy="24181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0047" y="3765094"/>
              <a:ext cx="2352353" cy="24002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24" name="Группа 23"/>
          <p:cNvGrpSpPr/>
          <p:nvPr/>
        </p:nvGrpSpPr>
        <p:grpSpPr>
          <a:xfrm>
            <a:off x="4658392" y="4121838"/>
            <a:ext cx="1156661" cy="1506071"/>
            <a:chOff x="5455192" y="3459128"/>
            <a:chExt cx="2717208" cy="2706176"/>
          </a:xfrm>
        </p:grpSpPr>
        <p:pic>
          <p:nvPicPr>
            <p:cNvPr id="2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192" y="3459128"/>
              <a:ext cx="2313322" cy="24181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3573016"/>
              <a:ext cx="2352353" cy="24002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5127" y="3651206"/>
              <a:ext cx="2313322" cy="24181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0047" y="3765094"/>
              <a:ext cx="2352353" cy="24002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1" name="Стрелка вверх 10"/>
          <p:cNvSpPr/>
          <p:nvPr/>
        </p:nvSpPr>
        <p:spPr>
          <a:xfrm rot="2504721">
            <a:off x="2619862" y="3511322"/>
            <a:ext cx="275673" cy="4752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верх 29"/>
          <p:cNvSpPr/>
          <p:nvPr/>
        </p:nvSpPr>
        <p:spPr>
          <a:xfrm>
            <a:off x="6175718" y="3580848"/>
            <a:ext cx="275673" cy="4752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3838094" y="5763301"/>
            <a:ext cx="5073889" cy="369332"/>
          </a:xfrm>
          <a:prstGeom prst="rect">
            <a:avLst/>
          </a:prstGeom>
          <a:noFill/>
          <a:ln w="19050">
            <a:solidFill>
              <a:schemeClr val="bg1">
                <a:lumMod val="50000"/>
              </a:schemeClr>
            </a:solidFill>
          </a:ln>
        </p:spPr>
        <p:txBody>
          <a:bodyPr wrap="none" rtlCol="0">
            <a:spAutoFit/>
          </a:bodyPr>
          <a:lstStyle/>
          <a:p>
            <a:r>
              <a:rPr lang="ru-RU" dirty="0" smtClean="0"/>
              <a:t>Корпуса текстов могут включать миллиарды слов</a:t>
            </a:r>
            <a:endParaRPr lang="ru-RU" dirty="0"/>
          </a:p>
        </p:txBody>
      </p:sp>
      <p:sp>
        <p:nvSpPr>
          <p:cNvPr id="29" name="Облако 28"/>
          <p:cNvSpPr/>
          <p:nvPr/>
        </p:nvSpPr>
        <p:spPr>
          <a:xfrm>
            <a:off x="6969920" y="3801078"/>
            <a:ext cx="2155376" cy="115171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0000"/>
                </a:solidFill>
              </a:rPr>
              <a:t>Мета-информация</a:t>
            </a:r>
            <a:endParaRPr lang="ru-RU" dirty="0">
              <a:solidFill>
                <a:srgbClr val="000000"/>
              </a:solidFill>
            </a:endParaRPr>
          </a:p>
        </p:txBody>
      </p:sp>
      <p:sp>
        <p:nvSpPr>
          <p:cNvPr id="31" name="Стрелка вверх 30"/>
          <p:cNvSpPr/>
          <p:nvPr/>
        </p:nvSpPr>
        <p:spPr>
          <a:xfrm rot="19426699">
            <a:off x="7338515" y="3399563"/>
            <a:ext cx="275673" cy="4752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412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750" fill="hold"/>
                                        <p:tgtEl>
                                          <p:spTgt spid="1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01767" y="147098"/>
            <a:ext cx="8634729" cy="990600"/>
          </a:xfrm>
        </p:spPr>
        <p:txBody>
          <a:bodyPr/>
          <a:lstStyle/>
          <a:p>
            <a:r>
              <a:rPr lang="ru-RU" dirty="0" smtClean="0"/>
              <a:t>Существующие решения хранения корпусов</a:t>
            </a:r>
            <a:endParaRPr lang="ru-RU" dirty="0"/>
          </a:p>
        </p:txBody>
      </p:sp>
      <p:sp>
        <p:nvSpPr>
          <p:cNvPr id="5" name="Номер слайда 4"/>
          <p:cNvSpPr>
            <a:spLocks noGrp="1"/>
          </p:cNvSpPr>
          <p:nvPr>
            <p:ph type="sldNum" sz="quarter" idx="11"/>
          </p:nvPr>
        </p:nvSpPr>
        <p:spPr>
          <a:xfrm>
            <a:off x="8227833" y="6370306"/>
            <a:ext cx="673204" cy="365760"/>
          </a:xfrm>
        </p:spPr>
        <p:txBody>
          <a:bodyPr/>
          <a:lstStyle/>
          <a:p>
            <a:r>
              <a:rPr lang="ru-RU" dirty="0" smtClean="0"/>
              <a:t>6/25</a:t>
            </a:r>
            <a:endParaRPr lang="ru-RU" dirty="0"/>
          </a:p>
        </p:txBody>
      </p:sp>
      <p:graphicFrame>
        <p:nvGraphicFramePr>
          <p:cNvPr id="12" name="Таблица 11"/>
          <p:cNvGraphicFramePr>
            <a:graphicFrameLocks noGrp="1"/>
          </p:cNvGraphicFramePr>
          <p:nvPr>
            <p:extLst>
              <p:ext uri="{D42A27DB-BD31-4B8C-83A1-F6EECF244321}">
                <p14:modId xmlns:p14="http://schemas.microsoft.com/office/powerpoint/2010/main" val="3956638675"/>
              </p:ext>
            </p:extLst>
          </p:nvPr>
        </p:nvGraphicFramePr>
        <p:xfrm>
          <a:off x="107505" y="1200087"/>
          <a:ext cx="8856984" cy="4962102"/>
        </p:xfrm>
        <a:graphic>
          <a:graphicData uri="http://schemas.openxmlformats.org/drawingml/2006/table">
            <a:tbl>
              <a:tblPr firstRow="1" firstCol="1" bandRow="1"/>
              <a:tblGrid>
                <a:gridCol w="1530487">
                  <a:extLst>
                    <a:ext uri="{9D8B030D-6E8A-4147-A177-3AD203B41FA5}">
                      <a16:colId xmlns="" xmlns:a16="http://schemas.microsoft.com/office/drawing/2014/main" val="2599129552"/>
                    </a:ext>
                  </a:extLst>
                </a:gridCol>
                <a:gridCol w="1539344">
                  <a:extLst>
                    <a:ext uri="{9D8B030D-6E8A-4147-A177-3AD203B41FA5}">
                      <a16:colId xmlns="" xmlns:a16="http://schemas.microsoft.com/office/drawing/2014/main" val="2152507407"/>
                    </a:ext>
                  </a:extLst>
                </a:gridCol>
                <a:gridCol w="1394664">
                  <a:extLst>
                    <a:ext uri="{9D8B030D-6E8A-4147-A177-3AD203B41FA5}">
                      <a16:colId xmlns="" xmlns:a16="http://schemas.microsoft.com/office/drawing/2014/main" val="2086493702"/>
                    </a:ext>
                  </a:extLst>
                </a:gridCol>
                <a:gridCol w="1366800">
                  <a:extLst>
                    <a:ext uri="{9D8B030D-6E8A-4147-A177-3AD203B41FA5}">
                      <a16:colId xmlns="" xmlns:a16="http://schemas.microsoft.com/office/drawing/2014/main" val="43240341"/>
                    </a:ext>
                  </a:extLst>
                </a:gridCol>
                <a:gridCol w="1558670">
                  <a:extLst>
                    <a:ext uri="{9D8B030D-6E8A-4147-A177-3AD203B41FA5}">
                      <a16:colId xmlns="" xmlns:a16="http://schemas.microsoft.com/office/drawing/2014/main" val="2024299564"/>
                    </a:ext>
                  </a:extLst>
                </a:gridCol>
                <a:gridCol w="1467019">
                  <a:extLst>
                    <a:ext uri="{9D8B030D-6E8A-4147-A177-3AD203B41FA5}">
                      <a16:colId xmlns="" xmlns:a16="http://schemas.microsoft.com/office/drawing/2014/main" val="3932943536"/>
                    </a:ext>
                  </a:extLst>
                </a:gridCol>
              </a:tblGrid>
              <a:tr h="272785">
                <a:tc rowSpan="2">
                  <a:txBody>
                    <a:bodyPr/>
                    <a:lstStyle/>
                    <a:p>
                      <a:pPr indent="0" algn="l">
                        <a:lnSpc>
                          <a:spcPct val="100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Критерий</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l">
                        <a:lnSpc>
                          <a:spcPct val="100000"/>
                        </a:lnSpc>
                        <a:spcAft>
                          <a:spcPts val="0"/>
                        </a:spcAft>
                      </a:pP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AntConc</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a:txBody>
                    <a:bodyPr/>
                    <a:lstStyle/>
                    <a:p>
                      <a:pPr indent="0" algn="l">
                        <a:lnSpc>
                          <a:spcPct val="100000"/>
                        </a:lnSpc>
                        <a:spcAft>
                          <a:spcPts val="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CQPweb</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gridSpan="2">
                  <a:txBody>
                    <a:bodyPr/>
                    <a:lstStyle/>
                    <a:p>
                      <a:pPr indent="0" algn="l">
                        <a:lnSpc>
                          <a:spcPct val="100000"/>
                        </a:lnSpc>
                        <a:spcAft>
                          <a:spcPts val="0"/>
                        </a:spcAft>
                      </a:pPr>
                      <a:r>
                        <a:rPr lang="en-US" sz="1600" b="1" dirty="0" err="1">
                          <a:effectLst/>
                          <a:latin typeface="Times New Roman" panose="02020603050405020304" pitchFamily="18" charset="0"/>
                          <a:ea typeface="Times New Roman" panose="02020603050405020304" pitchFamily="18" charset="0"/>
                          <a:cs typeface="Times New Roman" panose="02020603050405020304" pitchFamily="18" charset="0"/>
                        </a:rPr>
                        <a:t>Corsis</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indent="0" algn="l">
                        <a:lnSpc>
                          <a:spcPct val="100000"/>
                        </a:lnSpc>
                        <a:spcAft>
                          <a:spcPts val="0"/>
                        </a:spcAft>
                      </a:pPr>
                      <a:r>
                        <a:rPr lang="en-US" sz="1600" b="1">
                          <a:effectLst/>
                          <a:latin typeface="Times New Roman" panose="02020603050405020304" pitchFamily="18" charset="0"/>
                          <a:ea typeface="Times New Roman" panose="02020603050405020304" pitchFamily="18" charset="0"/>
                          <a:cs typeface="Times New Roman" panose="02020603050405020304" pitchFamily="18" charset="0"/>
                        </a:rPr>
                        <a:t>Gate</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4003543410"/>
                  </a:ext>
                </a:extLst>
              </a:tr>
              <a:tr h="27278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0" algn="l">
                        <a:lnSpc>
                          <a:spcPct val="100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Библиотека</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Программа</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ru-RU"/>
                    </a:p>
                  </a:txBody>
                  <a:tcPr/>
                </a:tc>
                <a:extLst>
                  <a:ext uri="{0D108BD9-81ED-4DB2-BD59-A6C34878D82A}">
                    <a16:rowId xmlns="" xmlns:a16="http://schemas.microsoft.com/office/drawing/2014/main" val="4070757197"/>
                  </a:ext>
                </a:extLst>
              </a:tr>
              <a:tr h="1101977">
                <a:tc>
                  <a:txBody>
                    <a:bodyPr/>
                    <a:lstStyle/>
                    <a:p>
                      <a:pPr indent="0" algn="l">
                        <a:lnSpc>
                          <a:spcPct val="100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Возможность хранения больших объемов данных</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Нет, так как не использует БД, загружает в оперативную память</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indent="0" algn="l">
                        <a:lnSpc>
                          <a:spcPct val="100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Да</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indent="0" algn="l">
                        <a:lnSpc>
                          <a:spcPct val="100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Является библиотекой</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Нет, так как не использует БД, загружает в оперативную память</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indent="0" algn="l">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Да</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3516909965"/>
                  </a:ext>
                </a:extLst>
              </a:tr>
              <a:tr h="1080120">
                <a:tc>
                  <a:txBody>
                    <a:bodyPr/>
                    <a:lstStyle/>
                    <a:p>
                      <a:pPr indent="0" algn="l">
                        <a:lnSpc>
                          <a:spcPct val="100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Скорость доступа к данным</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Высокая, так как работа происходит в оперативной памяти</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indent="0" algn="l">
                        <a:lnSpc>
                          <a:spcPct val="100000"/>
                        </a:lnSpc>
                        <a:spcAft>
                          <a:spcPts val="0"/>
                        </a:spcAft>
                      </a:pPr>
                      <a:r>
                        <a:rPr lang="ru-RU" sz="1600">
                          <a:effectLst/>
                          <a:latin typeface="Times New Roman" panose="02020603050405020304" pitchFamily="18" charset="0"/>
                          <a:ea typeface="Times New Roman" panose="02020603050405020304" pitchFamily="18" charset="0"/>
                          <a:cs typeface="Times New Roman" panose="02020603050405020304" pitchFamily="18" charset="0"/>
                        </a:rPr>
                        <a:t>Достаточно высокая за счет использования </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CWB</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ru-RU"/>
                    </a:p>
                  </a:txBody>
                  <a:tcPr/>
                </a:tc>
                <a:tc>
                  <a:txBody>
                    <a:bodyPr/>
                    <a:lstStyle/>
                    <a:p>
                      <a:pPr indent="0" algn="l">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Высокая, так как работа происходит в оперативной памяти</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indent="0" algn="l">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Достаточно высокая за счет использования MG4J</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714235600"/>
                  </a:ext>
                </a:extLst>
              </a:tr>
              <a:tr h="545571">
                <a:tc>
                  <a:txBody>
                    <a:bodyPr/>
                    <a:lstStyle/>
                    <a:p>
                      <a:pPr indent="0" algn="l">
                        <a:lnSpc>
                          <a:spcPct val="100000"/>
                        </a:lnSpc>
                        <a:spcAft>
                          <a:spcPts val="0"/>
                        </a:spcAft>
                      </a:pPr>
                      <a:r>
                        <a:rPr lang="ru-RU" sz="1600" b="1">
                          <a:effectLst/>
                          <a:latin typeface="Times New Roman" panose="02020603050405020304" pitchFamily="18" charset="0"/>
                          <a:ea typeface="Times New Roman" panose="02020603050405020304" pitchFamily="18" charset="0"/>
                          <a:cs typeface="Times New Roman" panose="02020603050405020304" pitchFamily="18" charset="0"/>
                        </a:rPr>
                        <a:t>Формат данных</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Только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txt</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indent="0" algn="l">
                        <a:lnSpc>
                          <a:spcPct val="100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XML</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indent="0" algn="l">
                        <a:lnSpc>
                          <a:spcPct val="100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XML</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XML</a:t>
                      </a:r>
                      <a:endParaRPr lang="ru-RU" sz="1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indent="0" algn="l">
                        <a:lnSpc>
                          <a:spcPct val="100000"/>
                        </a:lnSpc>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XML</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или OWL</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4119782172"/>
                  </a:ext>
                </a:extLst>
              </a:tr>
              <a:tr h="1091142">
                <a:tc>
                  <a:txBody>
                    <a:bodyPr/>
                    <a:lstStyle/>
                    <a:p>
                      <a:pPr indent="0" algn="l">
                        <a:lnSpc>
                          <a:spcPct val="100000"/>
                        </a:lnSpc>
                        <a:spcAft>
                          <a:spcPts val="0"/>
                        </a:spcAft>
                      </a:pPr>
                      <a:r>
                        <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rPr>
                        <a:t>Объем дополнительной памяти</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Дополнительная память не нужна</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indent="0" algn="l">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Нужна дополнительная память для модели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CWB</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indent="0" algn="l">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Является библиотекой</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Дополнительная память не нужна</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indent="0" algn="l">
                        <a:lnSpc>
                          <a:spcPct val="100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Нужна дополнительная память для индексов MG4J</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188239122"/>
                  </a:ext>
                </a:extLst>
              </a:tr>
            </a:tbl>
          </a:graphicData>
        </a:graphic>
      </p:graphicFrame>
      <p:sp>
        <p:nvSpPr>
          <p:cNvPr id="7" name="Дата 3"/>
          <p:cNvSpPr>
            <a:spLocks noGrp="1"/>
          </p:cNvSpPr>
          <p:nvPr>
            <p:ph type="dt" sz="half" idx="10"/>
          </p:nvPr>
        </p:nvSpPr>
        <p:spPr>
          <a:xfrm>
            <a:off x="378961" y="6370306"/>
            <a:ext cx="2289048" cy="365760"/>
          </a:xfrm>
        </p:spPr>
        <p:txBody>
          <a:bodyPr/>
          <a:lstStyle/>
          <a:p>
            <a:r>
              <a:rPr lang="ru-RU" dirty="0" smtClean="0"/>
              <a:t>07.06.2018</a:t>
            </a:r>
            <a:endParaRPr lang="ru-RU" dirty="0"/>
          </a:p>
        </p:txBody>
      </p:sp>
      <p:sp>
        <p:nvSpPr>
          <p:cNvPr id="8" name="Нижний колонтитул 5"/>
          <p:cNvSpPr>
            <a:spLocks noGrp="1"/>
          </p:cNvSpPr>
          <p:nvPr>
            <p:ph type="ftr" sz="quarter" idx="12"/>
          </p:nvPr>
        </p:nvSpPr>
        <p:spPr>
          <a:xfrm>
            <a:off x="2683217" y="6370306"/>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Tree>
    <p:extLst>
      <p:ext uri="{BB962C8B-B14F-4D97-AF65-F5344CB8AC3E}">
        <p14:creationId xmlns:p14="http://schemas.microsoft.com/office/powerpoint/2010/main" val="1820986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
          </p:nvPr>
        </p:nvSpPr>
        <p:spPr>
          <a:xfrm>
            <a:off x="457200" y="1340768"/>
            <a:ext cx="8229600" cy="4946366"/>
          </a:xfrm>
        </p:spPr>
        <p:txBody>
          <a:bodyPr>
            <a:normAutofit lnSpcReduction="10000"/>
          </a:bodyPr>
          <a:lstStyle/>
          <a:p>
            <a:r>
              <a:rPr lang="ru-RU" dirty="0" smtClean="0">
                <a:latin typeface="Arial" panose="020B0604020202020204" pitchFamily="34" charset="0"/>
                <a:ea typeface="+mj-ea"/>
                <a:cs typeface="Arial" panose="020B0604020202020204" pitchFamily="34" charset="0"/>
              </a:rPr>
              <a:t>Цель</a:t>
            </a:r>
            <a:r>
              <a:rPr lang="ru-RU" dirty="0" smtClean="0">
                <a:latin typeface="Arial" panose="020B0604020202020204" pitchFamily="34" charset="0"/>
                <a:cs typeface="Arial" panose="020B0604020202020204" pitchFamily="34" charset="0"/>
              </a:rPr>
              <a:t> - разработка модуля для хранения, поиска и получения текстов и корпусов с использованием индексации на основе естественно-языковой адресации в виде </a:t>
            </a:r>
            <a:r>
              <a:rPr lang="en-US" dirty="0" smtClean="0">
                <a:latin typeface="Arial" panose="020B0604020202020204" pitchFamily="34" charset="0"/>
                <a:cs typeface="Arial" panose="020B0604020202020204" pitchFamily="34" charset="0"/>
              </a:rPr>
              <a:t>web</a:t>
            </a:r>
            <a:r>
              <a:rPr lang="ru-RU" dirty="0" smtClean="0">
                <a:latin typeface="Arial" panose="020B0604020202020204" pitchFamily="34" charset="0"/>
                <a:cs typeface="Arial" panose="020B0604020202020204" pitchFamily="34" charset="0"/>
              </a:rPr>
              <a:t>-сервиса.</a:t>
            </a:r>
          </a:p>
          <a:p>
            <a:r>
              <a:rPr lang="ru-RU" dirty="0" smtClean="0">
                <a:latin typeface="Arial" panose="020B0604020202020204" pitchFamily="34" charset="0"/>
                <a:ea typeface="+mj-ea"/>
                <a:cs typeface="Arial" panose="020B0604020202020204" pitchFamily="34" charset="0"/>
              </a:rPr>
              <a:t>Задачи</a:t>
            </a:r>
            <a:r>
              <a:rPr lang="ru-RU" dirty="0" smtClean="0">
                <a:latin typeface="Arial" panose="020B0604020202020204" pitchFamily="34" charset="0"/>
                <a:cs typeface="Arial" panose="020B0604020202020204" pitchFamily="34" charset="0"/>
              </a:rPr>
              <a:t>:</a:t>
            </a:r>
          </a:p>
          <a:p>
            <a:pPr lvl="1">
              <a:buFont typeface="Courier New" panose="02070309020205020404" pitchFamily="49" charset="0"/>
              <a:buChar char="o"/>
            </a:pPr>
            <a:r>
              <a:rPr lang="ru-RU" sz="2400" dirty="0" smtClean="0">
                <a:latin typeface="Arial" panose="020B0604020202020204" pitchFamily="34" charset="0"/>
                <a:cs typeface="Arial" panose="020B0604020202020204" pitchFamily="34" charset="0"/>
              </a:rPr>
              <a:t>Выполнить анализ существующих решений, технологий, в том числе проанализировать возможность применения индексации на основе естественно-языковой адресации.</a:t>
            </a:r>
          </a:p>
          <a:p>
            <a:pPr lvl="1">
              <a:buFont typeface="Courier New" panose="02070309020205020404" pitchFamily="49" charset="0"/>
              <a:buChar char="o"/>
            </a:pPr>
            <a:r>
              <a:rPr lang="ru-RU" sz="2400" dirty="0" smtClean="0">
                <a:latin typeface="Arial" panose="020B0604020202020204" pitchFamily="34" charset="0"/>
                <a:cs typeface="Arial" panose="020B0604020202020204" pitchFamily="34" charset="0"/>
              </a:rPr>
              <a:t>Произвести проектирование </a:t>
            </a:r>
            <a:r>
              <a:rPr lang="en-US" sz="2400" dirty="0" smtClean="0">
                <a:latin typeface="Arial" panose="020B0604020202020204" pitchFamily="34" charset="0"/>
                <a:cs typeface="Arial" panose="020B0604020202020204" pitchFamily="34" charset="0"/>
              </a:rPr>
              <a:t>web</a:t>
            </a:r>
            <a:r>
              <a:rPr lang="ru-RU" sz="2400" dirty="0" smtClean="0">
                <a:latin typeface="Arial" panose="020B0604020202020204" pitchFamily="34" charset="0"/>
                <a:cs typeface="Arial" panose="020B0604020202020204" pitchFamily="34" charset="0"/>
              </a:rPr>
              <a:t>-сервиса для хранения корпусов: вариантов использования, структуры и архитектуры.</a:t>
            </a:r>
          </a:p>
          <a:p>
            <a:pPr lvl="1">
              <a:buFont typeface="Courier New" panose="02070309020205020404" pitchFamily="49" charset="0"/>
              <a:buChar char="o"/>
            </a:pPr>
            <a:r>
              <a:rPr lang="ru-RU" sz="2400" dirty="0" smtClean="0">
                <a:latin typeface="Arial" panose="020B0604020202020204" pitchFamily="34" charset="0"/>
                <a:cs typeface="Arial" panose="020B0604020202020204" pitchFamily="34" charset="0"/>
              </a:rPr>
              <a:t>Реализовать </a:t>
            </a:r>
            <a:r>
              <a:rPr lang="en-US" sz="2400" dirty="0" smtClean="0">
                <a:latin typeface="Arial" panose="020B0604020202020204" pitchFamily="34" charset="0"/>
                <a:cs typeface="Arial" panose="020B0604020202020204" pitchFamily="34" charset="0"/>
              </a:rPr>
              <a:t>web</a:t>
            </a:r>
            <a:r>
              <a:rPr lang="ru-RU" sz="2400" dirty="0" smtClean="0">
                <a:latin typeface="Arial" panose="020B0604020202020204" pitchFamily="34" charset="0"/>
                <a:cs typeface="Arial" panose="020B0604020202020204" pitchFamily="34" charset="0"/>
              </a:rPr>
              <a:t>-сервис для хранения корпусов.</a:t>
            </a:r>
            <a:endParaRPr lang="ru-RU" sz="2400" dirty="0">
              <a:latin typeface="Arial" panose="020B0604020202020204" pitchFamily="34" charset="0"/>
              <a:cs typeface="Arial" panose="020B0604020202020204" pitchFamily="34" charset="0"/>
            </a:endParaRPr>
          </a:p>
        </p:txBody>
      </p:sp>
      <p:sp>
        <p:nvSpPr>
          <p:cNvPr id="5" name="Номер слайда 4"/>
          <p:cNvSpPr>
            <a:spLocks noGrp="1"/>
          </p:cNvSpPr>
          <p:nvPr>
            <p:ph type="sldNum" sz="quarter" idx="11"/>
          </p:nvPr>
        </p:nvSpPr>
        <p:spPr/>
        <p:txBody>
          <a:bodyPr/>
          <a:lstStyle/>
          <a:p>
            <a:r>
              <a:rPr lang="ru-RU" dirty="0" smtClean="0"/>
              <a:t>7/25</a:t>
            </a:r>
            <a:endParaRPr lang="ru-RU" dirty="0"/>
          </a:p>
        </p:txBody>
      </p:sp>
      <p:sp>
        <p:nvSpPr>
          <p:cNvPr id="6"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7"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sp>
        <p:nvSpPr>
          <p:cNvPr id="8" name="Заголовок 2"/>
          <p:cNvSpPr>
            <a:spLocks noGrp="1"/>
          </p:cNvSpPr>
          <p:nvPr>
            <p:ph type="title"/>
          </p:nvPr>
        </p:nvSpPr>
        <p:spPr>
          <a:xfrm>
            <a:off x="457200" y="152400"/>
            <a:ext cx="8229600" cy="990600"/>
          </a:xfrm>
        </p:spPr>
        <p:txBody>
          <a:bodyPr/>
          <a:lstStyle/>
          <a:p>
            <a:r>
              <a:rPr lang="ru-RU" dirty="0" smtClean="0"/>
              <a:t>Цель и задачи</a:t>
            </a:r>
            <a:endParaRPr lang="ru-RU" dirty="0"/>
          </a:p>
        </p:txBody>
      </p:sp>
    </p:spTree>
    <p:extLst>
      <p:ext uri="{BB962C8B-B14F-4D97-AF65-F5344CB8AC3E}">
        <p14:creationId xmlns:p14="http://schemas.microsoft.com/office/powerpoint/2010/main" val="1009027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Методы и технологии</a:t>
            </a:r>
            <a:endParaRPr lang="ru-RU" dirty="0"/>
          </a:p>
        </p:txBody>
      </p:sp>
      <p:sp>
        <p:nvSpPr>
          <p:cNvPr id="5" name="Номер слайда 4"/>
          <p:cNvSpPr>
            <a:spLocks noGrp="1"/>
          </p:cNvSpPr>
          <p:nvPr>
            <p:ph type="sldNum" sz="quarter" idx="11"/>
          </p:nvPr>
        </p:nvSpPr>
        <p:spPr/>
        <p:txBody>
          <a:bodyPr/>
          <a:lstStyle/>
          <a:p>
            <a:r>
              <a:rPr lang="ru-RU" dirty="0" smtClean="0"/>
              <a:t>8/25</a:t>
            </a:r>
            <a:endParaRPr lang="ru-RU" dirty="0"/>
          </a:p>
        </p:txBody>
      </p:sp>
      <p:sp>
        <p:nvSpPr>
          <p:cNvPr id="11" name="Дата 3"/>
          <p:cNvSpPr>
            <a:spLocks noGrp="1"/>
          </p:cNvSpPr>
          <p:nvPr>
            <p:ph type="dt" sz="half" idx="10"/>
          </p:nvPr>
        </p:nvSpPr>
        <p:spPr>
          <a:xfrm>
            <a:off x="323528" y="6375608"/>
            <a:ext cx="2289048" cy="365760"/>
          </a:xfrm>
        </p:spPr>
        <p:txBody>
          <a:bodyPr/>
          <a:lstStyle/>
          <a:p>
            <a:r>
              <a:rPr lang="ru-RU" dirty="0" smtClean="0"/>
              <a:t>07.06.2018</a:t>
            </a:r>
            <a:endParaRPr lang="ru-RU" dirty="0"/>
          </a:p>
        </p:txBody>
      </p:sp>
      <p:sp>
        <p:nvSpPr>
          <p:cNvPr id="12" name="Нижний колонтитул 5"/>
          <p:cNvSpPr>
            <a:spLocks noGrp="1"/>
          </p:cNvSpPr>
          <p:nvPr>
            <p:ph type="ftr" sz="quarter" idx="12"/>
          </p:nvPr>
        </p:nvSpPr>
        <p:spPr>
          <a:xfrm>
            <a:off x="2627784" y="6375608"/>
            <a:ext cx="5286412" cy="365760"/>
          </a:xfrm>
        </p:spPr>
        <p:txBody>
          <a:bodyPr/>
          <a:lstStyle/>
          <a:p>
            <a:r>
              <a:rPr lang="ru-RU" dirty="0" smtClean="0"/>
              <a:t>Наталья Симонова "Индексации хранилища текстов на основе естественно-языковой адресации"</a:t>
            </a:r>
            <a:endParaRPr lang="ru-RU" dirty="0"/>
          </a:p>
        </p:txBody>
      </p:sp>
      <p:graphicFrame>
        <p:nvGraphicFramePr>
          <p:cNvPr id="16" name="Таблица 15"/>
          <p:cNvGraphicFramePr>
            <a:graphicFrameLocks noGrp="1"/>
          </p:cNvGraphicFramePr>
          <p:nvPr>
            <p:extLst>
              <p:ext uri="{D42A27DB-BD31-4B8C-83A1-F6EECF244321}">
                <p14:modId xmlns:p14="http://schemas.microsoft.com/office/powerpoint/2010/main" val="3582599096"/>
              </p:ext>
            </p:extLst>
          </p:nvPr>
        </p:nvGraphicFramePr>
        <p:xfrm>
          <a:off x="323528" y="1196752"/>
          <a:ext cx="8522076" cy="5143992"/>
        </p:xfrm>
        <a:graphic>
          <a:graphicData uri="http://schemas.openxmlformats.org/drawingml/2006/table">
            <a:tbl>
              <a:tblPr firstRow="1" firstCol="1" bandRow="1"/>
              <a:tblGrid>
                <a:gridCol w="3960440">
                  <a:extLst>
                    <a:ext uri="{9D8B030D-6E8A-4147-A177-3AD203B41FA5}">
                      <a16:colId xmlns="" xmlns:a16="http://schemas.microsoft.com/office/drawing/2014/main" val="2367475246"/>
                    </a:ext>
                  </a:extLst>
                </a:gridCol>
                <a:gridCol w="4561636">
                  <a:extLst>
                    <a:ext uri="{9D8B030D-6E8A-4147-A177-3AD203B41FA5}">
                      <a16:colId xmlns="" xmlns:a16="http://schemas.microsoft.com/office/drawing/2014/main" val="1252912952"/>
                    </a:ext>
                  </a:extLst>
                </a:gridCol>
              </a:tblGrid>
              <a:tr h="992485">
                <a:tc>
                  <a:txBody>
                    <a:bodyPr/>
                    <a:lstStyle/>
                    <a:p>
                      <a:pPr>
                        <a:lnSpc>
                          <a:spcPct val="107000"/>
                        </a:lnSpc>
                        <a:spcAft>
                          <a:spcPts val="0"/>
                        </a:spcAft>
                      </a:pPr>
                      <a:r>
                        <a:rPr lang="ru-RU" sz="2400" b="0" dirty="0">
                          <a:solidFill>
                            <a:srgbClr val="000000"/>
                          </a:solidFill>
                          <a:effectLst/>
                          <a:latin typeface="+mn-lt"/>
                          <a:ea typeface="Calibri" panose="020F0502020204030204" pitchFamily="34" charset="0"/>
                          <a:cs typeface="Times New Roman" panose="02020603050405020304" pitchFamily="18" charset="0"/>
                        </a:rPr>
                        <a:t>Сервис-ориентированная </a:t>
                      </a:r>
                      <a:r>
                        <a:rPr lang="ru-RU" sz="2400" b="0" dirty="0" smtClean="0">
                          <a:solidFill>
                            <a:srgbClr val="000000"/>
                          </a:solidFill>
                          <a:effectLst/>
                          <a:latin typeface="+mn-lt"/>
                          <a:ea typeface="Calibri" panose="020F0502020204030204" pitchFamily="34" charset="0"/>
                          <a:cs typeface="Times New Roman" panose="02020603050405020304" pitchFamily="18" charset="0"/>
                        </a:rPr>
                        <a:t>архитектура</a:t>
                      </a:r>
                      <a:endParaRPr lang="ru-RU" sz="2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ru-RU" sz="2400" dirty="0" smtClean="0">
                          <a:solidFill>
                            <a:schemeClr val="tx1"/>
                          </a:solidFill>
                          <a:effectLst/>
                          <a:latin typeface="+mn-lt"/>
                          <a:ea typeface="Calibri" panose="020F0502020204030204" pitchFamily="34" charset="0"/>
                          <a:cs typeface="Times New Roman" panose="02020603050405020304" pitchFamily="18" charset="0"/>
                        </a:rPr>
                        <a:t>Гибкость системы, простота разделения обязанностей</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20105818"/>
                  </a:ext>
                </a:extLst>
              </a:tr>
              <a:tr h="992485">
                <a:tc>
                  <a:txBody>
                    <a:bodyPr/>
                    <a:lstStyle/>
                    <a:p>
                      <a:pPr>
                        <a:lnSpc>
                          <a:spcPct val="107000"/>
                        </a:lnSpc>
                        <a:spcAft>
                          <a:spcPts val="0"/>
                        </a:spcAft>
                      </a:pPr>
                      <a:r>
                        <a:rPr lang="en-US" sz="2400" b="0" dirty="0">
                          <a:solidFill>
                            <a:srgbClr val="000000"/>
                          </a:solidFill>
                          <a:effectLst/>
                          <a:latin typeface="+mn-lt"/>
                          <a:ea typeface="Calibri" panose="020F0502020204030204" pitchFamily="34" charset="0"/>
                          <a:cs typeface="Times New Roman" panose="02020603050405020304" pitchFamily="18" charset="0"/>
                        </a:rPr>
                        <a:t>Windows Communication </a:t>
                      </a:r>
                      <a:r>
                        <a:rPr lang="en-US" sz="2400" b="0" dirty="0" smtClean="0">
                          <a:solidFill>
                            <a:srgbClr val="000000"/>
                          </a:solidFill>
                          <a:effectLst/>
                          <a:latin typeface="+mn-lt"/>
                          <a:ea typeface="Calibri" panose="020F0502020204030204" pitchFamily="34" charset="0"/>
                          <a:cs typeface="Times New Roman" panose="02020603050405020304" pitchFamily="18" charset="0"/>
                        </a:rPr>
                        <a:t>Foundation</a:t>
                      </a:r>
                      <a:endParaRPr lang="ru-RU" sz="2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ru-RU" sz="2400" kern="1200" dirty="0" smtClean="0">
                          <a:solidFill>
                            <a:schemeClr val="tx1"/>
                          </a:solidFill>
                          <a:effectLst/>
                          <a:latin typeface="+mn-lt"/>
                          <a:ea typeface="+mn-ea"/>
                          <a:cs typeface="+mn-cs"/>
                        </a:rPr>
                        <a:t>Несколько точек доступа, различные протоколы</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99110880"/>
                  </a:ext>
                </a:extLst>
              </a:tr>
              <a:tr h="998612">
                <a:tc>
                  <a:txBody>
                    <a:bodyPr/>
                    <a:lstStyle/>
                    <a:p>
                      <a:pPr>
                        <a:lnSpc>
                          <a:spcPct val="107000"/>
                        </a:lnSpc>
                        <a:spcAft>
                          <a:spcPts val="0"/>
                        </a:spcAft>
                      </a:pPr>
                      <a:r>
                        <a:rPr lang="ru-RU" sz="2400" b="0" dirty="0" err="1">
                          <a:solidFill>
                            <a:srgbClr val="000000"/>
                          </a:solidFill>
                          <a:effectLst/>
                          <a:latin typeface="+mn-lt"/>
                          <a:ea typeface="Calibri" panose="020F0502020204030204" pitchFamily="34" charset="0"/>
                          <a:cs typeface="Times New Roman" panose="02020603050405020304" pitchFamily="18" charset="0"/>
                        </a:rPr>
                        <a:t>Документо</a:t>
                      </a:r>
                      <a:r>
                        <a:rPr lang="ru-RU" sz="2400" b="0" dirty="0">
                          <a:solidFill>
                            <a:srgbClr val="000000"/>
                          </a:solidFill>
                          <a:effectLst/>
                          <a:latin typeface="+mn-lt"/>
                          <a:ea typeface="Calibri" panose="020F0502020204030204" pitchFamily="34" charset="0"/>
                          <a:cs typeface="Times New Roman" panose="02020603050405020304" pitchFamily="18" charset="0"/>
                        </a:rPr>
                        <a:t>-ориентированная СУБД (</a:t>
                      </a:r>
                      <a:r>
                        <a:rPr lang="en-US" sz="2400" b="0" dirty="0">
                          <a:solidFill>
                            <a:srgbClr val="000000"/>
                          </a:solidFill>
                          <a:effectLst/>
                          <a:latin typeface="+mn-lt"/>
                          <a:ea typeface="Calibri" panose="020F0502020204030204" pitchFamily="34" charset="0"/>
                          <a:cs typeface="Times New Roman" panose="02020603050405020304" pitchFamily="18" charset="0"/>
                        </a:rPr>
                        <a:t>Azure Cosmos DB</a:t>
                      </a:r>
                      <a:r>
                        <a:rPr lang="ru-RU" sz="2400" b="0" dirty="0">
                          <a:solidFill>
                            <a:srgbClr val="000000"/>
                          </a:solidFill>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ru-RU" sz="2400" dirty="0" smtClean="0">
                          <a:solidFill>
                            <a:schemeClr val="tx1"/>
                          </a:solidFill>
                          <a:effectLst/>
                          <a:latin typeface="+mn-lt"/>
                          <a:ea typeface="Calibri" panose="020F0502020204030204" pitchFamily="34" charset="0"/>
                          <a:cs typeface="Times New Roman" panose="02020603050405020304" pitchFamily="18" charset="0"/>
                        </a:rPr>
                        <a:t>Работа со слабоструктурированными данными, гибкость схемы</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55220642"/>
                  </a:ext>
                </a:extLst>
              </a:tr>
              <a:tr h="992485">
                <a:tc>
                  <a:txBody>
                    <a:bodyPr/>
                    <a:lstStyle/>
                    <a:p>
                      <a:pPr>
                        <a:lnSpc>
                          <a:spcPct val="107000"/>
                        </a:lnSpc>
                        <a:spcAft>
                          <a:spcPts val="0"/>
                        </a:spcAft>
                      </a:pPr>
                      <a:r>
                        <a:rPr lang="en-US" sz="2400" b="0" dirty="0">
                          <a:solidFill>
                            <a:srgbClr val="000000"/>
                          </a:solidFill>
                          <a:effectLst/>
                          <a:latin typeface="+mn-lt"/>
                          <a:ea typeface="Calibri" panose="020F0502020204030204" pitchFamily="34" charset="0"/>
                          <a:cs typeface="Times New Roman" panose="02020603050405020304" pitchFamily="18" charset="0"/>
                        </a:rPr>
                        <a:t>Entity Framework </a:t>
                      </a:r>
                      <a:r>
                        <a:rPr lang="ru-RU" sz="2400" b="0" dirty="0">
                          <a:solidFill>
                            <a:srgbClr val="000000"/>
                          </a:solidFill>
                          <a:effectLst/>
                          <a:latin typeface="+mn-lt"/>
                          <a:ea typeface="Calibri" panose="020F0502020204030204" pitchFamily="34" charset="0"/>
                          <a:cs typeface="Times New Roman" panose="02020603050405020304" pitchFamily="18" charset="0"/>
                        </a:rPr>
                        <a:t>для реляционной части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ru-RU" sz="2400" dirty="0" smtClean="0">
                          <a:solidFill>
                            <a:schemeClr val="tx1"/>
                          </a:solidFill>
                          <a:effectLst/>
                          <a:latin typeface="+mn-lt"/>
                          <a:ea typeface="Calibri" panose="020F0502020204030204" pitchFamily="34" charset="0"/>
                          <a:cs typeface="Times New Roman" panose="02020603050405020304" pitchFamily="18" charset="0"/>
                        </a:rPr>
                        <a:t>Независимость слоя БД, </a:t>
                      </a:r>
                      <a:r>
                        <a:rPr lang="ru-RU" sz="2400" dirty="0">
                          <a:solidFill>
                            <a:schemeClr val="tx1"/>
                          </a:solidFill>
                          <a:effectLst/>
                          <a:latin typeface="+mn-lt"/>
                          <a:ea typeface="Calibri" panose="020F0502020204030204" pitchFamily="34" charset="0"/>
                          <a:cs typeface="Times New Roman" panose="02020603050405020304" pitchFamily="18" charset="0"/>
                        </a:rPr>
                        <a:t>быстрота реализации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68801000"/>
                  </a:ext>
                </a:extLst>
              </a:tr>
              <a:tr h="992485">
                <a:tc>
                  <a:txBody>
                    <a:bodyPr/>
                    <a:lstStyle/>
                    <a:p>
                      <a:pPr>
                        <a:lnSpc>
                          <a:spcPct val="107000"/>
                        </a:lnSpc>
                        <a:spcAft>
                          <a:spcPts val="0"/>
                        </a:spcAft>
                      </a:pPr>
                      <a:r>
                        <a:rPr lang="ru-RU" sz="2400" b="0" dirty="0">
                          <a:solidFill>
                            <a:srgbClr val="000000"/>
                          </a:solidFill>
                          <a:effectLst/>
                          <a:latin typeface="+mn-lt"/>
                          <a:ea typeface="Calibri" panose="020F0502020204030204" pitchFamily="34" charset="0"/>
                          <a:cs typeface="Times New Roman" panose="02020603050405020304" pitchFamily="18" charset="0"/>
                        </a:rPr>
                        <a:t>Естественно-языковая </a:t>
                      </a:r>
                      <a:r>
                        <a:rPr lang="ru-RU" sz="2400" b="0" dirty="0" smtClean="0">
                          <a:solidFill>
                            <a:srgbClr val="000000"/>
                          </a:solidFill>
                          <a:effectLst/>
                          <a:latin typeface="+mn-lt"/>
                          <a:ea typeface="Calibri" panose="020F0502020204030204" pitchFamily="34" charset="0"/>
                          <a:cs typeface="Times New Roman" panose="02020603050405020304" pitchFamily="18" charset="0"/>
                        </a:rPr>
                        <a:t>адресация</a:t>
                      </a:r>
                      <a:endParaRPr lang="ru-RU" sz="24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ru-RU" sz="2400" dirty="0" smtClean="0">
                          <a:solidFill>
                            <a:schemeClr val="tx1"/>
                          </a:solidFill>
                          <a:effectLst/>
                          <a:latin typeface="+mn-lt"/>
                          <a:ea typeface="Calibri" panose="020F0502020204030204" pitchFamily="34" charset="0"/>
                          <a:cs typeface="Times New Roman" panose="02020603050405020304" pitchFamily="18" charset="0"/>
                        </a:rPr>
                        <a:t>Ускорение поиска</a:t>
                      </a:r>
                      <a:endParaRPr lang="ru-RU" sz="2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844168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Другая 10">
      <a:dk1>
        <a:srgbClr val="17365D"/>
      </a:dk1>
      <a:lt1>
        <a:sysClr val="window" lastClr="FFFFFF"/>
      </a:lt1>
      <a:dk2>
        <a:srgbClr val="1F497D"/>
      </a:dk2>
      <a:lt2>
        <a:srgbClr val="EEECE1"/>
      </a:lt2>
      <a:accent1>
        <a:srgbClr val="0B1A2E"/>
      </a:accent1>
      <a:accent2>
        <a:srgbClr val="0B1A2E"/>
      </a:accent2>
      <a:accent3>
        <a:srgbClr val="9BBB59"/>
      </a:accent3>
      <a:accent4>
        <a:srgbClr val="8064A2"/>
      </a:accent4>
      <a:accent5>
        <a:srgbClr val="4BACC6"/>
      </a:accent5>
      <a:accent6>
        <a:srgbClr val="F79646"/>
      </a:accent6>
      <a:hlink>
        <a:srgbClr val="0B1A2E"/>
      </a:hlink>
      <a:folHlink>
        <a:srgbClr val="0B1A2E"/>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Другая 10">
      <a:dk1>
        <a:srgbClr val="17365D"/>
      </a:dk1>
      <a:lt1>
        <a:sysClr val="window" lastClr="FFFFFF"/>
      </a:lt1>
      <a:dk2>
        <a:srgbClr val="1F497D"/>
      </a:dk2>
      <a:lt2>
        <a:srgbClr val="EEECE1"/>
      </a:lt2>
      <a:accent1>
        <a:srgbClr val="0B1A2E"/>
      </a:accent1>
      <a:accent2>
        <a:srgbClr val="0B1A2E"/>
      </a:accent2>
      <a:accent3>
        <a:srgbClr val="9BBB59"/>
      </a:accent3>
      <a:accent4>
        <a:srgbClr val="8064A2"/>
      </a:accent4>
      <a:accent5>
        <a:srgbClr val="4BACC6"/>
      </a:accent5>
      <a:accent6>
        <a:srgbClr val="F79646"/>
      </a:accent6>
      <a:hlink>
        <a:srgbClr val="0B1A2E"/>
      </a:hlink>
      <a:folHlink>
        <a:srgbClr val="0B1A2E"/>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7822</TotalTime>
  <Words>2577</Words>
  <Application>Microsoft Office PowerPoint</Application>
  <PresentationFormat>Экран (4:3)</PresentationFormat>
  <Paragraphs>417</Paragraphs>
  <Slides>29</Slides>
  <Notes>28</Notes>
  <HiddenSlides>1</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29</vt:i4>
      </vt:variant>
    </vt:vector>
  </HeadingPairs>
  <TitlesOfParts>
    <vt:vector size="33" baseType="lpstr">
      <vt:lpstr>Начальная</vt:lpstr>
      <vt:lpstr>Специальное оформление</vt:lpstr>
      <vt:lpstr>Тема Office</vt:lpstr>
      <vt:lpstr>Microsoft Visio Drawing</vt:lpstr>
      <vt:lpstr>ИНДЕКСАЦИЯ ХРАНИЛИЩА ТЕКСТОВ НА ОСНОВЕ ЕСТЕСТВЕННО-ЯЗЫКОВОЙ АДРЕСАЦИИ</vt:lpstr>
      <vt:lpstr>План</vt:lpstr>
      <vt:lpstr>Архитектура интернет-портала</vt:lpstr>
      <vt:lpstr>Постановка проблемы</vt:lpstr>
      <vt:lpstr>Объект и предмет</vt:lpstr>
      <vt:lpstr>Постановка проблемы</vt:lpstr>
      <vt:lpstr>Существующие решения хранения корпусов</vt:lpstr>
      <vt:lpstr>Цель и задачи</vt:lpstr>
      <vt:lpstr>Методы и технологии</vt:lpstr>
      <vt:lpstr>Методы и технологии</vt:lpstr>
      <vt:lpstr>Документо-ориентированные СУБД</vt:lpstr>
      <vt:lpstr>Выбор документо-ориентированной СУБД</vt:lpstr>
      <vt:lpstr>Индексация на основе естественно-языковой адресации</vt:lpstr>
      <vt:lpstr>Индексация на основе естественно-языковой адресации: поиск</vt:lpstr>
      <vt:lpstr>Проектирование: модель данных</vt:lpstr>
      <vt:lpstr>Проектирование: модель данных</vt:lpstr>
      <vt:lpstr>Проектирование: модель данных</vt:lpstr>
      <vt:lpstr>Проектирование: базы данных</vt:lpstr>
      <vt:lpstr>Проектирование: диаграмма классов контракта и реализации сервиса</vt:lpstr>
      <vt:lpstr>Проектирование: диаграмма классов для поддержки индексации</vt:lpstr>
      <vt:lpstr>Реализация сервиса: архитектура</vt:lpstr>
      <vt:lpstr>Реализация сервиса</vt:lpstr>
      <vt:lpstr>Реализация сервиса: добавление документа</vt:lpstr>
      <vt:lpstr>Реализация сервиса: поиск документов</vt:lpstr>
      <vt:lpstr>Тестирование сервиса</vt:lpstr>
      <vt:lpstr>Оценка эффективности индексации на основе естественно-языковой адресации</vt:lpstr>
      <vt:lpstr>Заключение</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Natasha</dc:creator>
  <cp:lastModifiedBy>Natasha</cp:lastModifiedBy>
  <cp:revision>312</cp:revision>
  <dcterms:created xsi:type="dcterms:W3CDTF">2015-02-26T16:57:36Z</dcterms:created>
  <dcterms:modified xsi:type="dcterms:W3CDTF">2018-06-03T10:32:37Z</dcterms:modified>
</cp:coreProperties>
</file>