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71" r:id="rId16"/>
    <p:sldId id="280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47B7BE-D701-43EE-9002-D92B023E862F}" type="datetimeFigureOut">
              <a:rPr lang="ru-RU" smtClean="0"/>
              <a:pPr/>
              <a:t>13.05.2018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97E62-5717-472A-9430-BE51A4AFD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47B7BE-D701-43EE-9002-D92B023E862F}" type="datetimeFigureOut">
              <a:rPr lang="ru-RU" smtClean="0"/>
              <a:pPr/>
              <a:t>13.05.2018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97E62-5717-472A-9430-BE51A4AFD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47B7BE-D701-43EE-9002-D92B023E862F}" type="datetimeFigureOut">
              <a:rPr lang="ru-RU" smtClean="0"/>
              <a:pPr/>
              <a:t>13.05.2018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97E62-5717-472A-9430-BE51A4AFD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47B7BE-D701-43EE-9002-D92B023E862F}" type="datetimeFigureOut">
              <a:rPr lang="ru-RU" smtClean="0"/>
              <a:pPr/>
              <a:t>13.05.2018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97E62-5717-472A-9430-BE51A4AFD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47B7BE-D701-43EE-9002-D92B023E862F}" type="datetimeFigureOut">
              <a:rPr lang="ru-RU" smtClean="0"/>
              <a:pPr/>
              <a:t>13.05.2018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97E62-5717-472A-9430-BE51A4AFD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47B7BE-D701-43EE-9002-D92B023E862F}" type="datetimeFigureOut">
              <a:rPr lang="ru-RU" smtClean="0"/>
              <a:pPr/>
              <a:t>13.05.2018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97E62-5717-472A-9430-BE51A4AFD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47B7BE-D701-43EE-9002-D92B023E862F}" type="datetimeFigureOut">
              <a:rPr lang="ru-RU" smtClean="0"/>
              <a:pPr/>
              <a:t>13.05.2018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97E62-5717-472A-9430-BE51A4AFD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47B7BE-D701-43EE-9002-D92B023E862F}" type="datetimeFigureOut">
              <a:rPr lang="ru-RU" smtClean="0"/>
              <a:pPr/>
              <a:t>13.05.2018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97E62-5717-472A-9430-BE51A4AFD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47B7BE-D701-43EE-9002-D92B023E862F}" type="datetimeFigureOut">
              <a:rPr lang="ru-RU" smtClean="0"/>
              <a:pPr/>
              <a:t>13.05.2018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97E62-5717-472A-9430-BE51A4AFD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47B7BE-D701-43EE-9002-D92B023E862F}" type="datetimeFigureOut">
              <a:rPr lang="ru-RU" smtClean="0"/>
              <a:pPr/>
              <a:t>13.05.2018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97E62-5717-472A-9430-BE51A4AFD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47B7BE-D701-43EE-9002-D92B023E862F}" type="datetimeFigureOut">
              <a:rPr lang="ru-RU" smtClean="0"/>
              <a:pPr/>
              <a:t>13.05.2018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97E62-5717-472A-9430-BE51A4AFD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fld id="{F847B7BE-D701-43EE-9002-D92B023E862F}" type="datetimeFigureOut">
              <a:rPr lang="ru-RU" smtClean="0"/>
              <a:pPr/>
              <a:t>13.05.2018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fld id="{DBA97E62-5717-472A-9430-BE51A4AFD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592288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  <a:t>Syntactic markers </a:t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  <a:t>of an academic text: </a:t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  <a:t>literature review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20880" cy="1752600"/>
          </a:xfrm>
        </p:spPr>
        <p:txBody>
          <a:bodyPr/>
          <a:lstStyle/>
          <a:p>
            <a:pPr algn="r">
              <a:lnSpc>
                <a:spcPct val="150000"/>
              </a:lnSpc>
              <a:spcAft>
                <a:spcPts val="0"/>
              </a:spcAft>
              <a:tabLst>
                <a:tab pos="4542790" algn="l"/>
              </a:tabLst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  <a:tabLst>
                <a:tab pos="4542790" algn="l"/>
              </a:tabLst>
            </a:pP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Elizaveta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A.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Smirnova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  <a:tabLst>
                <a:tab pos="4542790" algn="l"/>
              </a:tabLst>
            </a:pPr>
            <a:r>
              <a:rPr lang="en-US" sz="1400" dirty="0" smtClean="0"/>
              <a:t>The research was conducted within the framework of the Academic Fund Program at the National Research University Higher School of Economics (HSE) in 2017- 2018 (grant №17-05-0020) and by the Russian Academic Excellence Project "5-100".</a:t>
            </a:r>
            <a:endParaRPr lang="ru-RU" sz="1400" dirty="0" smtClean="0"/>
          </a:p>
          <a:p>
            <a:pPr algn="r">
              <a:lnSpc>
                <a:spcPct val="150000"/>
              </a:lnSpc>
              <a:spcAft>
                <a:spcPts val="0"/>
              </a:spcAft>
              <a:tabLst>
                <a:tab pos="4542790" algn="l"/>
              </a:tabLst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Specific syntactic constructions (1)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US" sz="3600" u="sng" dirty="0" smtClean="0">
                <a:solidFill>
                  <a:schemeClr val="tx2">
                    <a:lumMod val="50000"/>
                  </a:schemeClr>
                </a:solidFill>
              </a:rPr>
              <a:t>it-clefts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, e.g.</a:t>
            </a:r>
            <a:r>
              <a:rPr lang="en-US" sz="3600" i="1" dirty="0" smtClean="0">
                <a:solidFill>
                  <a:schemeClr val="tx2">
                    <a:lumMod val="50000"/>
                  </a:schemeClr>
                </a:solidFill>
              </a:rPr>
              <a:t> It is precisely in cases like this that one needs to be particularly careful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Siepmann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et al., 2011)</a:t>
            </a:r>
          </a:p>
          <a:p>
            <a:r>
              <a:rPr lang="en-US" sz="3600" u="sng" dirty="0" smtClean="0">
                <a:solidFill>
                  <a:schemeClr val="tx2">
                    <a:lumMod val="50000"/>
                  </a:schemeClr>
                </a:solidFill>
              </a:rPr>
              <a:t>pseudo-clefts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, e.g. </a:t>
            </a:r>
            <a:r>
              <a:rPr lang="en-US" sz="3600" i="1" dirty="0" smtClean="0">
                <a:solidFill>
                  <a:schemeClr val="tx2">
                    <a:lumMod val="50000"/>
                  </a:schemeClr>
                </a:solidFill>
              </a:rPr>
              <a:t>What the government has failed to consider is the effect on old-age pensioners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Siepmann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et al., 2011)</a:t>
            </a:r>
          </a:p>
          <a:p>
            <a:r>
              <a:rPr lang="en-US" sz="3600" u="sng" dirty="0" err="1" smtClean="0">
                <a:solidFill>
                  <a:schemeClr val="tx2">
                    <a:lumMod val="50000"/>
                  </a:schemeClr>
                </a:solidFill>
              </a:rPr>
              <a:t>th-wh</a:t>
            </a:r>
            <a:r>
              <a:rPr lang="en-US" sz="3600" u="sng" dirty="0" smtClean="0">
                <a:solidFill>
                  <a:schemeClr val="tx2">
                    <a:lumMod val="50000"/>
                  </a:schemeClr>
                </a:solidFill>
              </a:rPr>
              <a:t> constructions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, e.g. </a:t>
            </a:r>
            <a:r>
              <a:rPr lang="en-US" sz="3600" i="1" dirty="0" smtClean="0">
                <a:solidFill>
                  <a:schemeClr val="tx2">
                    <a:lumMod val="50000"/>
                  </a:schemeClr>
                </a:solidFill>
              </a:rPr>
              <a:t>This is why linguistics is so important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Siepmann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et al., 2011)</a:t>
            </a:r>
            <a:endParaRPr lang="ru-RU" sz="3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Specific syntactic constructions (2)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Various types of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clauses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attitudinal clauses, e.g.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It is interesting to note that the only grammatical category not represented is the adverb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Siepmann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et al., 2011)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adverbial clauses (e.g. of time, place, reason, purpose,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condition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Siepmann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et al., 2011)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relative clauses (Byrnes &amp;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Sinicrope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2008)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Specific syntactic constructions (3)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Various types of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clauses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(continued):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non-finite (participial) clauses. Cf.:</a:t>
            </a:r>
          </a:p>
          <a:p>
            <a:pPr>
              <a:buNone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When considered from this angle, the difficulties appear insurmountable.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When the difficulties are considered from this angle, they appear insurmountable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Siepmann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et al., 2011)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infinitive clauses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Mazgutova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&amp;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Kormoz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2015)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embedded clauses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Biber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et al., 2011)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Specific syntactic constructions (4)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tx2">
                    <a:lumMod val="50000"/>
                  </a:schemeClr>
                </a:solidFill>
              </a:rPr>
              <a:t>non-agent subjects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- subjects expressing not people but circumstances (time, place, purpose, reason and manner), 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e.g. </a:t>
            </a:r>
            <a:r>
              <a:rPr lang="en-US" sz="3600" i="1" dirty="0" smtClean="0">
                <a:solidFill>
                  <a:schemeClr val="tx2">
                    <a:lumMod val="50000"/>
                  </a:schemeClr>
                </a:solidFill>
              </a:rPr>
              <a:t>Bosworth’s new book discusses the origins of obesity in both Europe and Asia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Siepmann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et al., 2011)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Discussion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sentence length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: possible but unreasonable</a:t>
            </a:r>
          </a:p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word order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: possible, needs checking</a:t>
            </a:r>
          </a:p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types of sentences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: possible, needs checking </a:t>
            </a:r>
          </a:p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specific constructions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: possible but might require a lot of manual work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References (1)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Biber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D., Gray, B., &amp;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Poonpon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K. (2011). Should we use characteristics of conversation to measure grammatical complexity in L2 writing development?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TESOL Quarterly, 45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(1), 5-35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Dahme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A. M. P., &amp;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Selfa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M. (2017). Academic language in Catalan students’ research reports across levels of study.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Corpus Linguistics and Linguistic Theory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(in press).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Liakata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M.,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Teufel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S.,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Siddharthan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A., &amp;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Batchelor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C. R. (2010). Corpora for the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Conceptualisation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and Zoning of Scientific Papers. In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Proceedings of LREC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Byrnes, H., &amp;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Sinicrope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C. (2008).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Advancedness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and the development of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relativization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in l2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german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 a curriculum-based longitudinal study. In L. Ortega, &amp; H. Byrnes (Eds.),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The longitudinal study of advanced L2 capacities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(pp. 109–138).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NewYork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Routledge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/ Taylor &amp; Francis.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Jucker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A. H. (1992).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Social stylistics: Syntactic variation in British newspapers.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NewYork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 Mouton de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Gruyter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Louis, A., &amp;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Nenkova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A. (2012). A coherence model based on syntactic patterns. In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Proceedings of the 2012 Joint Conference on Empirical Methods in Natural Language Processing and Computational Natural Language Learning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(pp. 1157-1168). Association for Computational Linguistics.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Lu, X. 2011. A corpus-based evaluation of syntactic complexity measures as indices of college-level ESL writers’ language development.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TESOL Quarterly 45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(1). 36–62.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References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Mazgutova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D., &amp;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Kormos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J. (2015). Syntactic and lexical development in an intensive English for Academic Purposes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programme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Journal of Second Language Writing, 29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3-15.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Ortega, L. (2003). Syntactic complexity measures and their relationship to L2 proficiency: A research synthesis of college-level L2 writing.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Applied Linguistics 24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. 492–518.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Siepmann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D., Gallagher, J. D.,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Hannay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M., &amp; Mackenzie, J. L. (2011).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Writing in English: a guide for advanced learners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Tuebingen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 UTB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Swales, J. M. (1990).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Genre analysis: English in academic and research settings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. Cambridge: Cambridge University Press.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Swales, J. M., &amp;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Feak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C. B. (2004).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Academic writing for graduate students: Essential tasks and skills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(Vol. 1). Ann Arbor, MI: University of Michigan Press.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Teufel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S.,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Carletta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J., &amp;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Moens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M. (1999). An annotation scheme for discourse-level argumentation in research articles. In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Proceedings of the ninth conference on European chapter of the Association for Computational Linguistics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(pp. 110-117). Association for Computational Linguistics.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Wallwork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A. (2016).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English for writing research papers.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New York: Springer.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Warchal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K. (2010).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Moulding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interpersonal relations through conditional clauses, consensus-building strategies in written academic discourse.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Journal of English for Academic Purposes, 9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, 140–150.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Wolfe, C. R. (2011). Argumentation across the curriculum.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Written Communication, 28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(2), 193-219.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Wolfe-Quintero, K., Inagaki, S., &amp; Kim, H. Y. (1998).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Second language development in writing: Measures of fluency, accuracy, and complexity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. Honolulu, HI: University of Hawaii Press.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  <a:t>Thank you for your attention!</a:t>
            </a:r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Project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ctr">
              <a:buNone/>
            </a:pPr>
            <a:r>
              <a:rPr lang="en-US" sz="4400" i="1" dirty="0" smtClean="0">
                <a:solidFill>
                  <a:schemeClr val="tx2">
                    <a:lumMod val="50000"/>
                  </a:schemeClr>
                </a:solidFill>
              </a:rPr>
              <a:t>   ‘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Software Development for Corpus Research in English Studies’ (2017-2018; 2018-2019)</a:t>
            </a:r>
          </a:p>
          <a:p>
            <a:pPr algn="just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S. A.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Strinyuk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V. V.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Lanin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E.A.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Smirnova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students</a:t>
            </a:r>
          </a:p>
          <a:p>
            <a:pPr algn="just"/>
            <a:endParaRPr lang="en-US" sz="4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Software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Black-Paper-cat-post-e14179283108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80112" y="2780928"/>
            <a:ext cx="2799986" cy="3684192"/>
          </a:xfrm>
        </p:spPr>
      </p:pic>
      <p:sp>
        <p:nvSpPr>
          <p:cNvPr id="6" name="TextBox 5"/>
          <p:cNvSpPr txBox="1"/>
          <p:nvPr/>
        </p:nvSpPr>
        <p:spPr>
          <a:xfrm>
            <a:off x="1187624" y="2348880"/>
            <a:ext cx="25926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Paper Cat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Classification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Syntactic markers of an academic text:</a:t>
            </a:r>
          </a:p>
          <a:p>
            <a:pPr>
              <a:buNone/>
            </a:pPr>
            <a:endParaRPr lang="ru-RU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sentence length;</a:t>
            </a:r>
            <a:endParaRPr lang="ru-RU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word order;</a:t>
            </a:r>
            <a:endParaRPr lang="ru-RU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communicative type of sentence;</a:t>
            </a:r>
            <a:endParaRPr lang="ru-RU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specific syntactic constructions. 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Sentence Length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Sentence length – indicator of syntactic complexity (Lu 2011; Ortega 2003; Wolfe-Quintero et al. 1998).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Sentence length decreases from high school to university – the use of “compressed grammatical structures”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Dahme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&amp;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Selfa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2017: 9).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Academic texts can contain both short and long sentences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Siepmann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et al., 2011: 92).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Word Order (1)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most relevant subject at the beginning of a sentence</a:t>
            </a:r>
          </a:p>
          <a:p>
            <a:pPr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direct object before the indirect one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adjectives before nouns they describe </a:t>
            </a:r>
          </a:p>
          <a:p>
            <a:endParaRPr lang="en-US" dirty="0" smtClean="0"/>
          </a:p>
          <a:p>
            <a:pPr algn="r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Wallwork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2016: 22-29)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Word Order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Inversion (‘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Presentative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’ -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Siepmann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et al., (2011), e.g.</a:t>
            </a:r>
          </a:p>
          <a:p>
            <a:pPr>
              <a:buNone/>
            </a:pPr>
            <a:endParaRPr lang="en-US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i="1" dirty="0" smtClean="0">
                <a:solidFill>
                  <a:schemeClr val="tx2">
                    <a:lumMod val="50000"/>
                  </a:schemeClr>
                </a:solidFill>
              </a:rPr>
              <a:t>Particularly prominent were functional strategies…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(Swales &amp;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Feak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, 2004: 269). </a:t>
            </a:r>
            <a:endParaRPr lang="ru-RU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Types of Sentences (1)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Swales (1990),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Teufel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et al. (1999)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Liakata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et al. (2010) defined and annotated sentence types (called zones) in academic texts.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Siepmann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et al. (2011): the restricted use of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questions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exclamations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imperative clauses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(e.g.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Consider… See… Note… Compare…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Types of Sentences (2)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Swales and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Feak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(2004):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indirect questions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e.g.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Researchers are now investigating whether this recovery time can be accelerated.</a:t>
            </a:r>
          </a:p>
          <a:p>
            <a:pPr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Louis &amp;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Nenkova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(2012):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definitions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- noun phrases expressing the concept to be defined followed by a copular verb (is/are), e.g.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An aqueduct is a water supply or navigable channel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that is constructed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to convey water.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7480</TotalTime>
  <Words>1291</Words>
  <Application>Microsoft Office PowerPoint</Application>
  <PresentationFormat>Экран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Тема1</vt:lpstr>
      <vt:lpstr>  Syntactic markers  of an academic text:  literature review </vt:lpstr>
      <vt:lpstr>Project</vt:lpstr>
      <vt:lpstr>Software </vt:lpstr>
      <vt:lpstr>Classification</vt:lpstr>
      <vt:lpstr>Sentence Length</vt:lpstr>
      <vt:lpstr>Word Order (1)</vt:lpstr>
      <vt:lpstr>Word Order (2)</vt:lpstr>
      <vt:lpstr>Types of Sentences (1)</vt:lpstr>
      <vt:lpstr>Types of Sentences (2)</vt:lpstr>
      <vt:lpstr>Specific syntactic constructions (1)</vt:lpstr>
      <vt:lpstr>Specific syntactic constructions (2)</vt:lpstr>
      <vt:lpstr>Specific syntactic constructions (3)</vt:lpstr>
      <vt:lpstr>Specific syntactic constructions (4)</vt:lpstr>
      <vt:lpstr>Discussion</vt:lpstr>
      <vt:lpstr>References (1)</vt:lpstr>
      <vt:lpstr>References (2)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Denominal verbs in British business press:  a corpus-based analysis</dc:title>
  <dc:creator>SmirnovaEA</dc:creator>
  <cp:lastModifiedBy>SmirnovaEA</cp:lastModifiedBy>
  <cp:revision>212</cp:revision>
  <dcterms:created xsi:type="dcterms:W3CDTF">2016-05-08T03:40:43Z</dcterms:created>
  <dcterms:modified xsi:type="dcterms:W3CDTF">2018-05-13T18:59:26Z</dcterms:modified>
</cp:coreProperties>
</file>