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Alfa Slab One"/>
      <p:regular r:id="rId46"/>
    </p:embeddedFont>
    <p:embeddedFont>
      <p:font typeface="Proxima Nova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gre" initials="T" lastIdx="0" clrIdx="0">
    <p:extLst>
      <p:ext uri="{19B8F6BF-5375-455C-9EA6-DF929625EA0E}">
        <p15:presenceInfo xmlns:p15="http://schemas.microsoft.com/office/powerpoint/2012/main" userId="Tig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m.aif.ru/society/v_permskom_krae_polnostyu_ischez_odin_vid_ptic" TargetMode="External"/><Relationship Id="rId2" Type="http://schemas.openxmlformats.org/officeDocument/2006/relationships/hyperlink" Target="https://youtu.be/hoF4FHCbHwU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kommersant.ru/doc/310841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296750" y="1424900"/>
            <a:ext cx="5535600" cy="15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85200C"/>
                </a:solidFill>
              </a:rPr>
              <a:t>Спасти</a:t>
            </a:r>
            <a:r>
              <a:rPr lang="en-GB" b="1" dirty="0">
                <a:solidFill>
                  <a:srgbClr val="85200C"/>
                </a:solidFill>
              </a:rPr>
              <a:t> </a:t>
            </a:r>
            <a:r>
              <a:rPr lang="en-GB" b="1" dirty="0" err="1">
                <a:solidFill>
                  <a:srgbClr val="85200C"/>
                </a:solidFill>
              </a:rPr>
              <a:t>черного</a:t>
            </a:r>
            <a:r>
              <a:rPr lang="en-GB" b="1" dirty="0">
                <a:solidFill>
                  <a:srgbClr val="85200C"/>
                </a:solidFill>
              </a:rPr>
              <a:t> </a:t>
            </a:r>
            <a:r>
              <a:rPr lang="en-GB" b="1" dirty="0" err="1">
                <a:solidFill>
                  <a:srgbClr val="85200C"/>
                </a:solidFill>
              </a:rPr>
              <a:t>аиста</a:t>
            </a:r>
            <a:endParaRPr b="1" dirty="0">
              <a:solidFill>
                <a:srgbClr val="85200C"/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557408" y="2771179"/>
            <a:ext cx="5189400" cy="891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000000"/>
                </a:solidFill>
              </a:rPr>
              <a:t>Технология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поиска</a:t>
            </a:r>
            <a:r>
              <a:rPr lang="en-GB" b="1" dirty="0">
                <a:solidFill>
                  <a:srgbClr val="000000"/>
                </a:solidFill>
              </a:rPr>
              <a:t> и </a:t>
            </a:r>
            <a:r>
              <a:rPr lang="en-GB" b="1" dirty="0" err="1">
                <a:solidFill>
                  <a:srgbClr val="000000"/>
                </a:solidFill>
              </a:rPr>
              <a:t>принятия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решений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75" y="983375"/>
            <a:ext cx="2842324" cy="376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487525" y="326900"/>
            <a:ext cx="8520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0000"/>
                </a:solidFill>
              </a:rPr>
              <a:t>МАОУ “Средняя общеобразовательная школа № 3”</a:t>
            </a:r>
            <a:endParaRPr sz="1800" b="1">
              <a:solidFill>
                <a:srgbClr val="000000"/>
              </a:solidFill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7" name="Shape 57"/>
          <p:cNvSpPr txBox="1">
            <a:spLocks/>
          </p:cNvSpPr>
          <p:nvPr/>
        </p:nvSpPr>
        <p:spPr>
          <a:xfrm>
            <a:off x="3643000" y="3951270"/>
            <a:ext cx="5189400" cy="89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l"/>
            <a:r>
              <a:rPr lang="ru-RU" sz="1800" b="1" dirty="0" smtClean="0">
                <a:solidFill>
                  <a:srgbClr val="000000"/>
                </a:solidFill>
              </a:rPr>
              <a:t>Белова Н.А., </a:t>
            </a:r>
            <a:r>
              <a:rPr lang="ru-RU" sz="1800" b="1" i="1" dirty="0" smtClean="0">
                <a:solidFill>
                  <a:srgbClr val="000000"/>
                </a:solidFill>
              </a:rPr>
              <a:t>учитель английского языка</a:t>
            </a:r>
            <a:r>
              <a:rPr lang="ru-RU" sz="1800" b="1" dirty="0" smtClean="0">
                <a:solidFill>
                  <a:srgbClr val="000000"/>
                </a:solidFill>
              </a:rPr>
              <a:t/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Каримова И.М., </a:t>
            </a:r>
            <a:r>
              <a:rPr lang="ru-RU" sz="1800" b="1" i="1" dirty="0" smtClean="0">
                <a:solidFill>
                  <a:srgbClr val="000000"/>
                </a:solidFill>
              </a:rPr>
              <a:t>учитель английского языка</a:t>
            </a:r>
            <a:r>
              <a:rPr lang="ru-RU" sz="1800" b="1" dirty="0" smtClean="0">
                <a:solidFill>
                  <a:srgbClr val="000000"/>
                </a:solidFill>
              </a:rPr>
              <a:t>,</a:t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Ложкина Л.В., </a:t>
            </a:r>
            <a:r>
              <a:rPr lang="ru-RU" sz="1800" b="1" i="1" dirty="0" smtClean="0">
                <a:solidFill>
                  <a:srgbClr val="000000"/>
                </a:solidFill>
              </a:rPr>
              <a:t>учитель информатики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GB"/>
              <a:t>засуха</a:t>
            </a: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471" y="1152475"/>
            <a:ext cx="5835830" cy="423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1581525"/>
            <a:ext cx="8520600" cy="18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Дикая природа исчезала, браконьерство резко возрастало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261750"/>
            <a:ext cx="269557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1950" y="1483525"/>
            <a:ext cx="6960774" cy="365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363" y="304450"/>
            <a:ext cx="6875817" cy="46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традиции</a:t>
            </a:r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4250"/>
            <a:ext cx="4827025" cy="37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929" y="0"/>
            <a:ext cx="5496296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5138950" y="3996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Новые технологии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Внимание к проблемам местного населения</a:t>
            </a: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538950" y="4417075"/>
            <a:ext cx="82935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Поймать браконьеров и остановить браконьерство – не одно и то же</a:t>
            </a: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900" y="1054600"/>
            <a:ext cx="5698799" cy="33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Поддержка мирового бизнес-сообщества</a:t>
            </a: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702975" y="1405450"/>
            <a:ext cx="81294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148" y="1170900"/>
            <a:ext cx="6374350" cy="36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Результаты?</a:t>
            </a:r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900" y="1118675"/>
            <a:ext cx="514020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44" y="105450"/>
            <a:ext cx="86779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875" y="330126"/>
            <a:ext cx="6730200" cy="44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452300" y="480375"/>
            <a:ext cx="4808400" cy="12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ПРОБЛЕМА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3168600" y="3151700"/>
            <a:ext cx="5975400" cy="185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6AA84F"/>
                </a:solidFill>
              </a:rPr>
              <a:t>ПРОБЛЕМНЫЙ ВОПРОС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4475650" y="1686675"/>
            <a:ext cx="4436100" cy="12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674EA7"/>
                </a:solidFill>
              </a:rPr>
              <a:t>ЧЕЛЛЕНДЖ</a:t>
            </a:r>
            <a:endParaRPr>
              <a:solidFill>
                <a:srgbClr val="674EA7"/>
              </a:solidFill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925" y="2624148"/>
            <a:ext cx="3051274" cy="20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31" y="0"/>
            <a:ext cx="81641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91440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1092"/>
            <a:ext cx="9143999" cy="476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194" y="1017725"/>
            <a:ext cx="6357580" cy="38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Этапы решения проблемы</a:t>
            </a:r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1113050" y="1152475"/>
            <a:ext cx="771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Понимание. Изучить проблему и сформулировать ее.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Сбор информации по проблеме.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Изучить ситуацию, в которой возникла проблема, определить ее возможные причины.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Поиск возможных решений / возможных альтернатив.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Оценка предложенных вариантов решения.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Разработка плана по реализации решения на практике.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Реализация решения.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Проверка: решена ли проблема? Оценка результатов.</a:t>
            </a: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Этап </a:t>
            </a:r>
            <a:r>
              <a:rPr lang="en-GB">
                <a:solidFill>
                  <a:srgbClr val="660000"/>
                </a:solidFill>
              </a:rPr>
              <a:t>1</a:t>
            </a:r>
            <a:endParaRPr>
              <a:solidFill>
                <a:srgbClr val="660000"/>
              </a:solidFill>
            </a:endParaRPr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800" y="518750"/>
            <a:ext cx="3823350" cy="41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41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/>
              <a:t>Узнаем о проблеме,</a:t>
            </a:r>
            <a:endParaRPr sz="3000" b="1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000" b="1"/>
              <a:t>Формулируем / уточняем её</a:t>
            </a:r>
            <a:endParaRPr sz="3000" b="1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Этап </a:t>
            </a:r>
            <a:r>
              <a:rPr lang="en-GB">
                <a:solidFill>
                  <a:srgbClr val="660000"/>
                </a:solidFill>
              </a:rPr>
              <a:t>2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5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/>
              <a:t>Сбор информации по проблеме</a:t>
            </a:r>
            <a:endParaRPr sz="2400" b="1"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125" y="476100"/>
            <a:ext cx="3820825" cy="403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Этап </a:t>
            </a:r>
            <a:r>
              <a:rPr lang="en-GB">
                <a:solidFill>
                  <a:srgbClr val="660000"/>
                </a:solidFill>
              </a:rPr>
              <a:t>3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5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/>
              <a:t>Определение возможных причин возникновения проблемы</a:t>
            </a:r>
            <a:endParaRPr sz="2400" b="1"/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300" y="1170125"/>
            <a:ext cx="4487151" cy="325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11700" y="408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Этап</a:t>
            </a:r>
            <a:r>
              <a:rPr lang="en-GB">
                <a:solidFill>
                  <a:srgbClr val="660000"/>
                </a:solidFill>
              </a:rPr>
              <a:t> 4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311700" y="945025"/>
            <a:ext cx="8049300" cy="3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Поиск возможных решений/ поиск альтернатив</a:t>
            </a:r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975" y="1724125"/>
            <a:ext cx="3760874" cy="31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250" y="1673625"/>
            <a:ext cx="3628600" cy="298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089575" y="299475"/>
            <a:ext cx="26877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>
                <a:solidFill>
                  <a:srgbClr val="660000"/>
                </a:solidFill>
              </a:rPr>
              <a:t>Брейншторминг</a:t>
            </a:r>
            <a:endParaRPr sz="2400" b="1">
              <a:solidFill>
                <a:srgbClr val="660000"/>
              </a:solidFill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250" y="833175"/>
            <a:ext cx="4722350" cy="40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3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Пример эффективного решения </a:t>
            </a:r>
            <a:endParaRPr b="1">
              <a:solidFill>
                <a:srgbClr val="660000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экологической проблемы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4346775"/>
            <a:ext cx="47706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Намибия (Африка)</a:t>
            </a:r>
            <a:endParaRPr sz="2400"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75" y="1602024"/>
            <a:ext cx="3700225" cy="29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425" y="1675500"/>
            <a:ext cx="4770752" cy="26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Инверсия, или взгляд на проблему с другой стороны</a:t>
            </a:r>
            <a:endParaRPr b="1">
              <a:solidFill>
                <a:srgbClr val="660000"/>
              </a:solidFill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050" y="1152475"/>
            <a:ext cx="4869376" cy="363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625" y="515325"/>
            <a:ext cx="2467867" cy="16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Карикатура</a:t>
            </a:r>
            <a:endParaRPr b="1">
              <a:solidFill>
                <a:srgbClr val="660000"/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325" y="1074875"/>
            <a:ext cx="1843825" cy="24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4075" y="3022750"/>
            <a:ext cx="1843825" cy="18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6">
            <a:alphaModFix/>
          </a:blip>
          <a:srcRect l="8605" t="-5450" r="11643" b="5449"/>
          <a:stretch/>
        </p:blipFill>
        <p:spPr>
          <a:xfrm>
            <a:off x="5832150" y="412100"/>
            <a:ext cx="2910750" cy="46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2507" y="515324"/>
            <a:ext cx="1089118" cy="24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8">
            <a:alphaModFix/>
          </a:blip>
          <a:srcRect l="32355" r="33253"/>
          <a:stretch/>
        </p:blipFill>
        <p:spPr>
          <a:xfrm>
            <a:off x="605625" y="3590475"/>
            <a:ext cx="1157075" cy="143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Определение функций и роли объекта</a:t>
            </a:r>
            <a:endParaRPr b="1">
              <a:solidFill>
                <a:srgbClr val="660000"/>
              </a:solidFill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5150" y="124293"/>
            <a:ext cx="1310800" cy="10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150" y="1243750"/>
            <a:ext cx="3586975" cy="34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2043" y="1181250"/>
            <a:ext cx="3315908" cy="35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311700" y="243850"/>
            <a:ext cx="8775300" cy="10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660000"/>
                </a:solidFill>
              </a:rPr>
              <a:t>Поиск аналогий: поиск примеров решения аналогичной проблемы, изучение опыта других стран, групп, организаций</a:t>
            </a:r>
            <a:endParaRPr sz="2400" b="1">
              <a:solidFill>
                <a:srgbClr val="660000"/>
              </a:solidFill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175" y="1370300"/>
            <a:ext cx="5749575" cy="32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100" y="2243325"/>
            <a:ext cx="3925825" cy="26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Метод вопросов “Почему</a:t>
            </a:r>
            <a:r>
              <a:rPr lang="en-GB">
                <a:solidFill>
                  <a:srgbClr val="660000"/>
                </a:solidFill>
              </a:rPr>
              <a:t>?</a:t>
            </a:r>
            <a:r>
              <a:rPr lang="en-GB" b="1">
                <a:solidFill>
                  <a:srgbClr val="660000"/>
                </a:solidFill>
              </a:rPr>
              <a:t>”</a:t>
            </a:r>
            <a:endParaRPr b="1">
              <a:solidFill>
                <a:srgbClr val="660000"/>
              </a:solidFill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349" y="1152475"/>
            <a:ext cx="6829774" cy="361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Переформулирование проблемы</a:t>
            </a:r>
            <a:endParaRPr b="1">
              <a:solidFill>
                <a:srgbClr val="660000"/>
              </a:solidFill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960750" y="1648875"/>
            <a:ext cx="71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В Пермском крае </a:t>
            </a:r>
            <a:r>
              <a:rPr lang="en-GB" sz="2400" b="1">
                <a:solidFill>
                  <a:srgbClr val="000000"/>
                </a:solidFill>
              </a:rPr>
              <a:t>исчезают</a:t>
            </a:r>
            <a:r>
              <a:rPr lang="en-GB" sz="2400">
                <a:solidFill>
                  <a:srgbClr val="000000"/>
                </a:solidFill>
              </a:rPr>
              <a:t> черные аисты. 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311700" y="3238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>
                <a:solidFill>
                  <a:srgbClr val="000000"/>
                </a:solidFill>
              </a:rPr>
              <a:t>В </a:t>
            </a:r>
            <a:r>
              <a:rPr lang="en-GB" sz="2400" dirty="0" err="1">
                <a:solidFill>
                  <a:srgbClr val="000000"/>
                </a:solidFill>
              </a:rPr>
              <a:t>Пермском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крае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не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размножаются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черные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аисты</a:t>
            </a:r>
            <a:r>
              <a:rPr lang="en-GB" sz="2400" dirty="0">
                <a:solidFill>
                  <a:srgbClr val="000000"/>
                </a:solidFill>
              </a:rPr>
              <a:t>. 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4264775" y="2519025"/>
            <a:ext cx="548700" cy="773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409225" y="113800"/>
            <a:ext cx="8520600" cy="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Этап </a:t>
            </a:r>
            <a:r>
              <a:rPr lang="en-GB">
                <a:solidFill>
                  <a:srgbClr val="660000"/>
                </a:solidFill>
              </a:rPr>
              <a:t>5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075" y="1178350"/>
            <a:ext cx="6388574" cy="37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311700" y="593350"/>
            <a:ext cx="70116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/>
              <a:t>Оценка предложенных решений</a:t>
            </a:r>
            <a:endParaRPr sz="24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663" y="328600"/>
            <a:ext cx="6952675" cy="466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000" y="0"/>
            <a:ext cx="68579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1517550" y="0"/>
            <a:ext cx="61089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0000"/>
                </a:solidFill>
              </a:rPr>
              <a:t>Спасибо за внимание!</a:t>
            </a:r>
            <a:endParaRPr b="1">
              <a:solidFill>
                <a:srgbClr val="660000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660000"/>
              </a:solidFill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Источники: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Когда </a:t>
            </a:r>
            <a:r>
              <a:rPr lang="ru-RU" dirty="0"/>
              <a:t>браконьеры становятся защитниками природы (видео)</a:t>
            </a:r>
            <a:br>
              <a:rPr lang="ru-RU" dirty="0"/>
            </a:br>
            <a:r>
              <a:rPr lang="ru-RU" u="sng" dirty="0">
                <a:hlinkClick r:id="rId2"/>
              </a:rPr>
              <a:t>https://youtu.be/hoF4FHCbHwU</a:t>
            </a:r>
            <a:endParaRPr lang="ru-RU" dirty="0"/>
          </a:p>
          <a:p>
            <a:r>
              <a:rPr lang="ru-RU" dirty="0"/>
              <a:t>В пермском крае полностью исчез один вид птиц (статья) </a:t>
            </a:r>
            <a:r>
              <a:rPr lang="ru-RU" u="sng" dirty="0">
                <a:hlinkClick r:id="rId3"/>
              </a:rPr>
              <a:t>http://www.perm.aif.ru/society/v_permskom_krae_polnostyu_ischez_odin_vid_ptic</a:t>
            </a:r>
            <a:endParaRPr lang="ru-RU" dirty="0"/>
          </a:p>
          <a:p>
            <a:r>
              <a:rPr lang="ru-RU" dirty="0"/>
              <a:t>«Необходимо сберечь леса Пермского края для будущих поколений» (статья)</a:t>
            </a:r>
            <a:r>
              <a:rPr lang="ru-RU" b="1" dirty="0"/>
              <a:t> </a:t>
            </a:r>
            <a:r>
              <a:rPr lang="ru-RU" u="sng" dirty="0">
                <a:hlinkClick r:id="rId4"/>
              </a:rPr>
              <a:t>https://www.kommersant.ru/doc/3108411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10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300" y="133300"/>
            <a:ext cx="5161399" cy="48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Удивительная природа</a:t>
            </a: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246" y="1152475"/>
            <a:ext cx="7595516" cy="40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3600" y="0"/>
            <a:ext cx="5787899" cy="37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250" y="2015225"/>
            <a:ext cx="5957224" cy="31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GB"/>
              <a:t>Расовая дискриминация</a:t>
            </a:r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31" y="1017725"/>
            <a:ext cx="7996094" cy="40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GB"/>
              <a:t>война</a:t>
            </a: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262" y="1017725"/>
            <a:ext cx="6549476" cy="432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75" y="33338"/>
            <a:ext cx="8734425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277</Words>
  <Application>Microsoft Office PowerPoint</Application>
  <PresentationFormat>Экран (16:9)</PresentationFormat>
  <Paragraphs>94</Paragraphs>
  <Slides>39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Times New Roman</vt:lpstr>
      <vt:lpstr>Trebuchet MS</vt:lpstr>
      <vt:lpstr>Alfa Slab One</vt:lpstr>
      <vt:lpstr>Proxima Nova</vt:lpstr>
      <vt:lpstr>Gameday</vt:lpstr>
      <vt:lpstr>Спасти черного аиста</vt:lpstr>
      <vt:lpstr>ПРОБЛЕМА</vt:lpstr>
      <vt:lpstr>Пример эффективного решения  экологической проблемы</vt:lpstr>
      <vt:lpstr>Презентация PowerPoint</vt:lpstr>
      <vt:lpstr>Удивительная природа</vt:lpstr>
      <vt:lpstr>Презентация PowerPoint</vt:lpstr>
      <vt:lpstr>Расовая дискриминация</vt:lpstr>
      <vt:lpstr>война</vt:lpstr>
      <vt:lpstr>Презентация PowerPoint</vt:lpstr>
      <vt:lpstr>засуха</vt:lpstr>
      <vt:lpstr>Дикая природа исчезала, браконьерство резко возрастало</vt:lpstr>
      <vt:lpstr>Презентация PowerPoint</vt:lpstr>
      <vt:lpstr>Презентация PowerPoint</vt:lpstr>
      <vt:lpstr>традиции</vt:lpstr>
      <vt:lpstr>Внимание к проблемам местного населения</vt:lpstr>
      <vt:lpstr>Поддержка мирового бизнес-сообщества</vt:lpstr>
      <vt:lpstr>Результаты?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решения проблемы</vt:lpstr>
      <vt:lpstr>Этап 1</vt:lpstr>
      <vt:lpstr>Этап 2</vt:lpstr>
      <vt:lpstr>Этап 3</vt:lpstr>
      <vt:lpstr>Этап 4</vt:lpstr>
      <vt:lpstr>Презентация PowerPoint</vt:lpstr>
      <vt:lpstr>Инверсия, или взгляд на проблему с другой стороны</vt:lpstr>
      <vt:lpstr>Карикатура</vt:lpstr>
      <vt:lpstr>Определение функций и роли объекта</vt:lpstr>
      <vt:lpstr>Поиск аналогий: поиск примеров решения аналогичной проблемы, изучение опыта других стран, групп, организаций</vt:lpstr>
      <vt:lpstr>Метод вопросов “Почему?”</vt:lpstr>
      <vt:lpstr>Переформулирование проблемы</vt:lpstr>
      <vt:lpstr>Этап 5</vt:lpstr>
      <vt:lpstr>Презентация PowerPoint</vt:lpstr>
      <vt:lpstr>Спасибо за внимание! </vt:lpstr>
      <vt:lpstr>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Спасти черного аиста</dc:title>
  <dc:creator>Tigre</dc:creator>
  <cp:lastModifiedBy>Tigre</cp:lastModifiedBy>
  <cp:revision>2</cp:revision>
  <dcterms:modified xsi:type="dcterms:W3CDTF">2018-04-02T13:57:53Z</dcterms:modified>
</cp:coreProperties>
</file>