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25" r:id="rId3"/>
    <p:sldId id="324" r:id="rId4"/>
    <p:sldId id="326" r:id="rId5"/>
    <p:sldId id="327" r:id="rId6"/>
    <p:sldId id="330" r:id="rId7"/>
    <p:sldId id="331" r:id="rId8"/>
    <p:sldId id="332" r:id="rId9"/>
    <p:sldId id="334" r:id="rId10"/>
    <p:sldId id="335" r:id="rId11"/>
    <p:sldId id="336" r:id="rId12"/>
    <p:sldId id="337" r:id="rId13"/>
    <p:sldId id="321" r:id="rId14"/>
    <p:sldId id="340" r:id="rId15"/>
    <p:sldId id="308" r:id="rId16"/>
    <p:sldId id="339" r:id="rId17"/>
    <p:sldId id="338" r:id="rId1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4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C6FF"/>
    <a:srgbClr val="FF5050"/>
    <a:srgbClr val="003F82"/>
    <a:srgbClr val="21386F"/>
    <a:srgbClr val="1C2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20094"/>
    <p:restoredTop sz="94687"/>
  </p:normalViewPr>
  <p:slideViewPr>
    <p:cSldViewPr snapToGrid="0" snapToObjects="1">
      <p:cViewPr>
        <p:scale>
          <a:sx n="157" d="100"/>
          <a:sy n="157" d="100"/>
        </p:scale>
        <p:origin x="-1164" y="-78"/>
      </p:cViewPr>
      <p:guideLst>
        <p:guide orient="horz" pos="2164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BB641-4B82-4B17-9CCF-D9681DFC931A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2BD7A-7973-48FB-80FC-F711EB4A3B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167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F5046-FB7F-4D6C-BE8B-52FD6594E9A7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845B7-BF25-4833-9F4A-FBF30F6747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12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845B7-BF25-4833-9F4A-FBF30F6747C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835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845B7-BF25-4833-9F4A-FBF30F6747C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835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845B7-BF25-4833-9F4A-FBF30F6747C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6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845B7-BF25-4833-9F4A-FBF30F6747C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67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3D1-82CB-47B9-95F7-D33685BDFA51}" type="datetime1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7FFD-70CD-4C5C-8117-5884EA760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801E5-81BD-44E5-8E20-462C2C5FEFE5}" type="datetime1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E88E-3ED5-4852-8D89-B5037924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6D683-A615-41BD-A4D8-17705CB114A0}" type="datetime1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C045-341C-4E2D-AF88-1D9C5038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838C-AED8-4BA5-8652-AEE276FCC083}" type="datetime1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F4A4C-A39D-40F9-985D-C7DCB93C0DB5}" type="datetime1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18A3-27E7-4D27-924C-4173717FF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A3BEA-EE38-406D-A93D-A1B7A0C50F31}" type="datetime1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99C-A097-4533-BEFF-B1452833F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AF676-6045-4445-B3A3-69CE264AAD80}" type="datetime1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C458-4B9D-4501-AB19-9D129E281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E988B-86FF-4F79-A487-7C318366F71F}" type="datetime1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07-29D6-4A4D-ADEA-1E0E2DFE2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96C13-5674-4527-A7EC-B9690D91A02D}" type="datetime1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6B3D-EFD3-47A2-82AF-07B5235D9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9FD65-7BC8-484C-874A-A3895B64CC55}" type="datetime1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5757-2996-489D-9DE7-5C2053F78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B2E26-330E-4C2F-B5E7-B7743EB347D8}" type="datetime1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040B-1B69-4DF3-82DE-71CA80F2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FBE2B9D-1697-4090-97E9-0A438BE077E8}" type="datetime1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1F37826-9FC6-4A47-B435-94C6280B7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oskolkova@hse.ru" TargetMode="External"/><Relationship Id="rId4" Type="http://schemas.openxmlformats.org/officeDocument/2006/relationships/hyperlink" Target="http://perm.hse.ru/ma/finance/abou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www.hse.ru/pubs/share/direct/191797824"/>
          <p:cNvPicPr>
            <a:picLocks noChangeAspect="1" noChangeArrowheads="1"/>
          </p:cNvPicPr>
          <p:nvPr/>
        </p:nvPicPr>
        <p:blipFill>
          <a:blip r:embed="rId3"/>
          <a:srcRect t="12233" b="342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91779" y="-110712"/>
            <a:ext cx="7772400" cy="16549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Магистерская</a:t>
            </a:r>
            <a:endParaRPr lang="en-US" sz="5400" dirty="0">
              <a:solidFill>
                <a:schemeClr val="bg1"/>
              </a:solidFill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445571" y="2785938"/>
            <a:ext cx="7557868" cy="6810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1" hangingPunct="1"/>
            <a:r>
              <a:rPr lang="ru-RU" sz="1400" dirty="0">
                <a:solidFill>
                  <a:schemeClr val="bg1"/>
                </a:solidFill>
                <a:latin typeface="Arial" pitchFamily="34" charset="0"/>
                <a:ea typeface="Fedra Sans Alt Pro Book TF" panose="02000503000000020004" pitchFamily="2" charset="0"/>
                <a:cs typeface="Arial" pitchFamily="34" charset="0"/>
              </a:rPr>
              <a:t>Академический руководитель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Fedra Sans Alt Pro Book TF" panose="02000503000000020004" pitchFamily="2" charset="0"/>
                <a:cs typeface="Arial" pitchFamily="34" charset="0"/>
              </a:rPr>
              <a:t>:</a:t>
            </a:r>
            <a:endParaRPr lang="ru-RU" sz="1400" dirty="0">
              <a:solidFill>
                <a:schemeClr val="bg1"/>
              </a:solidFill>
              <a:latin typeface="Arial" pitchFamily="34" charset="0"/>
              <a:ea typeface="Fedra Sans Alt Pro Book TF" panose="02000503000000020004" pitchFamily="2" charset="0"/>
              <a:cs typeface="Arial" pitchFamily="34" charset="0"/>
            </a:endParaRPr>
          </a:p>
        </p:txBody>
      </p:sp>
      <p:sp>
        <p:nvSpPr>
          <p:cNvPr id="13316" name="Subtitle 2"/>
          <p:cNvSpPr txBox="1">
            <a:spLocks/>
          </p:cNvSpPr>
          <p:nvPr/>
        </p:nvSpPr>
        <p:spPr bwMode="auto">
          <a:xfrm>
            <a:off x="425399" y="4558837"/>
            <a:ext cx="6400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1000" dirty="0">
                <a:solidFill>
                  <a:schemeClr val="bg1"/>
                </a:solidFill>
              </a:rPr>
              <a:t>Высшая школа экономики, Пермь, 2018</a:t>
            </a:r>
          </a:p>
          <a:p>
            <a:pPr>
              <a:spcBef>
                <a:spcPct val="20000"/>
              </a:spcBef>
            </a:pPr>
            <a:r>
              <a:rPr lang="en-US" sz="800" dirty="0">
                <a:solidFill>
                  <a:schemeClr val="bg1"/>
                </a:solidFill>
              </a:rPr>
              <a:t>www.hse.ru</a:t>
            </a:r>
            <a:r>
              <a:rPr lang="ru-RU" sz="800" dirty="0">
                <a:solidFill>
                  <a:schemeClr val="bg1"/>
                </a:solidFill>
              </a:rPr>
              <a:t> 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8503" y="846438"/>
            <a:ext cx="4572000" cy="1446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программа</a:t>
            </a:r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</a:br>
            <a:endParaRPr lang="ru-RU" sz="4400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6660" y="1443397"/>
            <a:ext cx="4267515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B0F0"/>
                </a:solidFill>
                <a:latin typeface="Arial Black" pitchFamily="34" charset="0"/>
                <a:ea typeface="Fedra Sans Alt Pro Book TF" panose="02000503000000020004" pitchFamily="2" charset="0"/>
              </a:rPr>
              <a:t>«Финансы»</a:t>
            </a:r>
            <a:endParaRPr lang="ru-RU" sz="4800" dirty="0">
              <a:solidFill>
                <a:srgbClr val="00B0F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5571" y="3016956"/>
            <a:ext cx="539899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itchFamily="34" charset="0"/>
                <a:ea typeface="Fedra Sans Alt Pro Book TF" panose="02000503000000020004" pitchFamily="2" charset="0"/>
                <a:cs typeface="Arial" pitchFamily="34" charset="0"/>
              </a:rPr>
              <a:t>Завертяева Марина Александровна,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ea typeface="Fedra Sans Alt Pro Book TF" panose="02000503000000020004" pitchFamily="2" charset="0"/>
                <a:cs typeface="Arial" pitchFamily="34" charset="0"/>
              </a:rPr>
              <a:t>к.э.н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ea typeface="Fedra Sans Alt Pro Book TF" panose="02000503000000020004" pitchFamily="2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ffmobility.eu/sites/default/files/u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54" y="-10232"/>
            <a:ext cx="9284054" cy="62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-140054" y="-10232"/>
            <a:ext cx="9284054" cy="5222280"/>
          </a:xfrm>
          <a:prstGeom prst="rect">
            <a:avLst/>
          </a:prstGeom>
          <a:solidFill>
            <a:schemeClr val="tx1">
              <a:lumMod val="95000"/>
              <a:lumOff val="5000"/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91779" y="-110712"/>
            <a:ext cx="7772400" cy="16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Университеты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1779" y="913678"/>
            <a:ext cx="9305365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партнёры</a:t>
            </a:r>
            <a:endParaRPr lang="ru-RU" sz="4400" dirty="0"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44" y="3530000"/>
            <a:ext cx="2036286" cy="12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27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atuttatesi.it/wp-content/uploads/Daniele1357_prato_della_valle.jpg?x378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27" y="0"/>
            <a:ext cx="9215680" cy="69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391779" y="-110712"/>
            <a:ext cx="7772400" cy="16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Университеты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1779" y="913678"/>
            <a:ext cx="9305365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партнёры</a:t>
            </a:r>
            <a:endParaRPr lang="ru-RU" sz="4400" dirty="0"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14972" y="3695178"/>
            <a:ext cx="2392302" cy="111642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 descr="Картинки по запросу degli studi di pado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873" y="3559416"/>
            <a:ext cx="2392302" cy="138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238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12"/>
            <a:ext cx="9144000" cy="609600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-110712"/>
            <a:ext cx="9144000" cy="5254212"/>
          </a:xfrm>
          <a:prstGeom prst="rect">
            <a:avLst/>
          </a:prstGeom>
          <a:solidFill>
            <a:schemeClr val="tx1">
              <a:lumMod val="95000"/>
              <a:lumOff val="5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91779" y="-110712"/>
            <a:ext cx="7772400" cy="16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Компании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963" y="913678"/>
            <a:ext cx="9305365" cy="1384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  партнёры</a:t>
            </a:r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</a:br>
            <a:endParaRPr lang="ru-RU" sz="4400" dirty="0">
              <a:latin typeface="Arial Black" pitchFamily="34" charset="0"/>
            </a:endParaRPr>
          </a:p>
        </p:txBody>
      </p:sp>
      <p:pic>
        <p:nvPicPr>
          <p:cNvPr id="6146" name="Picture 2" descr="Картинки по запросу АО «ОДК-Авиадвигатель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b="8010"/>
          <a:stretch/>
        </p:blipFill>
        <p:spPr bwMode="auto">
          <a:xfrm>
            <a:off x="467979" y="1991638"/>
            <a:ext cx="1836810" cy="823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6284" r="4195" b="5731"/>
          <a:stretch/>
        </p:blipFill>
        <p:spPr bwMode="auto">
          <a:xfrm>
            <a:off x="2412649" y="1992624"/>
            <a:ext cx="1203896" cy="817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ООО «Прокус-групп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472" y="1988030"/>
            <a:ext cx="1697415" cy="8269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Картинки по запросу Пермская торгово-промышленная палат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25" y="1990172"/>
            <a:ext cx="1136472" cy="828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Картинки по запросу ООО «Инвестлэнд» логотип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67" y="2003070"/>
            <a:ext cx="811903" cy="8153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Картинки по запросу Lykk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73" y="3115922"/>
            <a:ext cx="2500820" cy="8715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Картинки по запросу LaMo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16" y="3115719"/>
            <a:ext cx="1220181" cy="8715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07669" y="3115922"/>
            <a:ext cx="2073757" cy="8713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746235" y="1991638"/>
            <a:ext cx="816786" cy="8303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6" name="Picture 12" descr="Картинки по запросу УК «Парма-менеджмент»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297" y="3000672"/>
            <a:ext cx="1580528" cy="107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Картинки по запросу ЗАО КПМГ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8"/>
          <a:stretch/>
        </p:blipFill>
        <p:spPr bwMode="auto">
          <a:xfrm>
            <a:off x="6746235" y="1985554"/>
            <a:ext cx="816786" cy="8328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67980" y="3114519"/>
            <a:ext cx="1836810" cy="8713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2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6"/>
          <a:stretch/>
        </p:blipFill>
        <p:spPr bwMode="auto">
          <a:xfrm>
            <a:off x="342007" y="3225733"/>
            <a:ext cx="2095030" cy="110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344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75903"/>
            <a:ext cx="9144000" cy="60953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10712"/>
            <a:ext cx="9144000" cy="5254212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91779" y="-110712"/>
            <a:ext cx="7772400" cy="16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Fedra Sans Alt Pro Book TF" panose="02000503000000020004" pitchFamily="2" charset="0"/>
                <a:cs typeface="ＭＳ Ｐゴシック"/>
              </a:rPr>
              <a:t>Выпускник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963" y="951256"/>
            <a:ext cx="9305365" cy="1384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  программы</a:t>
            </a:r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</a:br>
            <a:endParaRPr lang="ru-RU" sz="4400" dirty="0">
              <a:latin typeface="Arial Black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385450" y="1724513"/>
            <a:ext cx="8598568" cy="34690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174625" lvl="0" indent="-174625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Владеет фундаментальными финансовыми знаниями</a:t>
            </a:r>
          </a:p>
          <a:p>
            <a:pPr marL="174625" lvl="0" indent="-174625"/>
            <a:endParaRPr lang="ru-RU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0" indent="-174625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Понимает, анализирует и прогнозирует финансовую отчетность компании</a:t>
            </a:r>
          </a:p>
          <a:p>
            <a:pPr marL="174625" lvl="0" indent="-174625"/>
            <a:endParaRPr lang="ru-RU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0" indent="-174625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Оценивает стоимость любого инвестиционного актива</a:t>
            </a:r>
          </a:p>
          <a:p>
            <a:pPr marL="174625" lvl="0" indent="-174625"/>
            <a:endParaRPr lang="ru-RU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0" indent="-174625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Формирует оптимальную стратегию инвестирования на основе выбора акций, облигаций, валюты,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криптовалюты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производных финансовых инструментов;</a:t>
            </a:r>
          </a:p>
          <a:p>
            <a:pPr marL="174625" lvl="0" indent="-174625">
              <a:buNone/>
            </a:pPr>
            <a:endParaRPr lang="ru-RU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0" indent="-174625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Использует языки программирования (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R, Python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для автоматизированного сбора, визуализации и статистического анализа финансовых данных</a:t>
            </a:r>
          </a:p>
          <a:p>
            <a:pPr marL="174625" lvl="0" indent="-174625"/>
            <a:endParaRPr lang="ru-RU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0" indent="-174625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Обладает знаниями об устройстве современных финансовых технологий: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блокчейн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ETF-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фонды (иностранные биржевые инвестиционные фонды),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-advising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0" indent="-174625"/>
            <a:endParaRPr lang="ru-RU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0" indent="-174625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Обладает продвинутыми аналитическими навыками, позволяющими сформулировать задачу, подобрать данные и инструменты для ее решения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01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75903"/>
            <a:ext cx="9144000" cy="60953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10712"/>
            <a:ext cx="9144000" cy="5254212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91779" y="-110712"/>
            <a:ext cx="7772400" cy="16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Fedra Sans Alt Pro Book TF" panose="02000503000000020004" pitchFamily="2" charset="0"/>
                <a:cs typeface="ＭＳ Ｐゴシック"/>
              </a:rPr>
              <a:t>Наши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963" y="951256"/>
            <a:ext cx="9305365" cy="1384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  выпускники</a:t>
            </a:r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</a:br>
            <a:endParaRPr lang="ru-RU" sz="4400" dirty="0">
              <a:latin typeface="Arial Black" pitchFamily="34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457199" y="1986981"/>
            <a:ext cx="3876806" cy="17764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Реальный сектор: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финансовые и аналитические отделы компаний;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банки;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компании </a:t>
            </a:r>
          </a:p>
          <a:p>
            <a:pPr marL="0" indent="0">
              <a:buNone/>
            </a:pP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4572000" y="1982324"/>
            <a:ext cx="4334005" cy="17764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Академическая сфера: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преподаватели университетов,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студенты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457198" y="3872064"/>
            <a:ext cx="8448807" cy="91775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buFont typeface="Arial" charset="0"/>
              <a:buNone/>
            </a:pP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Истории успеха: </a:t>
            </a:r>
          </a:p>
          <a:p>
            <a:pPr marL="174625" indent="-174625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Финансовый директор    •  Руководитель отдела банка   • 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 зарубежного университета</a:t>
            </a:r>
          </a:p>
          <a:p>
            <a:pPr marL="174625" indent="-174625"/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/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29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erm.hse.ru/data/2017/02/08/1167209639/IMG_99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34" b="24688"/>
          <a:stretch/>
        </p:blipFill>
        <p:spPr bwMode="auto">
          <a:xfrm>
            <a:off x="0" y="-123956"/>
            <a:ext cx="9143999" cy="52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0" y="-110712"/>
            <a:ext cx="9144000" cy="5254212"/>
          </a:xfrm>
          <a:prstGeom prst="rect">
            <a:avLst/>
          </a:prstGeom>
          <a:solidFill>
            <a:schemeClr val="tx1">
              <a:lumMod val="95000"/>
              <a:lumOff val="5000"/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3963" y="951256"/>
            <a:ext cx="9305365" cy="1384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  пермская Вышка?</a:t>
            </a:r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</a:br>
            <a:endParaRPr lang="ru-RU" sz="4400" dirty="0"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120" y="2330925"/>
            <a:ext cx="198169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бюджетных мест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0869" y="3752266"/>
            <a:ext cx="271356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начало учебы в 18:30,</a:t>
            </a:r>
          </a:p>
          <a:p>
            <a:r>
              <a:rPr lang="ru-RU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возможно совмещение </a:t>
            </a:r>
          </a:p>
          <a:p>
            <a:r>
              <a:rPr lang="ru-RU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 работой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78193" y="2281497"/>
            <a:ext cx="2715615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общежитие для</a:t>
            </a:r>
          </a:p>
          <a:p>
            <a:r>
              <a:rPr lang="ru-RU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Иногородних студентов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06656" y="2311507"/>
            <a:ext cx="285090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удаленное поступление </a:t>
            </a:r>
          </a:p>
          <a:p>
            <a:r>
              <a:rPr lang="ru-RU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по портфолио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96329" y="3752266"/>
            <a:ext cx="262668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адаптационные курсы </a:t>
            </a:r>
          </a:p>
          <a:p>
            <a:r>
              <a:rPr lang="ru-RU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для выпускников</a:t>
            </a:r>
          </a:p>
          <a:p>
            <a:r>
              <a:rPr lang="ru-RU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непрофильных</a:t>
            </a:r>
          </a:p>
          <a:p>
            <a:r>
              <a:rPr lang="ru-RU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направлений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7893" y="3752266"/>
            <a:ext cx="271850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на столько обучение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в пермской Вышке 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дешевле, чем в Москве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91779" y="-110712"/>
            <a:ext cx="6448226" cy="156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5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  <a:t>Почему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120" y="1610928"/>
            <a:ext cx="1099708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20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225" y="3031647"/>
            <a:ext cx="1858288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63%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14" y="1769978"/>
            <a:ext cx="593951" cy="593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73" y="3139044"/>
            <a:ext cx="614670" cy="614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93" y="1730440"/>
            <a:ext cx="588120" cy="588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96" y="3115914"/>
            <a:ext cx="636037" cy="636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1968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www.hse.ru/pubs/share/direct/191797824"/>
          <p:cNvPicPr>
            <a:picLocks noChangeAspect="1" noChangeArrowheads="1"/>
          </p:cNvPicPr>
          <p:nvPr/>
        </p:nvPicPr>
        <p:blipFill>
          <a:blip r:embed="rId3"/>
          <a:srcRect t="12233" b="342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91779" y="-110712"/>
            <a:ext cx="7772400" cy="16549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Контакты</a:t>
            </a:r>
            <a:endParaRPr lang="en-US" sz="5400" dirty="0">
              <a:solidFill>
                <a:schemeClr val="bg1"/>
              </a:solidFill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13316" name="Subtitle 2"/>
          <p:cNvSpPr txBox="1">
            <a:spLocks/>
          </p:cNvSpPr>
          <p:nvPr/>
        </p:nvSpPr>
        <p:spPr bwMode="auto">
          <a:xfrm>
            <a:off x="425399" y="4558837"/>
            <a:ext cx="6400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1000" dirty="0">
                <a:solidFill>
                  <a:schemeClr val="bg1"/>
                </a:solidFill>
              </a:rPr>
              <a:t>Высшая школа экономики, Пермь, 2018</a:t>
            </a:r>
          </a:p>
          <a:p>
            <a:pPr>
              <a:spcBef>
                <a:spcPct val="20000"/>
              </a:spcBef>
            </a:pPr>
            <a:r>
              <a:rPr lang="en-US" sz="800" dirty="0">
                <a:solidFill>
                  <a:schemeClr val="bg1"/>
                </a:solidFill>
              </a:rPr>
              <a:t>www.hse.ru</a:t>
            </a:r>
            <a:r>
              <a:rPr lang="ru-RU" sz="800" dirty="0">
                <a:solidFill>
                  <a:schemeClr val="bg1"/>
                </a:solidFill>
              </a:rPr>
              <a:t> 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180" y="1205403"/>
            <a:ext cx="1752403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B0F0"/>
                </a:solidFill>
                <a:latin typeface="Arial Black" pitchFamily="34" charset="0"/>
                <a:ea typeface="Fedra Sans Alt Pro Book TF" panose="02000503000000020004" pitchFamily="2" charset="0"/>
              </a:rPr>
              <a:t>сайт</a:t>
            </a:r>
            <a:endParaRPr lang="ru-RU" sz="4800" dirty="0">
              <a:solidFill>
                <a:srgbClr val="00B0F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0726" y="2003264"/>
            <a:ext cx="8372754" cy="646331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hlinkClick r:id="rId4"/>
              </a:rPr>
              <a:t>http://perm.hse.ru/ma/finance/about/</a:t>
            </a:r>
            <a:endParaRPr lang="ru-RU" sz="3600" dirty="0">
              <a:solidFill>
                <a:schemeClr val="bg1"/>
              </a:solidFill>
              <a:latin typeface="Arial" pitchFamily="34" charset="0"/>
              <a:ea typeface="Fedra Sans Alt Pro Book TF" panose="02000503000000020004" pitchFamily="2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180" y="2570740"/>
            <a:ext cx="3231975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B0F0"/>
                </a:solidFill>
                <a:latin typeface="Arial Black" pitchFamily="34" charset="0"/>
                <a:ea typeface="Fedra Sans Alt Pro Book TF" panose="02000503000000020004" pitchFamily="2" charset="0"/>
              </a:rPr>
              <a:t>телефон</a:t>
            </a:r>
            <a:endParaRPr lang="ru-RU" sz="4800" dirty="0">
              <a:solidFill>
                <a:srgbClr val="00B0F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0726" y="3356075"/>
            <a:ext cx="3775701" cy="646331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/>
              <a:t>200-95-39</a:t>
            </a:r>
            <a:endParaRPr lang="ru-RU" sz="3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352879" y="2570740"/>
            <a:ext cx="223651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Arial Black" pitchFamily="34" charset="0"/>
                <a:ea typeface="Fedra Sans Alt Pro Book TF" panose="02000503000000020004" pitchFamily="2" charset="0"/>
              </a:rPr>
              <a:t>e-mail</a:t>
            </a:r>
            <a:endParaRPr lang="ru-RU" sz="4800" dirty="0">
              <a:solidFill>
                <a:srgbClr val="00B0F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65614" y="3356075"/>
            <a:ext cx="4427866" cy="646331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hlinkClick r:id="rId5"/>
              </a:rPr>
              <a:t>moskolkova@hse.ru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04387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www.hse.ru/pubs/share/direct/191797824"/>
          <p:cNvPicPr>
            <a:picLocks noChangeAspect="1" noChangeArrowheads="1"/>
          </p:cNvPicPr>
          <p:nvPr/>
        </p:nvPicPr>
        <p:blipFill>
          <a:blip r:embed="rId3"/>
          <a:srcRect t="12233" b="342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91779" y="-110712"/>
            <a:ext cx="7772400" cy="16549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До встречи</a:t>
            </a:r>
            <a:endParaRPr lang="en-US" sz="5400" dirty="0">
              <a:solidFill>
                <a:schemeClr val="bg1"/>
              </a:solidFill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180" y="979935"/>
            <a:ext cx="6452407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B0F0"/>
                </a:solidFill>
                <a:latin typeface="Arial Black" pitchFamily="34" charset="0"/>
                <a:ea typeface="Fedra Sans Alt Pro Book TF" panose="02000503000000020004" pitchFamily="2" charset="0"/>
              </a:rPr>
              <a:t>на «Финансах»</a:t>
            </a:r>
          </a:p>
          <a:p>
            <a:r>
              <a:rPr lang="ru-RU" sz="4800" dirty="0" err="1">
                <a:solidFill>
                  <a:srgbClr val="00B0F0"/>
                </a:solidFill>
                <a:latin typeface="Arial Black" pitchFamily="34" charset="0"/>
                <a:ea typeface="Fedra Sans Alt Pro Book TF" panose="02000503000000020004" pitchFamily="2" charset="0"/>
              </a:rPr>
              <a:t>перм</a:t>
            </a:r>
            <a:r>
              <a:rPr lang="en-US" sz="4800">
                <a:solidFill>
                  <a:srgbClr val="00B0F0"/>
                </a:solidFill>
                <a:latin typeface="Arial Black" pitchFamily="34" charset="0"/>
                <a:ea typeface="Fedra Sans Alt Pro Book TF" panose="02000503000000020004" pitchFamily="2" charset="0"/>
              </a:rPr>
              <a:t>c</a:t>
            </a:r>
            <a:r>
              <a:rPr lang="ru-RU" sz="4800">
                <a:solidFill>
                  <a:srgbClr val="00B0F0"/>
                </a:solidFill>
                <a:latin typeface="Arial Black" pitchFamily="34" charset="0"/>
                <a:ea typeface="Fedra Sans Alt Pro Book TF" panose="02000503000000020004" pitchFamily="2" charset="0"/>
              </a:rPr>
              <a:t>кой </a:t>
            </a:r>
            <a:r>
              <a:rPr lang="ru-RU" sz="4800" dirty="0">
                <a:solidFill>
                  <a:srgbClr val="00B0F0"/>
                </a:solidFill>
                <a:latin typeface="Arial Black" pitchFamily="34" charset="0"/>
                <a:ea typeface="Fedra Sans Alt Pro Book TF" panose="02000503000000020004" pitchFamily="2" charset="0"/>
              </a:rPr>
              <a:t>Вышки!</a:t>
            </a:r>
            <a:endParaRPr lang="ru-RU" sz="4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43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www.hse.ru/pubs/share/direct/2139464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63619"/>
            <a:ext cx="9144000" cy="609600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180868" y="-563619"/>
            <a:ext cx="9144000" cy="6096001"/>
          </a:xfrm>
          <a:prstGeom prst="rect">
            <a:avLst/>
          </a:prstGeom>
          <a:solidFill>
            <a:schemeClr val="tx1">
              <a:lumMod val="95000"/>
              <a:lumOff val="5000"/>
              <a:alpha val="22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91779" y="-110712"/>
            <a:ext cx="7772400" cy="16549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Цель</a:t>
            </a:r>
            <a:endParaRPr lang="en-US" sz="5400" dirty="0">
              <a:solidFill>
                <a:schemeClr val="bg1"/>
              </a:solidFill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445570" y="1956390"/>
            <a:ext cx="8358187" cy="14672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 algn="l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chemeClr val="bg1"/>
                </a:solidFill>
                <a:latin typeface="Arial" pitchFamily="34" charset="0"/>
                <a:ea typeface="Fedra Sans Alt Pro Book TF" panose="02000503000000020004" pitchFamily="2" charset="0"/>
                <a:cs typeface="Arial" pitchFamily="34" charset="0"/>
              </a:rPr>
              <a:t>В рамках нашей программы мы стремимся подготовить высококвалифицированных финансовых аналитиков, обладающих современными навыками работы с данными и обеспечить каждому магистру уверенный старт в карьере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8503" y="846438"/>
            <a:ext cx="4572000" cy="1446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программы</a:t>
            </a:r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</a:br>
            <a:endParaRPr lang="ru-RU" sz="44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 b="1563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-14419" y="-10114"/>
            <a:ext cx="9144000" cy="5142982"/>
          </a:xfrm>
          <a:prstGeom prst="rect">
            <a:avLst/>
          </a:prstGeom>
          <a:solidFill>
            <a:schemeClr val="tx1">
              <a:lumMod val="95000"/>
              <a:lumOff val="5000"/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33915" y="1828801"/>
            <a:ext cx="2753833" cy="2932675"/>
          </a:xfrm>
          <a:prstGeom prst="rect">
            <a:avLst/>
          </a:prstGeom>
          <a:noFill/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92173" y="2038218"/>
            <a:ext cx="324846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ТЕОРЕТИЧЕСКАЯ ОСНОВА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65236" y="2038218"/>
            <a:ext cx="3091543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ИНСТРУМЕНТЫ АНАЛИЗА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22695" y="2027585"/>
            <a:ext cx="2974470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ПРИКЛАДНЫЕ И ИССЛЕДОВАТЕЛЬ-СКИЕ ПРОЕКТЫ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91779" y="-110712"/>
            <a:ext cx="7772400" cy="16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Структура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8503" y="846438"/>
            <a:ext cx="4572000" cy="1446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программы</a:t>
            </a:r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</a:br>
            <a:endParaRPr lang="ru-RU" sz="4400" dirty="0">
              <a:latin typeface="Arial Black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03848" y="1828801"/>
            <a:ext cx="2753833" cy="2932675"/>
          </a:xfrm>
          <a:prstGeom prst="rect">
            <a:avLst/>
          </a:prstGeom>
          <a:noFill/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156176" y="1828801"/>
            <a:ext cx="2753833" cy="2932675"/>
          </a:xfrm>
          <a:prstGeom prst="rect">
            <a:avLst/>
          </a:prstGeom>
          <a:noFill/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292173" y="3147814"/>
            <a:ext cx="32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itchFamily="34" charset="0"/>
                <a:ea typeface="Fedra Sans Alt Pro Book TF" panose="02000503000000020004" pitchFamily="2" charset="0"/>
                <a:cs typeface="Arial" pitchFamily="34" charset="0"/>
              </a:rPr>
              <a:t>• Макроэкономика</a:t>
            </a:r>
          </a:p>
          <a:p>
            <a:r>
              <a:rPr lang="ru-RU" dirty="0">
                <a:solidFill>
                  <a:schemeClr val="bg1"/>
                </a:solidFill>
                <a:latin typeface="Arial" pitchFamily="34" charset="0"/>
                <a:ea typeface="Fedra Sans Alt Pro Book TF" panose="02000503000000020004" pitchFamily="2" charset="0"/>
                <a:cs typeface="Arial" pitchFamily="34" charset="0"/>
              </a:rPr>
              <a:t>• Теория финансов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75856" y="3147814"/>
            <a:ext cx="3248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itchFamily="34" charset="0"/>
                <a:ea typeface="Fedra Sans Alt Pro Book TF" panose="02000503000000020004" pitchFamily="2" charset="0"/>
                <a:cs typeface="Arial" pitchFamily="34" charset="0"/>
              </a:rPr>
              <a:t>• Эконометрика</a:t>
            </a:r>
          </a:p>
          <a:p>
            <a:r>
              <a:rPr lang="ru-RU" dirty="0">
                <a:solidFill>
                  <a:schemeClr val="bg1"/>
                </a:solidFill>
                <a:latin typeface="Arial" pitchFamily="34" charset="0"/>
                <a:ea typeface="Fedra Sans Alt Pro Book TF" panose="02000503000000020004" pitchFamily="2" charset="0"/>
                <a:cs typeface="Arial" pitchFamily="34" charset="0"/>
              </a:rPr>
              <a:t>• Данные и аналитика</a:t>
            </a:r>
          </a:p>
          <a:p>
            <a:r>
              <a:rPr lang="ru-RU" dirty="0">
                <a:solidFill>
                  <a:schemeClr val="bg1"/>
                </a:solidFill>
                <a:latin typeface="Arial" pitchFamily="34" charset="0"/>
                <a:ea typeface="Fedra Sans Alt Pro Book TF" panose="02000503000000020004" pitchFamily="2" charset="0"/>
                <a:cs typeface="Arial" pitchFamily="34" charset="0"/>
              </a:rPr>
              <a:t>  в финансах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28184" y="3147814"/>
            <a:ext cx="3248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itchFamily="34" charset="0"/>
                <a:ea typeface="Fedra Sans Alt Pro Book TF" panose="02000503000000020004" pitchFamily="2" charset="0"/>
                <a:cs typeface="Arial" pitchFamily="34" charset="0"/>
              </a:rPr>
              <a:t>• Блок «Финансовый</a:t>
            </a:r>
          </a:p>
          <a:p>
            <a:r>
              <a:rPr lang="ru-RU" dirty="0">
                <a:solidFill>
                  <a:schemeClr val="bg1"/>
                </a:solidFill>
                <a:latin typeface="Arial" pitchFamily="34" charset="0"/>
                <a:ea typeface="Fedra Sans Alt Pro Book TF" panose="02000503000000020004" pitchFamily="2" charset="0"/>
                <a:cs typeface="Arial" pitchFamily="34" charset="0"/>
              </a:rPr>
              <a:t>  менеджмент»</a:t>
            </a:r>
          </a:p>
          <a:p>
            <a:r>
              <a:rPr lang="ru-RU" dirty="0">
                <a:solidFill>
                  <a:schemeClr val="bg1"/>
                </a:solidFill>
                <a:latin typeface="Arial" pitchFamily="34" charset="0"/>
                <a:ea typeface="Fedra Sans Alt Pro Book TF" panose="02000503000000020004" pitchFamily="2" charset="0"/>
                <a:cs typeface="Arial" pitchFamily="34" charset="0"/>
              </a:rPr>
              <a:t>• Блок «Рынки </a:t>
            </a:r>
          </a:p>
          <a:p>
            <a:r>
              <a:rPr lang="ru-RU" dirty="0">
                <a:solidFill>
                  <a:schemeClr val="bg1"/>
                </a:solidFill>
                <a:latin typeface="Arial" pitchFamily="34" charset="0"/>
                <a:ea typeface="Fedra Sans Alt Pro Book TF" panose="02000503000000020004" pitchFamily="2" charset="0"/>
                <a:cs typeface="Arial" pitchFamily="34" charset="0"/>
              </a:rPr>
              <a:t>  ценных бумаг»</a:t>
            </a:r>
          </a:p>
        </p:txBody>
      </p:sp>
    </p:spTree>
    <p:extLst>
      <p:ext uri="{BB962C8B-B14F-4D97-AF65-F5344CB8AC3E}">
        <p14:creationId xmlns:p14="http://schemas.microsoft.com/office/powerpoint/2010/main" val="424257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r="578" b="16120"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0" y="0"/>
            <a:ext cx="9144000" cy="5142982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91779" y="-110712"/>
            <a:ext cx="7772400" cy="16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Блок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963" y="913678"/>
            <a:ext cx="9305365" cy="2123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«Финансовый менеджмент»</a:t>
            </a:r>
          </a:p>
          <a:p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</a:br>
            <a:endParaRPr lang="ru-RU" sz="4400" dirty="0">
              <a:latin typeface="Arial Black" pitchFamily="34" charset="0"/>
            </a:endParaRPr>
          </a:p>
        </p:txBody>
      </p:sp>
      <p:pic>
        <p:nvPicPr>
          <p:cNvPr id="16" name="Picture 1" descr="C:\Users\cherepanov.da2\Downloads\icons8-глобус,-повернутый-азией-1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211" y="1837112"/>
            <a:ext cx="508000" cy="50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013107" y="1742976"/>
            <a:ext cx="324846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Международные стандарты финансовой отчетности</a:t>
            </a:r>
          </a:p>
        </p:txBody>
      </p:sp>
      <p:pic>
        <p:nvPicPr>
          <p:cNvPr id="18" name="Picture 2" descr="C:\Users\cherepanov.da2\Downloads\icons8-групповой-звонок-1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6072" y="1837112"/>
            <a:ext cx="508000" cy="50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5413968" y="1742976"/>
            <a:ext cx="343419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Управление нематериальными ресурсами</a:t>
            </a:r>
          </a:p>
        </p:txBody>
      </p:sp>
      <p:pic>
        <p:nvPicPr>
          <p:cNvPr id="21" name="Picture 3" descr="C:\Users\cherepanov.da2\Downloads\icons8-бизнес-1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" y="2790060"/>
            <a:ext cx="508000" cy="50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013107" y="2749386"/>
            <a:ext cx="324846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Управление реальными инвестициями</a:t>
            </a:r>
          </a:p>
        </p:txBody>
      </p:sp>
      <p:pic>
        <p:nvPicPr>
          <p:cNvPr id="24" name="Picture 4" descr="C:\Users\cherepanov.da2\Downloads\icons8-ментальная-карта-10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6072" y="2887717"/>
            <a:ext cx="508000" cy="50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5413968" y="2787774"/>
            <a:ext cx="343419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Стратегический финансовый менеджмент</a:t>
            </a:r>
          </a:p>
        </p:txBody>
      </p:sp>
      <p:pic>
        <p:nvPicPr>
          <p:cNvPr id="31" name="Picture 5" descr="C:\Users\cherepanov.da2\Downloads\icons8-бухгалтерский-учет-10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5107" y="3867710"/>
            <a:ext cx="508000" cy="50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1013107" y="3795886"/>
            <a:ext cx="324846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Продвинутое финансовое планирование </a:t>
            </a:r>
          </a:p>
        </p:txBody>
      </p:sp>
    </p:spTree>
    <p:extLst>
      <p:ext uri="{BB962C8B-B14F-4D97-AF65-F5344CB8AC3E}">
        <p14:creationId xmlns:p14="http://schemas.microsoft.com/office/powerpoint/2010/main" val="424257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563"/>
            <a:ext cx="9144000" cy="610262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-110712"/>
            <a:ext cx="9144000" cy="5254212"/>
          </a:xfrm>
          <a:prstGeom prst="rect">
            <a:avLst/>
          </a:prstGeom>
          <a:solidFill>
            <a:schemeClr val="tx1">
              <a:lumMod val="95000"/>
              <a:lumOff val="5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91779" y="-110712"/>
            <a:ext cx="7772400" cy="16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Блок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963" y="913678"/>
            <a:ext cx="9305365" cy="2123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«</a:t>
            </a:r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Рынки ценных бумаг</a:t>
            </a:r>
            <a:r>
              <a:rPr lang="ru-RU" sz="40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»</a:t>
            </a:r>
          </a:p>
          <a:p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</a:rPr>
            </a:br>
            <a:endParaRPr lang="ru-RU" sz="4400" dirty="0">
              <a:latin typeface="Arial Black" pitchFamily="34" charset="0"/>
            </a:endParaRPr>
          </a:p>
        </p:txBody>
      </p:sp>
      <p:pic>
        <p:nvPicPr>
          <p:cNvPr id="21" name="Picture 3" descr="C:\Users\cherepanov.da2\Downloads\icons8-бизнес-1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" y="2790060"/>
            <a:ext cx="508000" cy="50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013107" y="2749386"/>
            <a:ext cx="324846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Портфельное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управление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13968" y="2787774"/>
            <a:ext cx="343419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Производные финансовые инструменты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96" y="2818565"/>
            <a:ext cx="507972" cy="507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4989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883"/>
            <a:ext cx="9144000" cy="6096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5943" y="0"/>
            <a:ext cx="9149943" cy="5420466"/>
          </a:xfrm>
          <a:prstGeom prst="rect">
            <a:avLst/>
          </a:prstGeom>
          <a:solidFill>
            <a:schemeClr val="tx1">
              <a:lumMod val="95000"/>
              <a:lumOff val="5000"/>
              <a:alpha val="3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91779" y="-110712"/>
            <a:ext cx="7772400" cy="16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Уникальность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1779" y="913678"/>
            <a:ext cx="9305365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программы</a:t>
            </a:r>
            <a:endParaRPr lang="ru-RU" sz="4400" dirty="0">
              <a:latin typeface="Arial Black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2" y="2051096"/>
            <a:ext cx="2561450" cy="1091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5" y="2063554"/>
            <a:ext cx="1188431" cy="1188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391779" y="3304726"/>
            <a:ext cx="3248464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Акцент на анализ 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данных в финансах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24447" y="3304726"/>
            <a:ext cx="3248464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Сильный преподавательский состав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11" y="1935373"/>
            <a:ext cx="1369353" cy="1369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/>
          <p:cNvSpPr txBox="1"/>
          <p:nvPr/>
        </p:nvSpPr>
        <p:spPr>
          <a:xfrm>
            <a:off x="6661951" y="3304726"/>
            <a:ext cx="3248464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Индивидуальная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ea typeface="Helvetica Neue Light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учебная траектория</a:t>
            </a:r>
          </a:p>
        </p:txBody>
      </p:sp>
    </p:spTree>
    <p:extLst>
      <p:ext uri="{BB962C8B-B14F-4D97-AF65-F5344CB8AC3E}">
        <p14:creationId xmlns:p14="http://schemas.microsoft.com/office/powerpoint/2010/main" val="2697220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883"/>
            <a:ext cx="9144000" cy="6096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5943" y="0"/>
            <a:ext cx="9149943" cy="5420466"/>
          </a:xfrm>
          <a:prstGeom prst="rect">
            <a:avLst/>
          </a:prstGeom>
          <a:solidFill>
            <a:schemeClr val="tx1">
              <a:lumMod val="95000"/>
              <a:lumOff val="5000"/>
              <a:alpha val="3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91779" y="-110712"/>
            <a:ext cx="7772400" cy="16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Уникальность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1779" y="913678"/>
            <a:ext cx="9305365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программы</a:t>
            </a:r>
            <a:endParaRPr lang="ru-RU" sz="4400" dirty="0">
              <a:latin typeface="Arial Black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1779" y="3304726"/>
            <a:ext cx="324846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Решение кейсов с 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экспертной оценкой от компаний-заказчиков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92906" y="3304726"/>
            <a:ext cx="3248464" cy="861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Форсайт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финансовых профессий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#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robo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, FinTech, blockchain)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Helvetica Neue Light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14509" y="3304726"/>
            <a:ext cx="3248464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Внешнее подтверждение квалификации 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Сертификат ФСФР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Аккредитация СПКФР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4" y="2050391"/>
            <a:ext cx="1115473" cy="1115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487" y="2054186"/>
            <a:ext cx="1085222" cy="1085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89" y="2051569"/>
            <a:ext cx="1087840" cy="108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28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883"/>
            <a:ext cx="9144000" cy="6096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5943" y="0"/>
            <a:ext cx="9149943" cy="5420466"/>
          </a:xfrm>
          <a:prstGeom prst="rect">
            <a:avLst/>
          </a:prstGeom>
          <a:solidFill>
            <a:schemeClr val="tx1">
              <a:lumMod val="95000"/>
              <a:lumOff val="5000"/>
              <a:alpha val="3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91779" y="-110712"/>
            <a:ext cx="7772400" cy="16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Уникальность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1779" y="913678"/>
            <a:ext cx="9305365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программы</a:t>
            </a:r>
            <a:endParaRPr lang="ru-RU" sz="4400" dirty="0">
              <a:latin typeface="Arial Black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9626" y="1976952"/>
            <a:ext cx="324846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Практика-стажировка лучшим студентам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69626" y="3660648"/>
            <a:ext cx="2915865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Карьерная траектория в академической сфере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 (PhD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 в Университете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Виго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/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Вальядолида)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031285" y="3591627"/>
            <a:ext cx="2731856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Возможность изучить профильные дисциплины на английском языке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7" y="1672043"/>
            <a:ext cx="1256151" cy="1256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41" y="3595380"/>
            <a:ext cx="1256150" cy="125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54" y="1797513"/>
            <a:ext cx="1033936" cy="10339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54" y="3654954"/>
            <a:ext cx="1137002" cy="11370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31285" y="1655531"/>
            <a:ext cx="2971319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Академическая мобильность: </a:t>
            </a:r>
          </a:p>
          <a:p>
            <a:r>
              <a:rPr lang="ru-RU" sz="16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Москва</a:t>
            </a:r>
            <a:r>
              <a:rPr lang="en-US" sz="16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r>
              <a:rPr lang="ru-RU" sz="16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СПб, </a:t>
            </a:r>
            <a:r>
              <a:rPr lang="en-US" sz="16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University of Vigo, University of Valladolid</a:t>
            </a:r>
            <a:r>
              <a:rPr lang="ru-RU" sz="16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Humboldt University</a:t>
            </a:r>
            <a:r>
              <a:rPr lang="ru-RU" sz="16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и другие</a:t>
            </a:r>
          </a:p>
        </p:txBody>
      </p:sp>
    </p:spTree>
    <p:extLst>
      <p:ext uri="{BB962C8B-B14F-4D97-AF65-F5344CB8AC3E}">
        <p14:creationId xmlns:p14="http://schemas.microsoft.com/office/powerpoint/2010/main" val="4026931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inancialtribune.com/sites/default/files/field/image/17january/16_coope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53" y="-78780"/>
            <a:ext cx="9284053" cy="52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-140053" y="-78779"/>
            <a:ext cx="9284054" cy="5222280"/>
          </a:xfrm>
          <a:prstGeom prst="rect">
            <a:avLst/>
          </a:prstGeom>
          <a:solidFill>
            <a:schemeClr val="tx1">
              <a:lumMod val="95000"/>
              <a:lumOff val="5000"/>
              <a:alpha val="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91779" y="-110712"/>
            <a:ext cx="7772400" cy="16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Университеты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Fedra Sans Alt Pro Book TF" panose="02000503000000020004" pitchFamily="2" charset="0"/>
              <a:cs typeface="ＭＳ Ｐゴシック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1779" y="913678"/>
            <a:ext cx="9305365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Arial Black" pitchFamily="34" charset="0"/>
                <a:ea typeface="Fedra Sans Alt Pro Book TF" panose="02000503000000020004" pitchFamily="2" charset="0"/>
                <a:cs typeface="Arial" pitchFamily="34" charset="0"/>
              </a:rPr>
              <a:t>партнёры</a:t>
            </a:r>
            <a:endParaRPr lang="ru-RU" sz="4400" dirty="0"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579" y="2675576"/>
            <a:ext cx="3551571" cy="355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3159</TotalTime>
  <Words>422</Words>
  <Application>Microsoft Office PowerPoint</Application>
  <PresentationFormat>Экран (16:9)</PresentationFormat>
  <Paragraphs>131</Paragraphs>
  <Slides>17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Магистерская</vt:lpstr>
      <vt:lpstr>Цель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  <vt:lpstr>До встречи</vt:lpstr>
    </vt:vector>
  </TitlesOfParts>
  <Company>hse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vkremlev</dc:creator>
  <cp:lastModifiedBy>Крендель Анна Павловна</cp:lastModifiedBy>
  <cp:revision>234</cp:revision>
  <dcterms:created xsi:type="dcterms:W3CDTF">2010-09-30T06:45:29Z</dcterms:created>
  <dcterms:modified xsi:type="dcterms:W3CDTF">2018-04-16T11:53:33Z</dcterms:modified>
</cp:coreProperties>
</file>