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89" r:id="rId3"/>
    <p:sldId id="288" r:id="rId4"/>
    <p:sldId id="258" r:id="rId5"/>
    <p:sldId id="271" r:id="rId6"/>
    <p:sldId id="269" r:id="rId7"/>
    <p:sldId id="268" r:id="rId8"/>
    <p:sldId id="272" r:id="rId9"/>
    <p:sldId id="270" r:id="rId10"/>
    <p:sldId id="273" r:id="rId11"/>
    <p:sldId id="274" r:id="rId12"/>
    <p:sldId id="257" r:id="rId13"/>
    <p:sldId id="260" r:id="rId14"/>
    <p:sldId id="261" r:id="rId15"/>
    <p:sldId id="263" r:id="rId16"/>
    <p:sldId id="264" r:id="rId17"/>
    <p:sldId id="262" r:id="rId18"/>
    <p:sldId id="275" r:id="rId19"/>
    <p:sldId id="276" r:id="rId20"/>
    <p:sldId id="277" r:id="rId21"/>
    <p:sldId id="279" r:id="rId22"/>
    <p:sldId id="281" r:id="rId23"/>
    <p:sldId id="278" r:id="rId24"/>
    <p:sldId id="280" r:id="rId25"/>
    <p:sldId id="282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58" d="100"/>
          <a:sy n="58" d="100"/>
        </p:scale>
        <p:origin x="8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802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F74E-50D2-498C-93A6-338FD8FBD707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9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Университетский округ НИУ ВШЭ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Мероприятия по обмену опытом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инновационных образовательных практик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«Новые образовательные технологии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в школе XXI века»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МАОУ «Гимназия № 10»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Тема мероприятия: 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«Мастерская полезного действия в чтении как социокультурная публичная практика работы с текстами разных форматов»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Дата проведения  14 декабря  2017 г. </a:t>
            </a:r>
          </a:p>
        </p:txBody>
      </p:sp>
    </p:spTree>
    <p:extLst>
      <p:ext uri="{BB962C8B-B14F-4D97-AF65-F5344CB8AC3E}">
        <p14:creationId xmlns:p14="http://schemas.microsoft.com/office/powerpoint/2010/main" val="14227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47840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Первая встреча ворона и охотников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712968" cy="28083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          </a:t>
            </a:r>
            <a:r>
              <a:rPr lang="ru-RU" sz="3500" b="1" dirty="0" smtClean="0">
                <a:solidFill>
                  <a:schemeClr val="bg1"/>
                </a:solidFill>
              </a:rPr>
              <a:t>Ворон сидел на лиственнице возле зимовья и разглядывал юношу. Чёрный, с чуть взгорбленной головой, он сложил к бокам крылья и был недвижен, будто и неживой вовсе. На солнце его холка отливала фиолетовым. Крупные бусины глаз смотрели ровно.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Образ ворона в славянском фольклоре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ВОРОН</a:t>
            </a:r>
            <a:r>
              <a:rPr lang="ru-RU" dirty="0" smtClean="0">
                <a:solidFill>
                  <a:schemeClr val="bg1"/>
                </a:solidFill>
              </a:rPr>
              <a:t> —символ греха, с одной стороны, но мудрости и долголетия — с другой.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Появление ворона воспринималось в древности как предвестие неудачи. В русских сказках ворон на своих крыльях приносит живую и мёртвую воду. Иногда он может помогать главному герою, предупреждая его об опасности. Но чаще всего либо бьётся с ним не на жизнь, а на смерть, либо становится названым братом и соблюдает законы родства.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Примеры заданий по образу ворона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Задание 1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Прочитайте  данное описание и найдите соответствия в тексте повести. </a:t>
            </a:r>
            <a:endParaRPr lang="ru-RU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2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Предположите, почему  именно ворон выбран автором ? Ведь ворон  не является птицей леса,  он из стайных птиц. Докажите, что выбор  автора не случайный.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Образ ворона в обряде инициации в повести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Задание 3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-  Прочитать предложенную статью об инициации  юношей в племенах древних славян, сопоставьте с текстом повести.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Найдите сходство и различие.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-  Докажите, что образ ворона является связующим звеном в процессе превращения мальчика в охотника.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-  Считаете ли вы случайным сходство сюжета повести с древней инициацией? Докажите.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smtClean="0"/>
              <a:t>Образ ворона в обряде инициации в повести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4. Найдите в тексте или вспомните фразу (фразы), которая (-ые) определяет(-ют) смысл инициации, по мнению охотников</a:t>
            </a:r>
          </a:p>
          <a:p>
            <a:pPr>
              <a:buNone/>
            </a:pPr>
            <a:r>
              <a:rPr lang="ru-RU" b="1" smtClean="0">
                <a:solidFill>
                  <a:schemeClr val="bg1"/>
                </a:solidFill>
              </a:rPr>
              <a:t>    («Вместе с этим соболем он должен был убить своё детство и свои слабости»)</a:t>
            </a:r>
          </a:p>
          <a:p>
            <a:pPr>
              <a:buNone/>
            </a:pPr>
            <a:r>
              <a:rPr lang="ru-RU" b="1" smtClean="0">
                <a:solidFill>
                  <a:schemeClr val="bg1"/>
                </a:solidFill>
              </a:rPr>
              <a:t>  </a:t>
            </a:r>
            <a:r>
              <a:rPr lang="ru-RU" b="1" u="sng" smtClean="0">
                <a:solidFill>
                  <a:schemeClr val="bg1"/>
                </a:solidFill>
              </a:rPr>
              <a:t>Задание 4</a:t>
            </a:r>
          </a:p>
          <a:p>
            <a:pPr>
              <a:buNone/>
            </a:pPr>
            <a:r>
              <a:rPr lang="ru-RU" b="1" smtClean="0">
                <a:solidFill>
                  <a:schemeClr val="bg1"/>
                </a:solidFill>
              </a:rPr>
              <a:t>    Сравните образ ворона и хозяина острова в повести В.Распутина «Прощание с Матерой». Найдите объединяющие черты.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Задания, связанные с образом Димы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Задание 3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Выражение «очищение   души» встречается в тексте не один раз. Определите, в каком контексте используется оно в повести. Согласны ли вы с  этим?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</a:t>
            </a:r>
            <a:r>
              <a:rPr lang="ru-RU" sz="2800" b="1" u="sng" dirty="0" smtClean="0">
                <a:solidFill>
                  <a:schemeClr val="bg1"/>
                </a:solidFill>
              </a:rPr>
              <a:t>Задание 4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</a:rPr>
              <a:t>Из каких этапов состоит процесс преображения сознания Димы? Составьте схему (таблицу), подкрепляя примерами из текста свои выводы.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Задания, связанные с образом Димы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u="sng" dirty="0" smtClean="0">
                <a:solidFill>
                  <a:schemeClr val="bg1"/>
                </a:solidFill>
              </a:rPr>
              <a:t>Задание 1</a:t>
            </a:r>
          </a:p>
          <a:p>
            <a:pPr>
              <a:buNone/>
            </a:pPr>
            <a:r>
              <a:rPr lang="ru-RU" sz="5100" b="1" dirty="0" smtClean="0">
                <a:solidFill>
                  <a:schemeClr val="bg1"/>
                </a:solidFill>
              </a:rPr>
              <a:t>    Среда часто оказывает влияние на формирование человека, его идеалов.</a:t>
            </a:r>
          </a:p>
          <a:p>
            <a:pPr>
              <a:buNone/>
            </a:pPr>
            <a:r>
              <a:rPr lang="ru-RU" sz="5100" b="1" dirty="0" smtClean="0">
                <a:solidFill>
                  <a:schemeClr val="bg1"/>
                </a:solidFill>
              </a:rPr>
              <a:t>     Выпишите из текста цитаты, показывающие ход мыслей Димы. Насколько они соответствуют имиджу, который он считает  достойным мужчины?</a:t>
            </a:r>
          </a:p>
          <a:p>
            <a:endParaRPr lang="ru-RU" sz="5100" b="1" u="sng" dirty="0" smtClean="0">
              <a:solidFill>
                <a:schemeClr val="bg1"/>
              </a:solidFill>
            </a:endParaRPr>
          </a:p>
          <a:p>
            <a:r>
              <a:rPr lang="ru-RU" sz="5100" b="1" u="sng" dirty="0" smtClean="0">
                <a:solidFill>
                  <a:schemeClr val="bg1"/>
                </a:solidFill>
              </a:rPr>
              <a:t>Задание 2</a:t>
            </a:r>
            <a:endParaRPr lang="ru-RU" sz="51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chemeClr val="bg1"/>
                </a:solidFill>
              </a:rPr>
              <a:t>     Как вы понимаете смысл фразы «А тут маешься, будто весь наизнанку одетый, в чужую жизнь заброшенный»?</a:t>
            </a: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Задания, связанные с образом Димы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Задание 4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Прочитайте следующее определение: «Алогизм – нарушение логических связей для умышленного подчеркивания противоречия. Алогизм в литературе понимается  как нарушение не только логики мышления, но и восприятия бытия, искажения нормальной картины мира, естественных представлений о предметах, явлениях, ходе событий. Алогизм поступков, действий, мыслей».</a:t>
            </a:r>
            <a:endParaRPr lang="ru-RU" sz="2800" b="1" u="sng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Найдите алогизмы в размышлениях Димы.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(первое убийство крысы - лучший день каникул)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Задания, связанные с образом Димы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5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Перечитайте второй сон Димы. Сопоставьте его со сном Родиона Раскольникова в эпилоге романа Достоевского «Преступление и наказание». Сделайте выводы.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Задания, связанные с образами взрослых 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126615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Портрет  взрослых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/>
                <a:gridCol w="20200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Жизненные идеалы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Жизненные ценности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?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Интересы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?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Поступки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?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Навыки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?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041775" cy="126615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Портрет детей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6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/>
                <a:gridCol w="20208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Жизненные идеалы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Жизненные ценности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?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Интересы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?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Поступки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?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Навыки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?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0034" y="5805264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Подберите материал для сравнения. Сделайте выводы 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1268760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Задание 1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371600" y="1340769"/>
            <a:ext cx="7772400" cy="306613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dirty="0">
                <a:solidFill>
                  <a:schemeClr val="bg1"/>
                </a:solidFill>
                <a:latin typeface="Constantia" pitchFamily="18" charset="0"/>
              </a:rPr>
              <a:t>Современная проза для подростков в школе. </a:t>
            </a:r>
            <a:endParaRPr lang="ru-RU" sz="112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bg1"/>
                </a:solidFill>
                <a:latin typeface="Constantia" pitchFamily="18" charset="0"/>
              </a:rPr>
              <a:t>Методические </a:t>
            </a:r>
            <a:r>
              <a:rPr lang="ru-RU" sz="11200" dirty="0">
                <a:solidFill>
                  <a:schemeClr val="bg1"/>
                </a:solidFill>
                <a:latin typeface="Constantia" pitchFamily="18" charset="0"/>
              </a:rPr>
              <a:t>решения</a:t>
            </a:r>
          </a:p>
          <a:p>
            <a:pPr marL="0" algn="ctr"/>
            <a:endParaRPr lang="ru-RU" sz="11200" dirty="0">
              <a:solidFill>
                <a:schemeClr val="bg1"/>
              </a:solidFill>
              <a:latin typeface="Constantia" pitchFamily="18" charset="0"/>
            </a:endParaRP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bg1"/>
                </a:solidFill>
                <a:latin typeface="Constantia" pitchFamily="18" charset="0"/>
              </a:rPr>
              <a:t>Автор </a:t>
            </a:r>
            <a:r>
              <a:rPr lang="ru-RU" sz="11200" dirty="0">
                <a:solidFill>
                  <a:schemeClr val="bg1"/>
                </a:solidFill>
                <a:latin typeface="Constantia" pitchFamily="18" charset="0"/>
              </a:rPr>
              <a:t>материалов </a:t>
            </a:r>
            <a:r>
              <a:rPr lang="ru-RU" sz="11200" dirty="0" err="1" smtClean="0">
                <a:solidFill>
                  <a:schemeClr val="bg1"/>
                </a:solidFill>
                <a:latin typeface="Constantia" pitchFamily="18" charset="0"/>
              </a:rPr>
              <a:t>Дульцева</a:t>
            </a:r>
            <a:r>
              <a:rPr lang="ru-RU" sz="11200" dirty="0" smtClean="0">
                <a:solidFill>
                  <a:schemeClr val="bg1"/>
                </a:solidFill>
                <a:latin typeface="Constantia" pitchFamily="18" charset="0"/>
              </a:rPr>
              <a:t> Е.Г.,</a:t>
            </a:r>
            <a:endParaRPr lang="ru-RU" sz="11200" dirty="0">
              <a:solidFill>
                <a:schemeClr val="bg1"/>
              </a:solidFill>
              <a:latin typeface="Constantia" pitchFamily="18" charset="0"/>
            </a:endParaRP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bg1"/>
                </a:solidFill>
                <a:latin typeface="Constantia" pitchFamily="18" charset="0"/>
              </a:rPr>
              <a:t>учитель </a:t>
            </a:r>
            <a:r>
              <a:rPr lang="ru-RU" sz="11200" dirty="0">
                <a:solidFill>
                  <a:schemeClr val="bg1"/>
                </a:solidFill>
                <a:latin typeface="Constantia" pitchFamily="18" charset="0"/>
              </a:rPr>
              <a:t>русского языка и литературы</a:t>
            </a:r>
          </a:p>
          <a:p>
            <a:pPr marL="0" indent="0" algn="ctr">
              <a:buNone/>
            </a:pPr>
            <a:r>
              <a:rPr lang="ru-RU" sz="11200" dirty="0">
                <a:solidFill>
                  <a:schemeClr val="bg1"/>
                </a:solidFill>
                <a:latin typeface="Constantia" pitchFamily="18" charset="0"/>
              </a:rPr>
              <a:t> МАОУ «Гимназия № 10»</a:t>
            </a:r>
          </a:p>
          <a:p>
            <a:endParaRPr lang="ru-RU" sz="112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0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Задания, связанные с образами охотников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</a:t>
            </a:r>
            <a:r>
              <a:rPr lang="ru-RU" sz="3600" b="1" u="sng" dirty="0" smtClean="0">
                <a:solidFill>
                  <a:schemeClr val="bg1"/>
                </a:solidFill>
              </a:rPr>
              <a:t>Задание 2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Найдите в тексте и выпишите цитаты, наиболее точно характеризующие каждого из охотников. Обоснуйте свой выбор персонажа.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</a:t>
            </a:r>
            <a:r>
              <a:rPr lang="ru-RU" sz="3600" b="1" u="sng" dirty="0" smtClean="0">
                <a:solidFill>
                  <a:schemeClr val="bg1"/>
                </a:solidFill>
              </a:rPr>
              <a:t>Задание 3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«Среди охотников нет случайных людей». </a:t>
            </a:r>
            <a:r>
              <a:rPr lang="ru-RU" sz="3600" b="1" i="1" dirty="0" smtClean="0">
                <a:solidFill>
                  <a:schemeClr val="bg1"/>
                </a:solidFill>
              </a:rPr>
              <a:t>Докажите или опровергните это утверждение.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 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Задания, связанные с образами охотников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5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«Обилие жестоких сцен – это веяние времени, ставка на искушенных подобной жестокостью людей». 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Докажите или опровергните данное  утверждение.</a:t>
            </a:r>
            <a:endParaRPr lang="ru-RU" b="1" i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6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В заключительных главах найдите эпизод, в котором есть аллюзия на роман Толстого «Война и мир». Какова ее роль?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Задания, связанные с образами родителей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1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Создайте картину  взаимоотношений в семье Димы. Докажите  или опровергните мысль, что родители не имели влияния на решение Димы стать охотником.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2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Лицемерие матери автор  не скрывает, а, наоборот, нарочито подчеркивает.  Какую цель он преследует?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Задания, связанные с образом леса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73325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1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Действие повести происходит в тайге в течение 20 дней ( мы видим её глазами Димы), но описаний леса не так много.  Выскажите своё предположение, почему.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2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Объясните значение пейзажа, которым открывается повествование.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Задания, связанные с образом леса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3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sz="3000" b="1" dirty="0" smtClean="0">
                <a:solidFill>
                  <a:schemeClr val="bg1"/>
                </a:solidFill>
              </a:rPr>
              <a:t>В первые дни охоты Дима побывал в лесу со всеми охотниками по очереди. Сравните действия и самоощущение Димы  в  сообществе охотников.  Почему оно разное?</a:t>
            </a: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4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Осознание, открытие красоты леса и мира пришло к Диме внезапно. Он понял, что это планета – единственный дом, другого не будет, и надо беречь его. Почему же сразу после этого он убивает белку?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u="sng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Задания, связанные с образом леса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5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Прочитайте начало главы 11, найдите развёрнутое метафорическое сравнение и определите его роль в развитии образа главного героя.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6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Сопоставьте первый пейзаж  и пейзаж в конце главы 13. Сделайте выводы.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Задания, связанные с образом леса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7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«На следующий день он ушёл ещё дальше в тайгу, прокладывая собственную  тропку. Чтобы не заблудиться, старался идти напрямик, не сворачивая». Докажите, что эта фраза имеет символический смысл.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b="1" u="sng" dirty="0" smtClean="0">
                <a:solidFill>
                  <a:schemeClr val="bg1"/>
                </a:solidFill>
              </a:rPr>
              <a:t>Задание 8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Каковы итоги инициации юноши?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для эссе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1. Не сотвори себе кумира.</a:t>
            </a:r>
          </a:p>
          <a:p>
            <a:pPr>
              <a:buNone/>
            </a:pPr>
            <a:r>
              <a:rPr lang="ru-RU" dirty="0" smtClean="0"/>
              <a:t> 2. Шрамы украшают мужчин(.!?)</a:t>
            </a:r>
          </a:p>
          <a:p>
            <a:pPr>
              <a:buNone/>
            </a:pPr>
            <a:r>
              <a:rPr lang="ru-RU" dirty="0" smtClean="0"/>
              <a:t> 3. Что такое душевные шрамы?</a:t>
            </a:r>
          </a:p>
          <a:p>
            <a:pPr>
              <a:buNone/>
            </a:pPr>
            <a:r>
              <a:rPr lang="ru-RU" dirty="0" smtClean="0"/>
              <a:t> 4. «Человек здесь хозяин, всё нам принадлежит».</a:t>
            </a:r>
          </a:p>
          <a:p>
            <a:pPr>
              <a:buNone/>
            </a:pPr>
            <a:r>
              <a:rPr lang="ru-RU" dirty="0" smtClean="0"/>
              <a:t> 5. «Мир держится не на музыке и книгах, а на порохе».</a:t>
            </a:r>
          </a:p>
          <a:p>
            <a:pPr>
              <a:buNone/>
            </a:pPr>
            <a:r>
              <a:rPr lang="ru-RU" dirty="0" smtClean="0"/>
              <a:t> 6. «Власть – это  всегда одиночество».</a:t>
            </a:r>
          </a:p>
          <a:p>
            <a:pPr>
              <a:buNone/>
            </a:pPr>
            <a:r>
              <a:rPr lang="ru-RU" dirty="0" smtClean="0"/>
              <a:t> 7. Боль «ошкуренной» души.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http://www.baikal-daily.ru/upload/iblock/007/screenshot_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2" y="0"/>
            <a:ext cx="911298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        </a:t>
            </a:r>
            <a:r>
              <a:rPr lang="ru-RU" sz="3200" b="1" dirty="0" smtClean="0"/>
              <a:t>ЕВГЕНИЙ РУДАШЕВСКИЙ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3284984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В О Р О Н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Автор и его книга</a:t>
            </a:r>
            <a:endParaRPr lang="ru-RU" sz="2800" b="1" dirty="0"/>
          </a:p>
        </p:txBody>
      </p:sp>
      <p:pic>
        <p:nvPicPr>
          <p:cNvPr id="1026" name="Picture 2" descr="I:\рудаше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6408712" cy="4392786"/>
          </a:xfrm>
          <a:prstGeom prst="rect">
            <a:avLst/>
          </a:prstGeom>
          <a:noFill/>
        </p:spPr>
      </p:pic>
      <p:pic>
        <p:nvPicPr>
          <p:cNvPr id="1027" name="Picture 3" descr="I:\Evgenij_Rudashevskij__Vo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3168352" cy="4413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Поводы к прочтению /изучению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Увлекательный сюжет, раскрывающий внутренний мир подростка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Язык текста (современный, доступный)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Элементы мистицизма</a:t>
            </a:r>
          </a:p>
          <a:p>
            <a:r>
              <a:rPr lang="ru-RU" dirty="0" smtClean="0"/>
              <a:t>Актуальность проблематики</a:t>
            </a:r>
          </a:p>
          <a:p>
            <a:r>
              <a:rPr lang="ru-RU" dirty="0" smtClean="0"/>
              <a:t>Глубокий подтекст</a:t>
            </a:r>
          </a:p>
          <a:p>
            <a:r>
              <a:rPr lang="ru-RU" dirty="0" smtClean="0"/>
              <a:t>Мифологическая основа</a:t>
            </a:r>
          </a:p>
          <a:p>
            <a:r>
              <a:rPr lang="ru-RU" dirty="0" smtClean="0"/>
              <a:t>Наличие аллюзий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Методические решения по включению повести Е. </a:t>
            </a:r>
            <a:r>
              <a:rPr lang="ru-RU" sz="2400" b="1" dirty="0" err="1" smtClean="0"/>
              <a:t>Рудашевского</a:t>
            </a:r>
            <a:r>
              <a:rPr lang="ru-RU" sz="2400" b="1" dirty="0" smtClean="0"/>
              <a:t> «Ворон» в уроки русского языка и литературы в 10-11 классах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1557338"/>
          <a:ext cx="878522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60"/>
                <a:gridCol w="3672408"/>
                <a:gridCol w="38885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Класс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Основные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программа по литературе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Способы включения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10-11 класс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И.Тургенев «Отцы и дети» (Базаров)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Ф. Достоевский «Преступление и наказание» (Раскольников)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Л. Толстой «Война и мир» (князь Андрей)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ru-RU" sz="2400" dirty="0" smtClean="0"/>
                        <a:t>Отдельный урок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400" dirty="0" smtClean="0"/>
                        <a:t>Сопоставление персонажей и их поступков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400" dirty="0" smtClean="0"/>
                        <a:t>Поиск аллюзий,</a:t>
                      </a:r>
                      <a:r>
                        <a:rPr lang="ru-RU" sz="2400" baseline="0" dirty="0" smtClean="0"/>
                        <a:t> их анализ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 класс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В. Распутин «Прощание с Матерой» (хозяин острова)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 startAt="4"/>
                      </a:pPr>
                      <a:r>
                        <a:rPr lang="ru-RU" sz="2400" dirty="0" smtClean="0"/>
                        <a:t>Интерпретация   эпизодов для подготовки к </a:t>
                      </a:r>
                      <a:r>
                        <a:rPr lang="ru-RU" sz="2400" dirty="0" err="1" smtClean="0"/>
                        <a:t>соч-ю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400" baseline="0" dirty="0" smtClean="0"/>
                        <a:t>       по литературе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Ресурс текста как материал для аргументации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1628775"/>
          <a:ext cx="878522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00"/>
                <a:gridCol w="2304256"/>
                <a:gridCol w="48966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Класс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Экзамен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                  Проблематика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9 класс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800" b="1" dirty="0" smtClean="0"/>
                        <a:t>ОГЭ и устная часть (в перспективе)     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Жизненные ценности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Нравственный выбор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Природа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Красота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Сострадание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Милосердие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Самовоспитание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11 класс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ЕГЭ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 startAt="8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Ответственность</a:t>
                      </a:r>
                    </a:p>
                    <a:p>
                      <a:pPr marL="514350" indent="-514350">
                        <a:buAutoNum type="arabicPeriod" startAt="8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Отцы и дети</a:t>
                      </a:r>
                    </a:p>
                    <a:p>
                      <a:pPr marL="514350" indent="-514350">
                        <a:buAutoNum type="arabicPeriod" startAt="8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Влияние среды</a:t>
                      </a:r>
                    </a:p>
                    <a:p>
                      <a:pPr marL="514350" indent="-514350">
                        <a:buAutoNum type="arabicPeriod" startAt="8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Взаимоотношения между подростками и др.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Методические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843808" y="2852936"/>
            <a:ext cx="2520280" cy="18722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Система заданий по образам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1124744"/>
            <a:ext cx="2520280" cy="20162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Образ ворона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4048" y="1052736"/>
            <a:ext cx="2520280" cy="20162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Образ Димы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512" y="4437112"/>
            <a:ext cx="2664296" cy="21602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Образ леса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56176" y="3140968"/>
            <a:ext cx="2736304" cy="20882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Образы взрослых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51920" y="5517232"/>
            <a:ext cx="1706488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Охотни-ки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60232" y="5517232"/>
            <a:ext cx="1706488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Родите-ли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5" idx="1"/>
          </p:cNvCxnSpPr>
          <p:nvPr/>
        </p:nvCxnSpPr>
        <p:spPr>
          <a:xfrm flipH="1" flipV="1">
            <a:off x="2555777" y="2636912"/>
            <a:ext cx="657118" cy="49020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860032" y="2708920"/>
            <a:ext cx="360040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</p:cNvCxnSpPr>
          <p:nvPr/>
        </p:nvCxnSpPr>
        <p:spPr>
          <a:xfrm flipH="1">
            <a:off x="2627785" y="4450966"/>
            <a:ext cx="585110" cy="49020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92080" y="3789040"/>
            <a:ext cx="93610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292080" y="4509120"/>
            <a:ext cx="1008112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660232" y="5013176"/>
            <a:ext cx="144016" cy="792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Система заданий по способам деятельности</a:t>
            </a:r>
            <a:br>
              <a:rPr lang="ru-RU" sz="2800" b="1" dirty="0" smtClean="0"/>
            </a:br>
            <a:r>
              <a:rPr lang="ru-RU" sz="2800" b="1" dirty="0" smtClean="0"/>
              <a:t> с текстом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028256" cy="50691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b="1" u="sng" dirty="0" smtClean="0">
                <a:solidFill>
                  <a:schemeClr val="bg1"/>
                </a:solidFill>
              </a:rPr>
              <a:t>Устная форма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Определение  темы и составление вопросов для дискуссии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Поиск аргументов по предложенной к экзамену тематике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Работа с историческим текстом для сопоставлений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u="sng" dirty="0" smtClean="0">
                <a:solidFill>
                  <a:schemeClr val="bg1"/>
                </a:solidFill>
              </a:rPr>
              <a:t>Письменная форма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Письменные творческие работы, отражающие восприятие и оценку книги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Письмо автору: задай вопросы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Эссе по цитатам из текста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Ed_5_OpenBook_2007v_Russia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MSC_MS_RU_RU_Ed_5_OpenBook_2007v_Russia</Template>
  <TotalTime>932</TotalTime>
  <Words>1372</Words>
  <Application>Microsoft Office PowerPoint</Application>
  <PresentationFormat>Экран (4:3)</PresentationFormat>
  <Paragraphs>197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Constantia</vt:lpstr>
      <vt:lpstr>MSC_MS_RU_RU_Ed_5_OpenBook_2007v_Russia</vt:lpstr>
      <vt:lpstr>Презентация PowerPoint</vt:lpstr>
      <vt:lpstr>Презентация PowerPoint</vt:lpstr>
      <vt:lpstr>Презентация PowerPoint</vt:lpstr>
      <vt:lpstr>Автор и его книга</vt:lpstr>
      <vt:lpstr>Поводы к прочтению /изучению</vt:lpstr>
      <vt:lpstr>Методические решения по включению повести Е. Рудашевского «Ворон» в уроки русского языка и литературы в 10-11 классах</vt:lpstr>
      <vt:lpstr>Ресурс текста как материал для аргументации</vt:lpstr>
      <vt:lpstr>Методические решения</vt:lpstr>
      <vt:lpstr>Система заданий по способам деятельности  с текстом</vt:lpstr>
      <vt:lpstr>Первая встреча ворона и охотников</vt:lpstr>
      <vt:lpstr>Образ ворона в славянском фольклоре</vt:lpstr>
      <vt:lpstr>Примеры заданий по образу ворона</vt:lpstr>
      <vt:lpstr>Образ ворона в обряде инициации в повести</vt:lpstr>
      <vt:lpstr>Образ ворона в обряде инициации в повести</vt:lpstr>
      <vt:lpstr>Задания, связанные с образом Димы</vt:lpstr>
      <vt:lpstr>Задания, связанные с образом Димы</vt:lpstr>
      <vt:lpstr>Задания, связанные с образом Димы</vt:lpstr>
      <vt:lpstr>Задания, связанные с образом Димы</vt:lpstr>
      <vt:lpstr>Задания, связанные с образами взрослых  </vt:lpstr>
      <vt:lpstr>Задания, связанные с образами охотников</vt:lpstr>
      <vt:lpstr>Задания, связанные с образами охотников</vt:lpstr>
      <vt:lpstr>Задания, связанные с образами родителей</vt:lpstr>
      <vt:lpstr>Задания, связанные с образом леса</vt:lpstr>
      <vt:lpstr>Задания, связанные с образом леса</vt:lpstr>
      <vt:lpstr>Задания, связанные с образом леса</vt:lpstr>
      <vt:lpstr>Задания, связанные с образом леса</vt:lpstr>
      <vt:lpstr>Темы для эссе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Лена</dc:creator>
  <dc:description>Шаблон оформления
Корпорация Майкрософт</dc:description>
  <cp:lastModifiedBy>1</cp:lastModifiedBy>
  <cp:revision>86</cp:revision>
  <dcterms:created xsi:type="dcterms:W3CDTF">2017-08-24T16:18:00Z</dcterms:created>
  <dcterms:modified xsi:type="dcterms:W3CDTF">2017-12-22T06:48:53Z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