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4" r:id="rId2"/>
    <p:sldId id="401" r:id="rId3"/>
    <p:sldId id="403" r:id="rId4"/>
    <p:sldId id="404" r:id="rId5"/>
    <p:sldId id="405" r:id="rId6"/>
    <p:sldId id="402" r:id="rId7"/>
    <p:sldId id="375" r:id="rId8"/>
    <p:sldId id="379" r:id="rId9"/>
    <p:sldId id="377" r:id="rId10"/>
    <p:sldId id="376" r:id="rId11"/>
    <p:sldId id="362" r:id="rId12"/>
    <p:sldId id="383" r:id="rId13"/>
    <p:sldId id="390" r:id="rId14"/>
    <p:sldId id="400" r:id="rId15"/>
    <p:sldId id="386" r:id="rId16"/>
    <p:sldId id="395" r:id="rId17"/>
    <p:sldId id="394" r:id="rId18"/>
    <p:sldId id="396" r:id="rId19"/>
    <p:sldId id="398" r:id="rId20"/>
    <p:sldId id="393" r:id="rId21"/>
    <p:sldId id="382" r:id="rId22"/>
    <p:sldId id="39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4" autoAdjust="0"/>
    <p:restoredTop sz="84588" autoAdjust="0"/>
  </p:normalViewPr>
  <p:slideViewPr>
    <p:cSldViewPr snapToGrid="0">
      <p:cViewPr varScale="1">
        <p:scale>
          <a:sx n="57" d="100"/>
          <a:sy n="57" d="100"/>
        </p:scale>
        <p:origin x="120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27DB3-4C89-431A-BA7F-2FB48095075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7552C-B64F-49AB-B995-09EE11661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7552C-B64F-49AB-B995-09EE11661C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0765A8-E39C-4827-B478-8990ACD8B563}" type="datetimeFigureOut">
              <a:rPr lang="ru-RU"/>
              <a:pPr>
                <a:defRPr/>
              </a:pPr>
              <a:t>22.12.2017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B8754-598E-4846-91C4-F1164C7ACEBD}" type="slidenum">
              <a:rPr lang="ru-RU" altLang="ru-RU">
                <a:solidFill>
                  <a:srgbClr val="464646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46464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52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A4A4-48C5-4A16-8F8E-21FC6854ACB5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1A6E8-2F49-4C1D-B935-A7ED5CB41063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6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44F2-38EA-48E1-AFEF-06B666BF3DB9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12E0B1-53E4-49DB-9E8E-EC4800D0A7F9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CB9C-5178-4379-AE25-3C26F368B556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6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BDD6-193C-4A52-97B9-23818C310058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2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84DB9-CDC1-4B55-8621-FF8201F0158B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1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4DF89B-3B03-4D2B-9DAA-A886696730DE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3C1040-E3EB-45FA-93CC-B1CAD4134FCB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7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36D883-F431-41BA-989A-8C26AF0F00C2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09D518-3D27-4A67-A322-DE15C134A031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00EF-2CF5-4B59-8727-4F6D40A583DE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555723-6966-436C-9CE6-E98C46596A44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8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9FF7-5B9D-4047-ACDF-E440993A9BD6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CC22B-A21D-487B-8F34-F7BA17219FBA}" type="slidenum">
              <a:rPr lang="ru-RU" altLang="ru-RU">
                <a:solidFill>
                  <a:srgbClr val="464646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46464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763AC-5670-4708-9DAB-01CB44A963BF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1A09C-6683-4621-95E8-B0D512FC6FB5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649708-9E4F-4AF6-95F7-985AC4F310B3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80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2A9FB-31E2-4067-866A-29470227ECA0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1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FFABA-568D-46DA-8E4B-CF0F37D2338E}" type="datetimeFigureOut">
              <a:rPr lang="ru-RU">
                <a:solidFill>
                  <a:srgbClr val="464646"/>
                </a:solidFill>
              </a:rPr>
              <a:pPr>
                <a:defRPr/>
              </a:pPr>
              <a:t>22.12.2017</a:t>
            </a:fld>
            <a:endParaRPr lang="ru-RU">
              <a:solidFill>
                <a:srgbClr val="46464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6464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596789"/>
            <a:ext cx="11785600" cy="4270612"/>
          </a:xfrm>
        </p:spPr>
        <p:txBody>
          <a:bodyPr anchor="t"/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Мастерская полезного действия в чтении</a:t>
            </a:r>
            <a:br>
              <a:rPr lang="ru-RU" sz="4000" b="1" dirty="0" smtClean="0"/>
            </a:br>
            <a:r>
              <a:rPr lang="ru-RU" sz="4000" b="1" dirty="0" smtClean="0"/>
              <a:t> как </a:t>
            </a:r>
            <a:r>
              <a:rPr lang="ru-RU" sz="4000" b="1" dirty="0" err="1" smtClean="0"/>
              <a:t>социокультурная</a:t>
            </a:r>
            <a:r>
              <a:rPr lang="ru-RU" sz="4000" b="1" dirty="0" smtClean="0"/>
              <a:t> публичная практика работы с текстами разных форматов </a:t>
            </a:r>
            <a:endParaRPr lang="ru-RU" sz="40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2686" y="6045958"/>
            <a:ext cx="9207714" cy="689879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г.Пермь, МАОУ «Гимназия № 10»</a:t>
            </a:r>
            <a:r>
              <a:rPr lang="ru-RU" sz="2400" b="1" dirty="0" smtClean="0">
                <a:solidFill>
                  <a:schemeClr val="tx1"/>
                </a:solidFill>
              </a:rPr>
              <a:t>  С. В. </a:t>
            </a:r>
            <a:r>
              <a:rPr lang="ru-RU" sz="2400" b="1" dirty="0" err="1" smtClean="0">
                <a:solidFill>
                  <a:schemeClr val="tx1"/>
                </a:solidFill>
              </a:rPr>
              <a:t>Сурдуковская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262" y="6196083"/>
            <a:ext cx="2074459" cy="36848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 декабря 2017 г.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1" cy="12801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8" descr="D:\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91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Аскарова В.Я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.:</a:t>
            </a:r>
            <a:endParaRPr lang="ru-RU" sz="36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199"/>
            <a:ext cx="11688064" cy="4738607"/>
          </a:xfrm>
        </p:spPr>
        <p:txBody>
          <a:bodyPr/>
          <a:lstStyle/>
          <a:p>
            <a:r>
              <a:rPr lang="ru-RU" dirty="0" smtClean="0"/>
              <a:t>«…не читают дети там, где взрослые ничего не делают или делают не то, что нужно. </a:t>
            </a:r>
          </a:p>
          <a:p>
            <a:r>
              <a:rPr lang="ru-RU" dirty="0" smtClean="0"/>
              <a:t>Там же, где работает продуманная система воспитания, взращивания читателя, где есть «умные взрослые», там дети читают,   читают     с   удовольствием    хорошие     книги, соответствующие их возрасту и развитию. </a:t>
            </a:r>
          </a:p>
          <a:p>
            <a:r>
              <a:rPr lang="ru-RU" dirty="0" smtClean="0"/>
              <a:t>В нашей стране, к сожалению, такие примеры носят точечный характер».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Аскарова В. Я., заведующая кафедрой библиотечно-информационной деятельности, председатель Центра чтения Челябинской государственной академии культуры и искусств, профессор, доктор филологических наук 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Из статьи «От организации территорий чтения – к созданию читающей нации», 2010г.</a:t>
            </a:r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От точек к многоточию…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8969" y="1600199"/>
            <a:ext cx="11685723" cy="5064071"/>
          </a:xfrm>
        </p:spPr>
        <p:txBody>
          <a:bodyPr/>
          <a:lstStyle/>
          <a:p>
            <a:r>
              <a:rPr lang="ru-RU" dirty="0" smtClean="0"/>
              <a:t>Активнее  (смелее) работать с </a:t>
            </a:r>
            <a:r>
              <a:rPr lang="ru-RU" dirty="0" err="1" smtClean="0"/>
              <a:t>непрограммной</a:t>
            </a:r>
            <a:r>
              <a:rPr lang="ru-RU" dirty="0" smtClean="0"/>
              <a:t> литературой вне урока. </a:t>
            </a:r>
          </a:p>
          <a:p>
            <a:r>
              <a:rPr lang="ru-RU" dirty="0" smtClean="0"/>
              <a:t>Способствовать продвижению информации о книгах, особенно проблемных, реалистических (темы: личность, я, семья, школа, правда, ложь, поиски смысла, дружба, выбор подростков, взросление).</a:t>
            </a:r>
          </a:p>
          <a:p>
            <a:r>
              <a:rPr lang="ru-RU" dirty="0" smtClean="0"/>
              <a:t>Показывать, что многие потребности можно удовлетворить с помощью чтения.</a:t>
            </a:r>
          </a:p>
          <a:p>
            <a:r>
              <a:rPr lang="ru-RU" dirty="0" smtClean="0"/>
              <a:t>Модифицировать (повысить, расширить, окультурить )потребности </a:t>
            </a:r>
            <a:r>
              <a:rPr lang="ru-RU" dirty="0" err="1" smtClean="0"/>
              <a:t>нечитающих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Создавать условия для повышения качества и разнообразия прочитываемой литературы</a:t>
            </a:r>
          </a:p>
          <a:p>
            <a:endParaRPr lang="ru-RU" dirty="0"/>
          </a:p>
        </p:txBody>
      </p:sp>
      <p:pic>
        <p:nvPicPr>
          <p:cNvPr id="5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9328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От точек к многоточию…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10930851" cy="4878092"/>
          </a:xfrm>
        </p:spPr>
        <p:txBody>
          <a:bodyPr/>
          <a:lstStyle/>
          <a:p>
            <a:r>
              <a:rPr lang="ru-RU" u="sng" dirty="0" smtClean="0"/>
              <a:t>Способствовать расширению</a:t>
            </a:r>
            <a:r>
              <a:rPr lang="ru-RU" dirty="0" smtClean="0"/>
              <a:t> представления  взрослых (педагогов, родителей) и подростков о значимых и интересных темах в современной детской и подростковой  литературе, популярных современных авторах и их произведениях.</a:t>
            </a:r>
          </a:p>
          <a:p>
            <a:r>
              <a:rPr lang="ru-RU" dirty="0" smtClean="0"/>
              <a:t>Помочь составить круг актуального чтения.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Технология приобщения к чтению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(по </a:t>
            </a:r>
            <a:r>
              <a:rPr lang="ru-RU" sz="36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Е.А.Асоновой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- это такой способ организации образовательного или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, информационного пространства, которое формирует ценностные ориентиры чтения как свободной и произвольной деятельности, поддерживает высокий социальный статус чтения, способствует формированию единого информационного поля, в котором чтение и читающий школьник получат социальное одобрение.</a:t>
            </a:r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Мастерская полезного действия в чтении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(попытка объяснения)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 многомерная  интегрированная образовательная практика, в ходе которой учениками </a:t>
            </a:r>
            <a:r>
              <a:rPr lang="ru-RU" dirty="0" err="1" smtClean="0"/>
              <a:t>замысливаются</a:t>
            </a:r>
            <a:r>
              <a:rPr lang="ru-RU" dirty="0" smtClean="0"/>
              <a:t> и создаются продукты диалоговой деятельности различных планов: интеллектуального, коммуникативного, эмоционального, этического.    В совместной деятельности школьники овладевают способами содержательного сотрудничества на материале текста художественного произведения, прочитанного самостоятельно. В ходе реализации практик особое значение имеет процесс создания текста, являющегося результатом понимания прочитанного.</a:t>
            </a:r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11688064" cy="990600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Воспитательные и развивающие эффекты мастерской полезного действия  как пространства для самореализации  и творчества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9403" y="4869160"/>
            <a:ext cx="1106881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Решение возрастных задач социализации подростков: содержательного общения со сверстниками, удовлетворения потребности в  социальном признании, выполнения действий, имеющих общественную значимость</a:t>
            </a:r>
          </a:p>
          <a:p>
            <a:r>
              <a:rPr lang="ru-RU" dirty="0" smtClean="0"/>
              <a:t>Практика взаимодействия в совместной деятельности</a:t>
            </a:r>
          </a:p>
          <a:p>
            <a:r>
              <a:rPr lang="ru-RU" dirty="0" smtClean="0"/>
              <a:t>Активизация речевой деятельности</a:t>
            </a:r>
          </a:p>
          <a:p>
            <a:r>
              <a:rPr lang="ru-RU" dirty="0" smtClean="0"/>
              <a:t>Развитие культуры чтения и письма</a:t>
            </a:r>
          </a:p>
          <a:p>
            <a:r>
              <a:rPr lang="ru-RU" dirty="0" smtClean="0"/>
              <a:t>Развитие творческого потенциала</a:t>
            </a:r>
          </a:p>
          <a:p>
            <a:endParaRPr lang="ru-RU" dirty="0"/>
          </a:p>
        </p:txBody>
      </p:sp>
      <p:pic>
        <p:nvPicPr>
          <p:cNvPr id="5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9071" y="5584659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noFill/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Мастерская полезного действия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чтении  (вариант проведения)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ctr"/>
            <a:r>
              <a:rPr lang="ru-RU" sz="5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Форма мастерской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Инсценировка фрагмента книги из списка с последующей дискуссией 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     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Деятельность класса-  организатора</a:t>
            </a:r>
            <a:endParaRPr lang="ru-RU" sz="27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Выбор книги для мастерской</a:t>
            </a:r>
          </a:p>
          <a:p>
            <a:r>
              <a:rPr lang="ru-RU" dirty="0" smtClean="0"/>
              <a:t>Инсценировка эпизода из книги</a:t>
            </a:r>
          </a:p>
          <a:p>
            <a:r>
              <a:rPr lang="ru-RU" dirty="0" smtClean="0"/>
              <a:t>Составление вопросов  по книге для дискуссии  «Разговор на равных»</a:t>
            </a:r>
          </a:p>
          <a:p>
            <a:r>
              <a:rPr lang="ru-RU" dirty="0" smtClean="0"/>
              <a:t>Проведение дискуссии</a:t>
            </a:r>
          </a:p>
          <a:p>
            <a:endParaRPr lang="ru-RU" dirty="0"/>
          </a:p>
        </p:txBody>
      </p:sp>
      <p:sp>
        <p:nvSpPr>
          <p:cNvPr id="11" name="Текст 8"/>
          <p:cNvSpPr txBox="1">
            <a:spLocks/>
          </p:cNvSpPr>
          <p:nvPr/>
        </p:nvSpPr>
        <p:spPr>
          <a:xfrm>
            <a:off x="761963" y="4143380"/>
            <a:ext cx="5403848" cy="57150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lang="ru-RU" sz="23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Задание классу-участнику</a:t>
            </a:r>
          </a:p>
        </p:txBody>
      </p:sp>
      <p:sp>
        <p:nvSpPr>
          <p:cNvPr id="12" name="Текст 8"/>
          <p:cNvSpPr txBox="1">
            <a:spLocks/>
          </p:cNvSpPr>
          <p:nvPr/>
        </p:nvSpPr>
        <p:spPr>
          <a:xfrm>
            <a:off x="1208868" y="5207429"/>
            <a:ext cx="3750590" cy="532529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lang="ru-RU" sz="2900" dirty="0" smtClean="0"/>
              <a:t>Прочтение текста</a:t>
            </a:r>
          </a:p>
        </p:txBody>
      </p:sp>
      <p:pic>
        <p:nvPicPr>
          <p:cNvPr id="13" name="Picture 3" descr="C:\Users\asus\Downloads\base_KN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89904"/>
            <a:ext cx="1422400" cy="76809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238216" y="6096000"/>
            <a:ext cx="1095378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Можно пригласить взрослых  как помощников или как участников</a:t>
            </a:r>
          </a:p>
        </p:txBody>
      </p:sp>
      <p:pic>
        <p:nvPicPr>
          <p:cNvPr id="15" name="Picture 8" descr="D:\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Компоненты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мастерской полезного действия в чтении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Интерактивный</a:t>
            </a:r>
          </a:p>
          <a:p>
            <a:r>
              <a:rPr lang="ru-RU" dirty="0" smtClean="0"/>
              <a:t>Обучающий</a:t>
            </a:r>
          </a:p>
          <a:p>
            <a:r>
              <a:rPr lang="ru-RU" dirty="0" smtClean="0"/>
              <a:t>Рекламирующий</a:t>
            </a:r>
          </a:p>
          <a:p>
            <a:r>
              <a:rPr lang="ru-RU" dirty="0" smtClean="0"/>
              <a:t>Презентационный</a:t>
            </a:r>
          </a:p>
          <a:p>
            <a:r>
              <a:rPr lang="ru-RU" dirty="0" smtClean="0"/>
              <a:t>Демонстрационный</a:t>
            </a:r>
          </a:p>
          <a:p>
            <a:r>
              <a:rPr lang="ru-RU" dirty="0" smtClean="0"/>
              <a:t>Игровой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(практика)</a:t>
            </a:r>
          </a:p>
          <a:p>
            <a:r>
              <a:rPr lang="ru-RU" dirty="0" smtClean="0"/>
              <a:t>…..</a:t>
            </a:r>
          </a:p>
          <a:p>
            <a:endParaRPr lang="ru-RU" dirty="0"/>
          </a:p>
        </p:txBody>
      </p:sp>
      <p:pic>
        <p:nvPicPr>
          <p:cNvPr id="5" name="Picture 3" descr="C:\Users\asus\Downloads\base_KN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929330"/>
            <a:ext cx="1719759" cy="9286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219" y="6000768"/>
            <a:ext cx="10572781" cy="857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Набор компонентов  и их продолжительность зависят от  замысла мастерской</a:t>
            </a:r>
          </a:p>
        </p:txBody>
      </p:sp>
      <p:pic>
        <p:nvPicPr>
          <p:cNvPr id="7" name="Picture 8" descr="D:\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Подготовка мастерской</a:t>
            </a:r>
            <a:r>
              <a:rPr lang="ru-RU" sz="3600" b="1" dirty="0" smtClean="0">
                <a:solidFill>
                  <a:srgbClr val="FF0000"/>
                </a:solidFill>
              </a:rPr>
              <a:t> полезного действия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в чтении 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Определение необходимых условий для проведений (оборудование, помещение, раздаточные материалы и др.)</a:t>
            </a:r>
          </a:p>
          <a:p>
            <a:r>
              <a:rPr lang="ru-RU" dirty="0" smtClean="0"/>
              <a:t>Рекламная листовка (или плакат)-приглашение участников на мастерскую с указанием особых условий участия (если есть, например, прочитать книгу…,материалы для ручного труда и др.)</a:t>
            </a:r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Какие произведения  выбирают подростки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для проведения мастерской полезного действия в чтении?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Увлекательный сюжет, раскрывающий внутренний мир подростка</a:t>
            </a:r>
          </a:p>
          <a:p>
            <a:r>
              <a:rPr lang="ru-RU" dirty="0" smtClean="0"/>
              <a:t>Язык текста (современный, доступный)</a:t>
            </a:r>
          </a:p>
          <a:p>
            <a:r>
              <a:rPr lang="ru-RU" dirty="0" smtClean="0"/>
              <a:t>Круг близких проблем и интересов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Культура чтения подростка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1688064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Культура чтения подростка представляет собой сложное личностное динамическое интегративное образование; природа процесса развития культуры чтения подростка обусловлена </a:t>
            </a:r>
            <a:r>
              <a:rPr lang="ru-RU" dirty="0" smtClean="0"/>
              <a:t>его духовными</a:t>
            </a:r>
            <a:r>
              <a:rPr lang="ru-RU" dirty="0"/>
              <a:t>, в частности, </a:t>
            </a:r>
            <a:r>
              <a:rPr lang="ru-RU" dirty="0" smtClean="0"/>
              <a:t>познавательным потребностями. Культура </a:t>
            </a:r>
            <a:r>
              <a:rPr lang="ru-RU" dirty="0"/>
              <a:t>чтения подростка может быть представлена в единстве его читательского опыта, ценностного отношения к чтению (ценностного отношения к выбору читаемого), читательской компетентности (способности к самостоятельной переработке текста: скорость, глубина понимания, интерпретация, способность порождать ответный текст).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095999"/>
            <a:ext cx="12192000" cy="753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Гринева М.И. Организационно-педагогически е условия развития культуры чтения подростков в общеобразовательном процессе: </a:t>
            </a:r>
            <a:r>
              <a:rPr lang="ru-RU" dirty="0" err="1" smtClean="0">
                <a:solidFill>
                  <a:srgbClr val="FF0000"/>
                </a:solidFill>
              </a:rPr>
              <a:t>автореф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ис.канд.пед.наук</a:t>
            </a:r>
            <a:r>
              <a:rPr lang="ru-RU" dirty="0" smtClean="0">
                <a:solidFill>
                  <a:srgbClr val="FF0000"/>
                </a:solidFill>
              </a:rPr>
              <a:t>: 13.00.01// </a:t>
            </a:r>
            <a:r>
              <a:rPr lang="ru-RU" dirty="0" err="1" smtClean="0">
                <a:solidFill>
                  <a:srgbClr val="FF0000"/>
                </a:solidFill>
              </a:rPr>
              <a:t>М.И.Гринева</a:t>
            </a:r>
            <a:r>
              <a:rPr lang="ru-RU" dirty="0" smtClean="0">
                <a:solidFill>
                  <a:srgbClr val="FF0000"/>
                </a:solidFill>
              </a:rPr>
              <a:t>. –СПб, 2016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8332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50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Вариант классификации типов заданий на мастерской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«Поиск информации» </a:t>
            </a:r>
            <a:r>
              <a:rPr lang="ru-RU" b="1" dirty="0" smtClean="0"/>
              <a:t>- задания, направленные на поиск дополнительной    информации, в том числе через поисковые системы Интернета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«Публичное выступление» </a:t>
            </a:r>
            <a:r>
              <a:rPr lang="ru-RU" b="1" dirty="0" smtClean="0"/>
              <a:t>- задания, связанные с подготовкой устных связных    высказываний.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«Точка зрения» </a:t>
            </a:r>
            <a:r>
              <a:rPr lang="ru-RU" b="1" dirty="0" smtClean="0"/>
              <a:t>-  задания, направленные на развитие навыка оформления    собственной реакции и оценочных суждений по поводу прочитанного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«Творческое прочтение» </a:t>
            </a:r>
            <a:r>
              <a:rPr lang="ru-RU" b="1" dirty="0" smtClean="0"/>
              <a:t>- задания, связанные с интерпретацией литературного    произведения: выразительным чтением,    чтением по ролям, созданием иллюстраций, сценария и т. п.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Самоанализ работы 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Насколько слаженно и продуктивно работала группа?</a:t>
            </a:r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Какова моя роль в её работе? </a:t>
            </a:r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какими трудностями я столкнулся?</a:t>
            </a:r>
            <a:endParaRPr lang="ru-RU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638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Вопросы для рефлексии участников мастерской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ru-RU" sz="36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· Какие ощущения остались от мастерской?</a:t>
            </a:r>
          </a:p>
          <a:p>
            <a:r>
              <a:rPr lang="ru-RU" dirty="0" smtClean="0"/>
              <a:t>· Что было трудно?</a:t>
            </a:r>
          </a:p>
          <a:p>
            <a:r>
              <a:rPr lang="ru-RU" dirty="0" smtClean="0"/>
              <a:t>· Что показалось самым интересным?</a:t>
            </a:r>
          </a:p>
          <a:p>
            <a:r>
              <a:rPr lang="ru-RU" dirty="0" smtClean="0"/>
              <a:t>· Что для тебя  является результатом этой мастерской?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Организационно-педагогическими условиями развития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культуры чтения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подростков в общеобразовательном процессе выступают:</a:t>
            </a:r>
            <a:b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наличие </a:t>
            </a:r>
            <a:r>
              <a:rPr lang="ru-RU" dirty="0"/>
              <a:t>преемственности программ развития чтения между начальной </a:t>
            </a:r>
            <a:r>
              <a:rPr lang="ru-RU" dirty="0" smtClean="0"/>
              <a:t>и основной </a:t>
            </a:r>
            <a:r>
              <a:rPr lang="ru-RU" dirty="0"/>
              <a:t>школой;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и реализация программ психолого-педагогического</a:t>
            </a:r>
            <a:br>
              <a:rPr lang="ru-RU" dirty="0"/>
            </a:br>
            <a:r>
              <a:rPr lang="ru-RU" dirty="0"/>
              <a:t>сопровождения подростков как читателей;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средовой читательской активности подростка;</a:t>
            </a:r>
          </a:p>
          <a:p>
            <a:r>
              <a:rPr lang="ru-RU" dirty="0" smtClean="0"/>
              <a:t>методическое </a:t>
            </a:r>
            <a:r>
              <a:rPr lang="ru-RU" dirty="0"/>
              <a:t>насыщение урочного и внеурочного процесса</a:t>
            </a:r>
            <a:br>
              <a:rPr lang="ru-RU" dirty="0"/>
            </a:br>
            <a:r>
              <a:rPr lang="ru-RU" dirty="0"/>
              <a:t>читательскими технологиями интегрированного типа, </a:t>
            </a:r>
            <a:r>
              <a:rPr lang="ru-RU" dirty="0" smtClean="0"/>
              <a:t>учитывающими индивидуальные </a:t>
            </a:r>
            <a:r>
              <a:rPr lang="ru-RU" dirty="0"/>
              <a:t>и возрастные особенности подростков 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84422"/>
            <a:ext cx="12192000" cy="573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Гринева М.И. Организационно-педагогически е условия развития культуры чтения подростков в общеобразовательном процессе: </a:t>
            </a:r>
            <a:r>
              <a:rPr lang="ru-RU" dirty="0" err="1" smtClean="0">
                <a:solidFill>
                  <a:srgbClr val="FF0000"/>
                </a:solidFill>
              </a:rPr>
              <a:t>автореф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ис.канд.пед.наук</a:t>
            </a:r>
            <a:r>
              <a:rPr lang="ru-RU" dirty="0" smtClean="0">
                <a:solidFill>
                  <a:srgbClr val="FF0000"/>
                </a:solidFill>
              </a:rPr>
              <a:t>: 13.00.01// </a:t>
            </a:r>
            <a:r>
              <a:rPr lang="ru-RU" dirty="0" err="1" smtClean="0">
                <a:solidFill>
                  <a:srgbClr val="FF0000"/>
                </a:solidFill>
              </a:rPr>
              <a:t>М.И.Гринева</a:t>
            </a:r>
            <a:r>
              <a:rPr lang="ru-RU" dirty="0" smtClean="0">
                <a:solidFill>
                  <a:srgbClr val="FF0000"/>
                </a:solidFill>
              </a:rPr>
              <a:t>. –СПб, 2016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Организационно-педагогическими </a:t>
            </a:r>
            <a:r>
              <a:rPr lang="ru-RU" sz="2400" b="1" dirty="0">
                <a:solidFill>
                  <a:srgbClr val="FF0000"/>
                </a:solidFill>
              </a:rPr>
              <a:t>условиями развития культуры чтения подростков в общеобразовательном процессе выступают: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</a:t>
            </a:r>
            <a:r>
              <a:rPr lang="ru-RU" dirty="0"/>
              <a:t>педагогической культуры чтения, которая включает </a:t>
            </a:r>
            <a:r>
              <a:rPr lang="ru-RU" dirty="0" smtClean="0"/>
              <a:t>в себя </a:t>
            </a:r>
            <a:r>
              <a:rPr lang="ru-RU" dirty="0"/>
              <a:t>культуру чтения взрослого человека, обуславливающую способность </a:t>
            </a:r>
            <a:r>
              <a:rPr lang="ru-RU" dirty="0" smtClean="0"/>
              <a:t>к педагогическому </a:t>
            </a:r>
            <a:r>
              <a:rPr lang="ru-RU" dirty="0"/>
              <a:t>влиянию на чтение школьников, а также </a:t>
            </a:r>
            <a:r>
              <a:rPr lang="ru-RU" dirty="0" smtClean="0"/>
              <a:t>владение технологиями </a:t>
            </a:r>
            <a:r>
              <a:rPr lang="ru-RU" dirty="0"/>
              <a:t>развития культуры чтения в образовательном процессе.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100156"/>
            <a:ext cx="12192000" cy="753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Гринева М.И. Организационно-педагогически е условия развития культуры чтения подростков в общеобразовательном процессе: </a:t>
            </a:r>
            <a:r>
              <a:rPr lang="ru-RU" dirty="0" err="1" smtClean="0">
                <a:solidFill>
                  <a:srgbClr val="FF0000"/>
                </a:solidFill>
              </a:rPr>
              <a:t>автореф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ис.канд.пед.наук</a:t>
            </a:r>
            <a:r>
              <a:rPr lang="ru-RU" dirty="0" smtClean="0">
                <a:solidFill>
                  <a:srgbClr val="FF0000"/>
                </a:solidFill>
              </a:rPr>
              <a:t>: 13.00.01// </a:t>
            </a:r>
            <a:r>
              <a:rPr lang="ru-RU" dirty="0" err="1" smtClean="0">
                <a:solidFill>
                  <a:srgbClr val="FF0000"/>
                </a:solidFill>
              </a:rPr>
              <a:t>М.И.Гринева</a:t>
            </a:r>
            <a:r>
              <a:rPr lang="ru-RU" dirty="0" smtClean="0">
                <a:solidFill>
                  <a:srgbClr val="FF0000"/>
                </a:solidFill>
              </a:rPr>
              <a:t>. –СПб, 2016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8332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5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2400" b="1" dirty="0">
                <a:solidFill>
                  <a:srgbClr val="FF0000"/>
                </a:solidFill>
              </a:rPr>
              <a:t>и развитие культуры чтения подростков - процесс, на динамику которого оказывают влияние: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4495800"/>
          </a:xfrm>
        </p:spPr>
        <p:txBody>
          <a:bodyPr/>
          <a:lstStyle/>
          <a:p>
            <a:r>
              <a:rPr lang="ru-RU" sz="2800" dirty="0"/>
              <a:t>личностный </a:t>
            </a:r>
            <a:r>
              <a:rPr lang="ru-RU" sz="2800" dirty="0"/>
              <a:t>опыт и отношение к чтению, сформированные в детский период (младшие школьники) ;</a:t>
            </a:r>
          </a:p>
          <a:p>
            <a:r>
              <a:rPr lang="ru-RU" sz="2800" dirty="0"/>
              <a:t>индивидуальные особенности становления когнитивной сферы подростка;</a:t>
            </a:r>
          </a:p>
          <a:p>
            <a:r>
              <a:rPr lang="ru-RU" sz="2800" dirty="0"/>
              <a:t>особенности социального (в частности – дружеского) окружения;</a:t>
            </a:r>
          </a:p>
          <a:p>
            <a:r>
              <a:rPr lang="ru-RU" sz="2800" dirty="0"/>
              <a:t>измененного формата текста (электронные текст, гипертекст, клиповые структуры, доминирование изобразительного текста);</a:t>
            </a:r>
          </a:p>
          <a:p>
            <a:r>
              <a:rPr lang="ru-RU" sz="2800" dirty="0"/>
              <a:t>роли и места чтения как фактора успешности образовательного процесса в педагогической системе образовательного учреждения.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Гринева М.И. Организационно-педагогически е условия развития культуры чтения подростков в общеобразовательном процессе: </a:t>
            </a:r>
            <a:r>
              <a:rPr lang="ru-RU" dirty="0" err="1" smtClean="0">
                <a:solidFill>
                  <a:srgbClr val="FF0000"/>
                </a:solidFill>
              </a:rPr>
              <a:t>автореф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ис.канд.пед.наук</a:t>
            </a:r>
            <a:r>
              <a:rPr lang="ru-RU" dirty="0" smtClean="0">
                <a:solidFill>
                  <a:srgbClr val="FF0000"/>
                </a:solidFill>
              </a:rPr>
              <a:t>: 13.00.01// </a:t>
            </a:r>
            <a:r>
              <a:rPr lang="ru-RU" dirty="0" err="1" smtClean="0">
                <a:solidFill>
                  <a:srgbClr val="FF0000"/>
                </a:solidFill>
              </a:rPr>
              <a:t>М.И.Гринева</a:t>
            </a:r>
            <a:r>
              <a:rPr lang="ru-RU" dirty="0" smtClean="0">
                <a:solidFill>
                  <a:srgbClr val="FF0000"/>
                </a:solidFill>
              </a:rPr>
              <a:t>. –СПб, 2016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Критериями развития культуры чтения подростков могут выступать: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6255" y="1600200"/>
            <a:ext cx="11521809" cy="4495800"/>
          </a:xfrm>
        </p:spPr>
        <p:txBody>
          <a:bodyPr/>
          <a:lstStyle/>
          <a:p>
            <a:r>
              <a:rPr lang="ru-RU" dirty="0" smtClean="0"/>
              <a:t>позитивное </a:t>
            </a:r>
            <a:r>
              <a:rPr lang="ru-RU" dirty="0"/>
              <a:t>отношение и увлеченность чтением; </a:t>
            </a:r>
            <a:endParaRPr lang="ru-RU" dirty="0" smtClean="0"/>
          </a:p>
          <a:p>
            <a:r>
              <a:rPr lang="ru-RU" dirty="0" smtClean="0"/>
              <a:t>самостоятельный </a:t>
            </a:r>
            <a:r>
              <a:rPr lang="ru-RU" dirty="0"/>
              <a:t>выбор чтения как сферы духовного становления личности; использование чтения как основания для самореализации в различных актуальных для подростка сферах (межличностного общения, в частности); </a:t>
            </a:r>
            <a:endParaRPr lang="ru-RU" dirty="0" smtClean="0"/>
          </a:p>
          <a:p>
            <a:r>
              <a:rPr lang="ru-RU" dirty="0" smtClean="0"/>
              <a:t>рост </a:t>
            </a:r>
            <a:r>
              <a:rPr lang="ru-RU" dirty="0"/>
              <a:t>базовых характеристик чтения (скорость и понимание); развитие качества анализа и порождения </a:t>
            </a:r>
            <a:r>
              <a:rPr lang="ru-RU" dirty="0" smtClean="0"/>
              <a:t>текстов различной </a:t>
            </a:r>
            <a:r>
              <a:rPr lang="ru-RU" dirty="0"/>
              <a:t>природы; </a:t>
            </a:r>
            <a:endParaRPr lang="ru-RU" dirty="0" smtClean="0"/>
          </a:p>
          <a:p>
            <a:r>
              <a:rPr lang="ru-RU" dirty="0" smtClean="0"/>
              <a:t>возвышающий </a:t>
            </a:r>
            <a:r>
              <a:rPr lang="ru-RU" dirty="0"/>
              <a:t>выбор текстов для чтения в иерархическом пространстве культуры.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935287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Гринева М.И. Организационно-педагогически е условия развития культуры чтения подростков в общеобразовательном процессе: </a:t>
            </a:r>
            <a:r>
              <a:rPr lang="ru-RU" dirty="0" err="1" smtClean="0">
                <a:solidFill>
                  <a:srgbClr val="FF0000"/>
                </a:solidFill>
              </a:rPr>
              <a:t>автореф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</a:t>
            </a:r>
            <a:r>
              <a:rPr lang="ru-RU" dirty="0" err="1" smtClean="0">
                <a:solidFill>
                  <a:srgbClr val="FF0000"/>
                </a:solidFill>
              </a:rPr>
              <a:t>ис.канд.пед.наук</a:t>
            </a:r>
            <a:r>
              <a:rPr lang="ru-RU" dirty="0" smtClean="0">
                <a:solidFill>
                  <a:srgbClr val="FF0000"/>
                </a:solidFill>
              </a:rPr>
              <a:t>: 13.00.01// </a:t>
            </a:r>
            <a:r>
              <a:rPr lang="ru-RU" dirty="0" err="1" smtClean="0">
                <a:solidFill>
                  <a:srgbClr val="FF0000"/>
                </a:solidFill>
              </a:rPr>
              <a:t>М.И.Гринева</a:t>
            </a:r>
            <a:r>
              <a:rPr lang="ru-RU" dirty="0" smtClean="0">
                <a:solidFill>
                  <a:srgbClr val="FF0000"/>
                </a:solidFill>
              </a:rPr>
              <a:t>. –СПб, 2016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Президент РАЧ </a:t>
            </a:r>
            <a:r>
              <a:rPr lang="ru-RU" sz="36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Сметанникова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Н.Н. 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5464" y="1600200"/>
            <a:ext cx="11561735" cy="5064071"/>
          </a:xfrm>
        </p:spPr>
        <p:txBody>
          <a:bodyPr/>
          <a:lstStyle/>
          <a:p>
            <a:r>
              <a:rPr lang="ru-RU" dirty="0" smtClean="0"/>
              <a:t>На сегодняшний день теоретически обосновано и практически апробировано положение о том, что приобщение к чтению происходит на современной школьникам литературе, соответствующей их возрасту. </a:t>
            </a:r>
          </a:p>
          <a:p>
            <a:r>
              <a:rPr lang="ru-RU" dirty="0" smtClean="0"/>
              <a:t>Обильное чтение детской и юношеской литературы, а также ее обсуждение, разыгрывание и другие активные формы работы с книгой оставляют след на всю жизнь. </a:t>
            </a:r>
          </a:p>
          <a:p>
            <a:r>
              <a:rPr lang="ru-RU" dirty="0" smtClean="0"/>
              <a:t>Без хорошего учителя и методик обучения чтению стать хорошим читателем трудно. </a:t>
            </a:r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8332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Романичева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Е.С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.: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Современные исследования в области чтения показали: ребенок как читатель формируется в рамках свободного чтения. Если в возрасте 10 – 12 лет ребенок не читает детскую и подростковую литературу, а воспитывается только на классике, то с уверенностью можно сказать: как читатель он будет потерян.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096000"/>
            <a:ext cx="1219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Кандидат педагогических наук, доцент, главный научный сотрудник Лаборатории социокультурных практик МГПУ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Вопросы литературного образования 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поле методического осмысления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самостоятельной продуктивной текстовой деятельности без участия учителя</a:t>
            </a:r>
          </a:p>
          <a:p>
            <a:r>
              <a:rPr lang="ru-RU" dirty="0" smtClean="0"/>
              <a:t>Критерии и показатели оценки различных видов такой текстовой и творческой деятельности</a:t>
            </a:r>
          </a:p>
          <a:p>
            <a:r>
              <a:rPr lang="ru-RU" dirty="0" smtClean="0"/>
              <a:t>Мало проработаны вопросы этапов становления читателя</a:t>
            </a:r>
          </a:p>
          <a:p>
            <a:pPr>
              <a:spcBef>
                <a:spcPct val="0"/>
              </a:spcBef>
              <a:buNone/>
            </a:pPr>
            <a:endParaRPr lang="ru-RU" dirty="0"/>
          </a:p>
        </p:txBody>
      </p:sp>
      <p:pic>
        <p:nvPicPr>
          <p:cNvPr id="4" name="Picture 8" descr="D: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51" y="0"/>
            <a:ext cx="1272849" cy="12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6595</TotalTime>
  <Words>1209</Words>
  <Application>Microsoft Office PowerPoint</Application>
  <PresentationFormat>Широкоэкранный</PresentationFormat>
  <Paragraphs>112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 Мастерская полезного действия в чтении  как социокультурная публичная практика работы с текстами разных форматов </vt:lpstr>
      <vt:lpstr>Культура чтения подростка</vt:lpstr>
      <vt:lpstr>Организационно-педагогическими условиями развития культуры чтения подростков в общеобразовательном процессе выступают: </vt:lpstr>
      <vt:lpstr> Организационно-педагогическими условиями развития культуры чтения подростков в общеобразовательном процессе выступают: </vt:lpstr>
      <vt:lpstr> Формирование и развитие культуры чтения подростков - процесс, на динамику которого оказывают влияние: </vt:lpstr>
      <vt:lpstr>Критериями развития культуры чтения подростков могут выступать: </vt:lpstr>
      <vt:lpstr>Президент РАЧ Сметанникова Н.Н. </vt:lpstr>
      <vt:lpstr>Романичева Е.С.:</vt:lpstr>
      <vt:lpstr>Вопросы литературного образования  в поле методического осмысления</vt:lpstr>
      <vt:lpstr>Аскарова В.Я.:</vt:lpstr>
      <vt:lpstr>От точек к многоточию…</vt:lpstr>
      <vt:lpstr>От точек к многоточию…</vt:lpstr>
      <vt:lpstr>Технология приобщения к чтению  (по Е.А.Асоновой)</vt:lpstr>
      <vt:lpstr>Мастерская полезного действия в чтении  (попытка объяснения)</vt:lpstr>
      <vt:lpstr>Воспитательные и развивающие эффекты мастерской полезного действия  как пространства для самореализации  и творчества </vt:lpstr>
      <vt:lpstr>Мастерская полезного действия  в чтении  (вариант проведения)</vt:lpstr>
      <vt:lpstr>Компоненты  мастерской полезного действия в чтении</vt:lpstr>
      <vt:lpstr>Подготовка мастерской полезного действия  в чтении </vt:lpstr>
      <vt:lpstr>Какие произведения  выбирают подростки  для проведения мастерской полезного действия в чтении?</vt:lpstr>
      <vt:lpstr>Вариант классификации типов заданий на мастерской </vt:lpstr>
      <vt:lpstr> Самоанализ работы группы</vt:lpstr>
      <vt:lpstr> Вопросы для рефлексии участников мастерской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269</cp:revision>
  <dcterms:created xsi:type="dcterms:W3CDTF">2016-04-12T18:15:34Z</dcterms:created>
  <dcterms:modified xsi:type="dcterms:W3CDTF">2017-12-22T11:37:17Z</dcterms:modified>
</cp:coreProperties>
</file>