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1"/>
  </p:notesMasterIdLst>
  <p:handoutMasterIdLst>
    <p:handoutMasterId r:id="rId22"/>
  </p:handoutMasterIdLst>
  <p:sldIdLst>
    <p:sldId id="293" r:id="rId3"/>
    <p:sldId id="292" r:id="rId4"/>
    <p:sldId id="290" r:id="rId5"/>
    <p:sldId id="288" r:id="rId6"/>
    <p:sldId id="275" r:id="rId7"/>
    <p:sldId id="274" r:id="rId8"/>
    <p:sldId id="286" r:id="rId9"/>
    <p:sldId id="276" r:id="rId10"/>
    <p:sldId id="285" r:id="rId11"/>
    <p:sldId id="287" r:id="rId12"/>
    <p:sldId id="284" r:id="rId13"/>
    <p:sldId id="266" r:id="rId14"/>
    <p:sldId id="270" r:id="rId15"/>
    <p:sldId id="282" r:id="rId16"/>
    <p:sldId id="273" r:id="rId17"/>
    <p:sldId id="280" r:id="rId18"/>
    <p:sldId id="289" r:id="rId19"/>
    <p:sldId id="291" r:id="rId20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3B"/>
    <a:srgbClr val="FF3399"/>
    <a:srgbClr val="E9AB7D"/>
    <a:srgbClr val="AB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780" y="66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ru-RU">
                <a:solidFill>
                  <a:schemeClr val="tx2"/>
                </a:solidFill>
              </a:rPr>
              <a:pPr/>
              <a:t>22.12.2017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pPr/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ru-RU"/>
              <a:pPr/>
              <a:t>22.12.2017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22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2383" y="1498602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ru-RU" noProof="0" smtClean="0"/>
              <a:pPr/>
              <a:t>22.12.2017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9"/>
            <a:ext cx="1422030" cy="5897561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309" y="274639"/>
            <a:ext cx="8532178" cy="5897561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ru-RU" noProof="0" smtClean="0"/>
              <a:pPr/>
              <a:t>22.12.2017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ru-RU" noProof="0" smtClean="0"/>
              <a:pPr/>
              <a:t>22.12.2017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589" y="3124201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22.12.2017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22.12.2017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22.12.2017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22.12.2017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22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722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ru-RU" noProof="0" smtClean="0"/>
              <a:pPr/>
              <a:t>22.12.2017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7765" y="279402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ru-RU" noProof="0" smtClean="0"/>
              <a:pPr/>
              <a:t>22.12.2017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2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2DD204D1-F9BD-4643-8480-6EA41EB484F1}" type="datetimeFigureOut">
              <a:rPr lang="ru-RU" noProof="0" smtClean="0"/>
              <a:pPr/>
              <a:t>22.12.2017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2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2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stashev.com/ru/design/desyat-sovetov-ot-imenityx-dizajnerov-knizhnyx-oblozhe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u.wikipedia.org/wiki/%D0%9E%D0%B1%D0%BB%D0%BE%D0%B6%D0%BA%D0%B0" TargetMode="External"/><Relationship Id="rId4" Type="http://schemas.openxmlformats.org/officeDocument/2006/relationships/hyperlink" Target="http://www.sovb.ru/design/book_cover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" y="4005263"/>
            <a:ext cx="12188825" cy="19304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AB0D0D"/>
                </a:solidFill>
              </a:rPr>
              <a:t/>
            </a:r>
            <a:br>
              <a:rPr lang="ru-RU" sz="2800" b="1" dirty="0" smtClean="0">
                <a:solidFill>
                  <a:srgbClr val="AB0D0D"/>
                </a:solidFill>
              </a:rPr>
            </a:br>
            <a:r>
              <a:rPr lang="ru-RU" sz="2800" b="1" dirty="0" smtClean="0">
                <a:solidFill>
                  <a:srgbClr val="AB0D0D"/>
                </a:solidFill>
              </a:rPr>
              <a:t/>
            </a:r>
            <a:br>
              <a:rPr lang="ru-RU" sz="2800" b="1" dirty="0" smtClean="0">
                <a:solidFill>
                  <a:srgbClr val="AB0D0D"/>
                </a:solidFill>
              </a:rPr>
            </a:br>
            <a:endParaRPr lang="ru-RU" sz="2800" b="1" dirty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3794" name="Picture 2" descr="http://www.prm-gym10.edusite.ru/images/p1_emblema_gimnaz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2964" y="136754"/>
            <a:ext cx="944740" cy="908720"/>
          </a:xfrm>
          <a:prstGeom prst="rect">
            <a:avLst/>
          </a:prstGeom>
          <a:noFill/>
        </p:spPr>
      </p:pic>
      <p:sp>
        <p:nvSpPr>
          <p:cNvPr id="33796" name="AutoShape 4" descr="Картинки по запросу вш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8" name="AutoShape 6" descr="Картинки по запросу вш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800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/>
          <a:srcRect b="10877"/>
          <a:stretch/>
        </p:blipFill>
        <p:spPr bwMode="auto">
          <a:xfrm>
            <a:off x="153675" y="341956"/>
            <a:ext cx="1045135" cy="86141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45940" y="620688"/>
            <a:ext cx="892899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AB0D0D"/>
                </a:solidFill>
              </a:rPr>
              <a:t>Университетский округ НИУ ВШЭ</a:t>
            </a:r>
          </a:p>
          <a:p>
            <a:pPr indent="457200" algn="ctr"/>
            <a:r>
              <a:rPr lang="ru-RU" sz="2800" b="1" dirty="0">
                <a:solidFill>
                  <a:srgbClr val="AB0D0D"/>
                </a:solidFill>
              </a:rPr>
              <a:t>Мероприятия по обмену опытом</a:t>
            </a:r>
          </a:p>
          <a:p>
            <a:pPr indent="457200" algn="ctr"/>
            <a:r>
              <a:rPr lang="ru-RU" sz="2800" b="1" dirty="0">
                <a:solidFill>
                  <a:srgbClr val="AB0D0D"/>
                </a:solidFill>
              </a:rPr>
              <a:t>инновационных образовательных практик</a:t>
            </a:r>
          </a:p>
          <a:p>
            <a:pPr marL="450215" indent="6985" algn="ctr"/>
            <a:r>
              <a:rPr lang="ru-RU" sz="2800" b="1" dirty="0">
                <a:solidFill>
                  <a:srgbClr val="AB0D0D"/>
                </a:solidFill>
              </a:rPr>
              <a:t>«Новые образовательные технологии в школе XXI века»</a:t>
            </a:r>
          </a:p>
          <a:p>
            <a:pPr marL="450215" indent="6985" algn="ctr"/>
            <a:r>
              <a:rPr lang="ru-RU" sz="2800" b="1" dirty="0">
                <a:solidFill>
                  <a:srgbClr val="AB0D0D"/>
                </a:solidFill>
              </a:rPr>
              <a:t>  </a:t>
            </a:r>
            <a:endParaRPr lang="ru-RU" sz="2800" b="1" dirty="0" smtClean="0">
              <a:solidFill>
                <a:srgbClr val="AB0D0D"/>
              </a:solidFill>
            </a:endParaRPr>
          </a:p>
          <a:p>
            <a:pPr marL="450215" indent="6985" algn="ctr"/>
            <a:r>
              <a:rPr lang="ru-RU" sz="2800" b="1" dirty="0" smtClean="0">
                <a:solidFill>
                  <a:srgbClr val="AB0D0D"/>
                </a:solidFill>
              </a:rPr>
              <a:t>МАОУ </a:t>
            </a:r>
            <a:r>
              <a:rPr lang="ru-RU" sz="2800" b="1" dirty="0">
                <a:solidFill>
                  <a:srgbClr val="AB0D0D"/>
                </a:solidFill>
              </a:rPr>
              <a:t>«Гимназия № 10»</a:t>
            </a:r>
          </a:p>
          <a:p>
            <a:endParaRPr lang="ru-RU" sz="2800" b="1" dirty="0">
              <a:solidFill>
                <a:srgbClr val="AB0D0D"/>
              </a:solidFill>
            </a:endParaRPr>
          </a:p>
          <a:p>
            <a:pPr algn="ctr"/>
            <a:r>
              <a:rPr lang="ru-RU" sz="2800" b="1" dirty="0">
                <a:solidFill>
                  <a:srgbClr val="AB0D0D"/>
                </a:solidFill>
              </a:rPr>
              <a:t>Тема </a:t>
            </a:r>
            <a:r>
              <a:rPr lang="ru-RU" sz="2800" b="1" dirty="0">
                <a:solidFill>
                  <a:srgbClr val="AB0D0D"/>
                </a:solidFill>
              </a:rPr>
              <a:t>мероприятия: </a:t>
            </a:r>
            <a:endParaRPr lang="ru-RU" sz="2800" b="1" dirty="0" smtClean="0">
              <a:solidFill>
                <a:srgbClr val="AB0D0D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AB0D0D"/>
                </a:solidFill>
              </a:rPr>
              <a:t>«Мастерская </a:t>
            </a:r>
            <a:r>
              <a:rPr lang="ru-RU" sz="2800" b="1" dirty="0">
                <a:solidFill>
                  <a:srgbClr val="AB0D0D"/>
                </a:solidFill>
              </a:rPr>
              <a:t>полезного действия в чтении как социокультурная публичная практика работы с текстами разных </a:t>
            </a:r>
            <a:r>
              <a:rPr lang="ru-RU" sz="2800" b="1" dirty="0" smtClean="0">
                <a:solidFill>
                  <a:srgbClr val="AB0D0D"/>
                </a:solidFill>
              </a:rPr>
              <a:t>форматов» </a:t>
            </a:r>
            <a:endParaRPr lang="ru-RU" sz="2800" b="1" dirty="0">
              <a:solidFill>
                <a:srgbClr val="AB0D0D"/>
              </a:solidFill>
            </a:endParaRPr>
          </a:p>
          <a:p>
            <a:endParaRPr lang="ru-RU" sz="2800" b="1" dirty="0">
              <a:solidFill>
                <a:srgbClr val="AB0D0D"/>
              </a:solidFill>
            </a:endParaRPr>
          </a:p>
          <a:p>
            <a:pPr algn="ctr"/>
            <a:r>
              <a:rPr lang="ru-RU" sz="2800" b="1" dirty="0">
                <a:solidFill>
                  <a:srgbClr val="AB0D0D"/>
                </a:solidFill>
              </a:rPr>
              <a:t>Дата проведения</a:t>
            </a:r>
            <a:r>
              <a:rPr lang="ru-RU" sz="2800" b="1" dirty="0">
                <a:solidFill>
                  <a:srgbClr val="AB0D0D"/>
                </a:solidFill>
              </a:rPr>
              <a:t>  14 декабря  2017 г. 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9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88825" cy="62068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B0D0D"/>
                </a:solidFill>
              </a:rPr>
              <a:t>Мастерская: «О чём может рассказать обложка книги?»</a:t>
            </a:r>
            <a:endParaRPr lang="ru-RU" sz="2800" dirty="0">
              <a:solidFill>
                <a:srgbClr val="AB0D0D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756" y="1268761"/>
            <a:ext cx="95050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3 вариант </a:t>
            </a:r>
            <a:r>
              <a:rPr lang="ru-RU" dirty="0" smtClean="0">
                <a:solidFill>
                  <a:srgbClr val="002060"/>
                </a:solidFill>
              </a:rPr>
              <a:t>– это </a:t>
            </a:r>
            <a:r>
              <a:rPr lang="ru-RU" b="1" dirty="0" smtClean="0">
                <a:solidFill>
                  <a:srgbClr val="002060"/>
                </a:solidFill>
              </a:rPr>
              <a:t>фотография на обложке</a:t>
            </a:r>
            <a:r>
              <a:rPr lang="ru-RU" dirty="0" smtClean="0"/>
              <a:t>.</a:t>
            </a:r>
          </a:p>
          <a:p>
            <a:endParaRPr lang="ru-RU" sz="1600" dirty="0" smtClean="0"/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 </a:t>
            </a:r>
            <a:r>
              <a:rPr lang="ru-RU" sz="2000" b="1" dirty="0" smtClean="0"/>
              <a:t>фото</a:t>
            </a:r>
            <a:r>
              <a:rPr lang="ru-RU" sz="2000" dirty="0" smtClean="0"/>
              <a:t> с применением </a:t>
            </a:r>
            <a:r>
              <a:rPr lang="ru-RU" sz="2000" b="1" dirty="0" smtClean="0"/>
              <a:t>различных фильтров</a:t>
            </a:r>
          </a:p>
          <a:p>
            <a:pPr algn="just">
              <a:buFont typeface="Wingdings" pitchFamily="2" charset="2"/>
              <a:buChar char="ü"/>
            </a:pPr>
            <a:endParaRPr lang="ru-RU" sz="1400" dirty="0" smtClean="0"/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/>
              <a:t> </a:t>
            </a:r>
            <a:r>
              <a:rPr lang="ru-RU" sz="2000" b="1" dirty="0" smtClean="0"/>
              <a:t>фото </a:t>
            </a:r>
            <a:r>
              <a:rPr lang="ru-RU" sz="2000" dirty="0" smtClean="0"/>
              <a:t>с разного рода </a:t>
            </a:r>
            <a:r>
              <a:rPr lang="ru-RU" sz="2000" b="1" dirty="0" smtClean="0"/>
              <a:t>наложениями</a:t>
            </a:r>
          </a:p>
          <a:p>
            <a:pPr algn="just">
              <a:buFont typeface="Wingdings" pitchFamily="2" charset="2"/>
              <a:buChar char="ü"/>
            </a:pPr>
            <a:endParaRPr lang="ru-RU" sz="1400" b="1" dirty="0" smtClean="0"/>
          </a:p>
          <a:p>
            <a:pPr algn="just">
              <a:buFont typeface="Wingdings" pitchFamily="2" charset="2"/>
              <a:buChar char="ü"/>
            </a:pPr>
            <a:r>
              <a:rPr lang="ru-RU" sz="2000" b="1" dirty="0" smtClean="0"/>
              <a:t> </a:t>
            </a:r>
            <a:r>
              <a:rPr lang="ru-RU" sz="2000" dirty="0" smtClean="0"/>
              <a:t>простые красивые</a:t>
            </a:r>
            <a:r>
              <a:rPr lang="ru-RU" sz="2000" b="1" dirty="0" smtClean="0"/>
              <a:t> профессиональные фото</a:t>
            </a:r>
            <a:endParaRPr lang="ru-RU" sz="2000" b="1" dirty="0"/>
          </a:p>
        </p:txBody>
      </p:sp>
      <p:pic>
        <p:nvPicPr>
          <p:cNvPr id="33796" name="Picture 4" descr="Картинки по запросу красивые картинки для обложки книг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772" y="3429001"/>
            <a:ext cx="2142190" cy="3178324"/>
          </a:xfrm>
          <a:prstGeom prst="rect">
            <a:avLst/>
          </a:prstGeom>
          <a:noFill/>
        </p:spPr>
      </p:pic>
      <p:pic>
        <p:nvPicPr>
          <p:cNvPr id="33798" name="Picture 6" descr="https://pp.userapi.com/c639530/v639530275/46cea/qywhirg6Xm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8069" y="3443971"/>
            <a:ext cx="2016223" cy="317555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61763" y="692696"/>
            <a:ext cx="119270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u="sng" dirty="0" smtClean="0">
                <a:solidFill>
                  <a:srgbClr val="AB0D0D"/>
                </a:solidFill>
              </a:rPr>
              <a:t>Идеи для оформления обложки</a:t>
            </a:r>
            <a:endParaRPr lang="ru-RU" sz="3200" b="1" u="sng" dirty="0" smtClean="0">
              <a:solidFill>
                <a:srgbClr val="AB0D0D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18" y="3429002"/>
            <a:ext cx="6232818" cy="317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771" y="836713"/>
            <a:ext cx="7920881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4800" b="1" dirty="0" smtClean="0">
                <a:solidFill>
                  <a:schemeClr val="tx1">
                    <a:lumMod val="75000"/>
                  </a:schemeClr>
                </a:solidFill>
              </a:rPr>
              <a:t>Практическая часть </a:t>
            </a:r>
            <a:r>
              <a:rPr lang="ru-RU" sz="4800" b="1" dirty="0" smtClean="0">
                <a:solidFill>
                  <a:schemeClr val="tx1">
                    <a:lumMod val="75000"/>
                  </a:schemeClr>
                </a:solidFill>
              </a:rPr>
              <a:t>мастерской</a:t>
            </a:r>
            <a:endParaRPr lang="ru-RU" sz="48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>
              <a:lnSpc>
                <a:spcPct val="95000"/>
              </a:lnSpc>
            </a:pPr>
            <a:endParaRPr lang="ru-RU" sz="4800" b="1" dirty="0" smtClean="0">
              <a:solidFill>
                <a:srgbClr val="AB0D0D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ru-RU" sz="6000" b="1" dirty="0" smtClean="0">
                <a:solidFill>
                  <a:srgbClr val="AB0D0D"/>
                </a:solidFill>
              </a:rPr>
              <a:t>«Создай обложку!» </a:t>
            </a:r>
          </a:p>
          <a:p>
            <a:pPr algn="ctr">
              <a:lnSpc>
                <a:spcPct val="95000"/>
              </a:lnSpc>
            </a:pPr>
            <a:endParaRPr lang="ru-RU" sz="4800" b="1" dirty="0" smtClean="0">
              <a:solidFill>
                <a:srgbClr val="AB0D0D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ru-RU" sz="4800" b="1" dirty="0" smtClean="0">
                <a:solidFill>
                  <a:schemeClr val="tx1">
                    <a:lumMod val="75000"/>
                  </a:schemeClr>
                </a:solidFill>
              </a:rPr>
              <a:t>для книги…</a:t>
            </a:r>
            <a:endParaRPr lang="ru-RU" sz="48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2780928"/>
            <a:ext cx="8376726" cy="1930400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rgbClr val="AB0D0D"/>
                </a:solidFill>
              </a:rPr>
              <a:t>«Хранилище ужасных слов»</a:t>
            </a:r>
            <a:endParaRPr lang="ru-RU" sz="8000" b="1" dirty="0">
              <a:solidFill>
                <a:srgbClr val="AB0D0D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3772" y="836713"/>
            <a:ext cx="8352927" cy="1296987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1">
                    <a:lumMod val="75000"/>
                  </a:schemeClr>
                </a:solidFill>
              </a:rPr>
              <a:t>…для книги </a:t>
            </a:r>
            <a:r>
              <a:rPr lang="ru-RU" sz="4800" b="1" dirty="0" err="1" smtClean="0">
                <a:solidFill>
                  <a:schemeClr val="tx1">
                    <a:lumMod val="75000"/>
                  </a:schemeClr>
                </a:solidFill>
              </a:rPr>
              <a:t>Элии</a:t>
            </a:r>
            <a:r>
              <a:rPr lang="ru-RU" sz="48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tx1">
                    <a:lumMod val="75000"/>
                  </a:schemeClr>
                </a:solidFill>
              </a:rPr>
              <a:t>Барсело</a:t>
            </a:r>
            <a:endParaRPr lang="ru-RU" sz="48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0276" y="44624"/>
            <a:ext cx="698477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600" b="1" dirty="0" smtClean="0">
                <a:solidFill>
                  <a:srgbClr val="AB0D0D"/>
                </a:solidFill>
              </a:rPr>
              <a:t>Автор книги:</a:t>
            </a:r>
          </a:p>
          <a:p>
            <a:pPr algn="ctr">
              <a:lnSpc>
                <a:spcPct val="95000"/>
              </a:lnSpc>
            </a:pPr>
            <a:r>
              <a:rPr lang="ru-RU" sz="3600" b="1" dirty="0" smtClean="0">
                <a:solidFill>
                  <a:srgbClr val="AB0D0D"/>
                </a:solidFill>
              </a:rPr>
              <a:t>Кто же такая </a:t>
            </a:r>
            <a:r>
              <a:rPr lang="ru-RU" sz="3600" b="1" dirty="0" err="1" smtClean="0">
                <a:solidFill>
                  <a:srgbClr val="AB0D0D"/>
                </a:solidFill>
              </a:rPr>
              <a:t>Элия</a:t>
            </a:r>
            <a:r>
              <a:rPr lang="ru-RU" sz="3600" b="1" dirty="0" smtClean="0">
                <a:solidFill>
                  <a:srgbClr val="AB0D0D"/>
                </a:solidFill>
              </a:rPr>
              <a:t> </a:t>
            </a:r>
            <a:r>
              <a:rPr lang="ru-RU" sz="3600" b="1" dirty="0" err="1" smtClean="0">
                <a:solidFill>
                  <a:srgbClr val="AB0D0D"/>
                </a:solidFill>
              </a:rPr>
              <a:t>Барсело</a:t>
            </a:r>
            <a:r>
              <a:rPr lang="ru-RU" sz="3600" b="1" dirty="0" smtClean="0">
                <a:solidFill>
                  <a:srgbClr val="AB0D0D"/>
                </a:solidFill>
              </a:rPr>
              <a:t>?</a:t>
            </a:r>
            <a:endParaRPr lang="ru-RU" sz="3600" b="1" dirty="0">
              <a:solidFill>
                <a:srgbClr val="AB0D0D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66220" y="1340768"/>
            <a:ext cx="7632847" cy="542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 smtClean="0"/>
              <a:t>Элия</a:t>
            </a:r>
            <a:r>
              <a:rPr lang="ru-RU" dirty="0" smtClean="0"/>
              <a:t> </a:t>
            </a:r>
            <a:r>
              <a:rPr lang="ru-RU" dirty="0" err="1" smtClean="0"/>
              <a:t>Барсело</a:t>
            </a:r>
            <a:r>
              <a:rPr lang="ru-RU" dirty="0" smtClean="0"/>
              <a:t> – это…</a:t>
            </a:r>
          </a:p>
          <a:p>
            <a:endParaRPr lang="ru-RU" sz="1200" dirty="0"/>
          </a:p>
          <a:p>
            <a:r>
              <a:rPr lang="ru-RU" dirty="0"/>
              <a:t> </a:t>
            </a:r>
            <a:r>
              <a:rPr lang="ru-RU" dirty="0" smtClean="0"/>
              <a:t>     …</a:t>
            </a:r>
            <a:r>
              <a:rPr lang="ru-RU" i="1" dirty="0"/>
              <a:t>вузовский преподаватель</a:t>
            </a:r>
            <a:r>
              <a:rPr lang="ru-RU" dirty="0" smtClean="0"/>
              <a:t>…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…</a:t>
            </a:r>
            <a:r>
              <a:rPr lang="ru-RU" i="1" dirty="0" smtClean="0"/>
              <a:t>писатель…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                                                       </a:t>
            </a:r>
            <a:r>
              <a:rPr lang="ru-RU" dirty="0" smtClean="0"/>
              <a:t> …</a:t>
            </a:r>
            <a:r>
              <a:rPr lang="ru-RU" i="1" dirty="0" smtClean="0"/>
              <a:t>журналист</a:t>
            </a:r>
            <a:r>
              <a:rPr lang="ru-RU" dirty="0" smtClean="0"/>
              <a:t>…</a:t>
            </a:r>
          </a:p>
          <a:p>
            <a:endParaRPr lang="ru-RU" sz="1050" dirty="0" smtClean="0"/>
          </a:p>
          <a:p>
            <a:pPr algn="just"/>
            <a:r>
              <a:rPr lang="ru-RU" dirty="0" smtClean="0"/>
              <a:t>…А кроме того, она </a:t>
            </a:r>
            <a:r>
              <a:rPr lang="ru-RU" i="1" dirty="0" smtClean="0"/>
              <a:t>дипломант</a:t>
            </a:r>
            <a:r>
              <a:rPr lang="ru-RU" dirty="0" smtClean="0"/>
              <a:t> престижных международных премий и обладатель  докторской степени в области испаноязычной литературы.</a:t>
            </a:r>
          </a:p>
          <a:p>
            <a:pPr>
              <a:buFont typeface="Wingdings" pitchFamily="2" charset="2"/>
              <a:buChar char="ü"/>
            </a:pPr>
            <a:endParaRPr lang="ru-RU" sz="1800" dirty="0" smtClean="0"/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 Она пишет книги для детей и взрослых и журналистские материалы о детской литературе в лицах и событиях. </a:t>
            </a:r>
          </a:p>
          <a:p>
            <a:pPr algn="just">
              <a:buFont typeface="Wingdings" pitchFamily="2" charset="2"/>
              <a:buChar char="ü"/>
            </a:pPr>
            <a:endParaRPr lang="ru-RU" sz="1800" dirty="0" smtClean="0"/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 Живёт в Инсбруке, Австрии. 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9" y="332656"/>
            <a:ext cx="4104456" cy="617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88641"/>
            <a:ext cx="12188823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600" b="1" dirty="0" smtClean="0">
                <a:solidFill>
                  <a:srgbClr val="AB0D0D"/>
                </a:solidFill>
              </a:rPr>
              <a:t>Что и как и пишет </a:t>
            </a:r>
            <a:r>
              <a:rPr lang="ru-RU" sz="3600" b="1" dirty="0" err="1" smtClean="0">
                <a:solidFill>
                  <a:srgbClr val="AB0D0D"/>
                </a:solidFill>
              </a:rPr>
              <a:t>Элия</a:t>
            </a:r>
            <a:r>
              <a:rPr lang="ru-RU" sz="3600" b="1" dirty="0" smtClean="0">
                <a:solidFill>
                  <a:srgbClr val="AB0D0D"/>
                </a:solidFill>
              </a:rPr>
              <a:t> </a:t>
            </a:r>
            <a:r>
              <a:rPr lang="ru-RU" sz="3600" b="1" dirty="0" err="1" smtClean="0">
                <a:solidFill>
                  <a:srgbClr val="AB0D0D"/>
                </a:solidFill>
              </a:rPr>
              <a:t>Барсело</a:t>
            </a:r>
            <a:r>
              <a:rPr lang="ru-RU" sz="3600" b="1" dirty="0" smtClean="0">
                <a:solidFill>
                  <a:srgbClr val="AB0D0D"/>
                </a:solidFill>
              </a:rPr>
              <a:t>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9758" y="980729"/>
            <a:ext cx="116652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Опубликовала множество романов, эссе и более чем двадцать рассказов в испанских и зарубежных журналах. Часть ее работ была переведена на французский, немецкий, английский, итальянский, русский, каталонский и эсперанто.</a:t>
            </a:r>
            <a:endParaRPr lang="ru-RU" sz="2800" dirty="0" smtClean="0"/>
          </a:p>
        </p:txBody>
      </p:sp>
      <p:sp>
        <p:nvSpPr>
          <p:cNvPr id="33796" name="AutoShape 4" descr="data:image/jpeg;base64,/9j/4AAQSkZJRgABAQAAAQABAAD/2wCEAAkGBwgHBgkIBwgKCgkLDRYPDQwMDRsUFRAWIB0iIiAdHx8kKDQsJCYxJx8fLT0tMTU3Ojo6Iys/RD84QzQ5OjcBCgoKDQwNGg8PGjclHyU3Nzc3Nzc3Nzc3Nzc3Nzc3Nzc3Nzc3Nzc3Nzc3Nzc3Nzc3Nzc3Nzc3Nzc3Nzc3Nzc3N//AABEIALcAeAMBIgACEQEDEQH/xAAbAAACAgMBAAAAAAAAAAAAAAAEBQADAQIGB//EADsQAAIBAwIDBQYFAgUFAQAAAAECAwAEERIhBTFBEyJRYXEGMoGRobEUQsHR8BUjM1JikuEkQ3KC8VT/xAAZAQADAQEBAAAAAAAAAAAAAAABAgMEAAX/xAAqEQADAAICAQUAAgAHAQAAAAAAAQIDERIhMQQTIkFRFHEjM2GRobHxBf/aAAwDAQACEQMRAD8A9TlswX1ZrdwIo8k7Crs536UrvnaQlfy1qnbJPoXXl5qkIVAR40BMdYZuXpV89vh8g7eNUGMk6M+9WuUkjO9iG5WbtS0Y2U9DTu0iMcau/hUsbOQzYl37xGwoq9E8EUaxwdqS+XyB7pG2M+G3zo5MiR0xs1VhINIbB51TJYi6ly8s8aYxmOUr9KHZD2Z12yjZsYnCkkHGDnpsdxTe3W4iWNba27VWfLk490qTsTvzxvy3xUqyLRWOU1tMXRcFuY21cP41PA4OwlQSCi/697RcEXVxKxiv7Yc57bYj1GP0FGRNcs7AcOKsrkFTLvjIAO/POT/tNNkjMZJBJHQZrPTmjbHqX4ySmv61/wAoBt/aez4tCfwUvf5tGww4+HX4VZbzR30yxXKd3BweRG1c7xX2aN9b/wBQsFFvfD+4QndWTwGByb79az7HcUi4vM/D+JHTdFMLJyJI8PBh1FFNKR8vppuPdw9peV9oKleAXTCIs0YOzFcGq5CrnIyPhRPE4U4fPJDDK5UqM6vGl/aKzALnK+961qntbPMfkP4axS4VgeVYqzhgDyKB1PWpUcnkaTpNOVxVH4YNksBgc9qP0Ba0kAA261m5F+Jz3EIWdzgegoMWyhFJzrNPb0qMKebNpHlsT+lAGF5GGy6MbVpi+iNTplcTRRQtczMqIi5d3OFAHWk99I0sspiuixiQOY2VlOk8s5Ap5xKCReBXNrbWK3k1x3OzYgKMnm2SNh5Ujazmt+I3LPKZF7GFFnkIOtkznl6+FdN/I0ThxvC6p9/+FMSm5IMqPnH5ga6jhcKx24A/MBv9hSJLPiDXWoduIhxAPgTf9rTvnvcs/l+lH3UfEjedrZSv2bW/ZSL2myk6jrUZ94YUf+3lXZMm1oK9KpaXJdoahHWQ51YHjV6SRtJ2Cv8A3Rnu6T0weeMfmFc3bWnHFsAjyTfihDbCJ+2yqMP8XXvvk5znORtTPhsF8l5JLfTXWUmlK4ZTDJG3ugjOdtthgg+pqDZWsEzvdbGDIUAVeedq8+9s7ZeH8Yg4lw9mjdmDMRtpkG+R6/vXoEz6txzxXJe3UKrwbXsCJl0/XP0zTpD/APzsjn1Mr6fTKIrp75EvGJLS4J/WjrS3WZtSAAjmpoDhSOeD2w0jSM4I8+9+poyIyW8mpXI25eNaU9yYc8KMtSvGx3BbBGyCA3hUpbDNLK4ZWOeQwedSpuWyezsGdcbHJoG4ndjhG0keVayytHIApzqqiSNzKHXITn61GY/R3k/AO6BcGQtIzI2rBc746DpyzTG0Kz28cikFWGQarMaKcOAQRgigZZ34NM74L2cp73Uo3j+4+I8KNa+h8a9xa+xpEiCYu24NJp476OciSWNyZBoCqmXQlsnBGe6GX/b501tLiKdVkhdZI33VlOQatuI8jGe6eYod7Om+HlCCODioleWN4VeRQuAF7pGvB/8AHLL54HnRFweLpGzAQ6tR0oCgHJ8b88Z7MePPlTGFAhLHn0quaMuCScmn47Yf5P7KFaXnE0ukQ96Nn54U7d3PIbbA/wC4+Ao2K8mWzQ3sgNw27YC4XYZAxzGc1TJE6Ke9oGc0OUOFXOTTLGhb9RyWkkhjDPlsli2rauR9tr0Xt5bcMhPunXIfAn9hk/Gr+Mcej4erQ2pEl2dhjcIfE+J8qA4Bw5zMby7Gp2Oolupzn78/l413Hb0jf6WV6aP5ObrXhfbZ0thaiGxhjbbIyV6DO+Phyq2S2V3APTfajbcLJCPGpLbyOcRqhHIljjHwHP5ijvR5lXzfIGW2VSJAFJHKpR0VvKgGJFbbvKyY1HyIO31rFTdjcQ8wW0sm0mDR0UEXZhRhh41z0SkSe+c+ANPLV1jhCZyTSZZaXkGOk/oC4wFihZodPbHuxqerdKHhiJhmS5lMxYd7PIeQHhRV4Dr1ldwTg4930qiLdHJ22oyugOtM508Hmgnafg92baQnJR90f15/Y/Ct19pL20kMXE+GuxHOS33B89J5fOmZJ14QhfUZpLxC/vo2aJ7T0BQMCD1ByDt16Cjkak04s/udZEq/7/3DT7U8KK7yyRt4PE2foKXcW9rYILBpLBxNNnAGkgDbwPOkvEOJyN20M0EMbIMArErAn/VvkE+Nc1fh3jHaknD7LyGMDkPWs2TP8dI0/wAfB5Se/wCzpIvbC9niQzpBJ7urbGM79D6Vi5v+LcTQlMQW5OP7e3zPOuPeRyMh8kkjnzIbb1G5p77J3cr3qW+nUZgwZM533NTwZqVpU9pjfHFLuJW/9R3wzhVvBu41SeJ/n8+lO1GVULsB0Fbjh7sis7rHjqaIigTThZAx64r2tyl8TwM+bPnvllewyyGlBRDdart00rt4VaOW9Z2+yk9IlvNobB5HnUrZk7mVAxUpGkyippFZUQKdHM+7VBu5eHRpcMzXMGoay2Na5PPbYgUdHCXOWPpWJlTR+H3KnY4OM0td9DytPYfPJA//AHFIbzFV9iFjcdCKrsoYbG1KRIEiQE4GenWsRy3jRiSVLeJSgYJklgfA1LtdFGk+wCVDGTjnVcln+PtnidtLflfSDp+fyreSYyMjadHQqaLidAhI2q7250Z56ro5PjXskkMf4yKeR5B/iIiD3epAA3I2Ncf7RWa2MPbpl43wSFOoH+afrvvXqUk7M252B2rnfajhcV5Ekurs21EHG4Y4zy+B+vjWTNg4rkjbh9RyrizyqLsndiD/AG0BxjmNyfptTLgXEl4PxWK57MyKrliFGDjw+W1Yv7IWCZ0KVBBLqDg45DJHlQVtF290EQajkL32zkkYGc9N81jb0zdrfTPXV4pbcRjjmglysi6lV8LkUbw2FZ5hGo0FgSD0Jrn+C/h7fh6uwGsRgh+RGMBh9PrXR+y0v4y0LxjuhzpfGMg75+9erOb4JPyeVl9KlTpeDMnbQT9m4IYHx/m1ERntfIiibq31SZbc+NYtIH3KoefQjemdriR9tqtFsMZUd7kfGpVc0sU2qKRgkI7sxb3iSfcA8/8A54iVB2XUBTgRJ50v96bVWbq/jYYDpjxDChFuogdpFPxqkroFNMZs6sNLDK5Bx6UHe3LFjjJBql72LIPaLv8A6hQst2gcksCM8s08yk9k7rrRbCmrbzzRLLhDjnig47qFW3dRv/mqya7hbGmZd/8AUKdvbE6SKQx7TB5irZd1G3UVU89urDMqE9e8Kz2qyuojcN12PQD/AOVL1DXt0d6f/MRzt5w5Z/6hAmgds4IDclIxvXMS8KjtZFnuLeQxIdLLyCsQMHO+R4da6+6lEd3dNrUHGmPPicZ+gx8aOs7WCS3WO+IEbDeM8z5nwP8AxXnenxK8Mt+T2LyObf4c/dQ3H9JEDIskCHKSl+8mQdvq3XrXe+zMYhR4l91Y0x9aT2dtbz3VtFcNGIj/AIikjAK7/I7GmXArhYpoy7KI3gwSTtqGP+a7KuOWPwTlyih9MgPpQ6wHVgs2j/IDj5nnVkt5bnGJ4v8AeKGnv4FXKzRk/wDkK1rsxtpdlS2ZW8abtpMdEyNK+metSt4L62wdc8Y/9xUo6Amv0U/0eNtQWd3ZdiqgnB8+74YqLwhVGWdx6x/8Uu4lBNa3iXlqsgSQhJULBtR6Hb5Z9KZCKNsHFyBsffB+9KgvFKW9Gh4Su7fiT4j+39OVY/pKnOZgPJkGataHJ3M2By7iGpHAEYujEMehjXH60ROE/hUeHQrs1xCxHMbfvVEltamQASLkD3FXB+ZOBRoZ0b3Y2PgYP2xWO0mztGVHTRb13YOMfgMtjCwH9vfr/ej+2a2Th80MizWcLuwzks64x8DV73Vye6YiQP8APCN/pVPbTKpeSxi0jxt+nrS3KqWmNKma2kcxPBKOKzG8H4WQcyWzjbx5D1q6O5tIMK15bFjy1OJBn44oriFjacQkF08aqz4YaVJAXGMcts4+NB8Q4Pwu8tTHJ2gY8irkEH0zjHlU4r25Urwj0GuXbMNcMyBnurcxasYjjRf58zTuO0LW2jS2pSV0NuDvzx6UiuOF2jrNJ20iSM5ZxpXSxyeQI8/50a8Evp5bEyX8Kwy5XKJITq22IJ3GcZ8qjnpU5r8YFPkIPD3wCbdhnokR/etf6VIScQy4Pin/ADR/4hT71rJjrm5PKtGlQjC2m2cn/qDn7VrPMeKAN+HXGgIICB49iD+tSiPxCBP7lqx3/wD0ms0NC+1BXI8GgdqoOrAU7ZyfA4/mKVWkt7NxJFuJUmtEBLFlwwG3XrzpvecItndLibUVibUFGOfX70rku7LhnFJJXucRImHh07kHl9qnNU/J6EzpNDSReHlckBcnCs7nBbGwH1oW8t07PEM7wKdmwc7+R51YiW3FoVv50lFocqiOuCwPw5Y/XwoiMWUi5jg0hRpAO23xFdWRIThpdIxZRWUCiMKsj9S03ePrtV7mBnx2AxyA7brQMlimpgtsylvzg5G32rVEgGv8h1b7YqX8lp9oHtthweFMjSB5Cf8AShuJXKLYTxwR4mMTaCJCcHHhmsNZT51ieRj4E7EeFatw+R3UsgIY97en99NAmHsDaK7tjpSWBEIGFZNlAwMgjqfPaktxczC/gWQxAyOFTCnB8TvT62hu7+wAuJ4gp3AMf7GlDez08csPE7k6yjFVh/KAdgc+NZ3kVdrweguumOOIsi2+hohIBHksBjLYGCcfGhlQyXcRihyBHGQc53xy+tU3BmuMW3ZMhkXQFBwT8sedWi7eC5s7KJCBGQrMSBkgAfbFCss0uuwKWmP410/4kNwrHwYH9K2bsCD/AGro+mB+lUpdGQDQCc8sSN+9WLcNtqR/hK2R9a9DezzGVF4y41RTJk4HIn45xUqufiBhcqhlbB5rMTv5j9azSO0jgiC9S5ZY1jclhvkbAedL7v2e7aZ53xMruoAK40LkHJ8cb/OiFs7cYSJtHhg7saJl/E2ltlHMpIxjfr+1QiuuzSnSDIP+mt+xkOtem3KsSqhiGtVYcxtypRwvi9pcSzQAhpInKbNncUc07EkAAKGGx28aW6Uvth3v6NjCsmMSNGwGBvkVJbRXjCtokcfmJxn5UM80kJGAcZ948viela8Q4rDb2crRmSRwMKiLlnPkBQn5HdF8lo/Yns5WikJ72+oH51TbC4EnZzQAqdg6bj/irrK4zbLNIZVON45FOpfhjNEx9kseuNQEZs5A23PPancrejvAs4X3bcqfykj5UTxQIvDeWBqHSqIAVS4K4A7Rjz5b5+1E8WYPwmUBSSgVg3TZhWaJ/wAKkXp/NMVcOQT8Xh7TDBFJxj1/enU3D7R5mmEK9s/Nyv0pXweN1v4pZF2cFPTbI+1Np5pIpNKgMhO+G3+XOj6SFOPsTPXyF34KeLRpKE+ZwAPGh7w3EZJYd0DPdbwoprztZQjEqpfblk+m/kfjQlz27WrSQmT/ADAMv0H19fKrf0zM0mBSswk1N2bZ2OwOD4+YqVYOHzGUalbRnUVLY9B96lZ6utjKEPTFbSzaoyTj3tJ/TpST2m9oF4eY4I3ilc7GNiTjw93nnenkb3C47S3jOoYOlgNVD8St44ViNvwiNz2i5aNVGFzn1rXGvJRaOb9n7xlvJbjiNrHZLNgqI4dOpj18Ty6118cEcialcFMcx96WTWcmmUS26NExygaRR2eeeD65PjvW8VvdWqB+3hhjxvhjj7VJyrrbQ668MvaJhIIjMAhzsTudqRJNLeXMa8Jl0WxY6niBGfTHjzorjBue3iubERTs6AuokAzuNwOXh1+9Y4dd31wezAntprXCvC8Qxg45HGD8POq1cx3o5S2ObOyW2s4h27Eq2rtA3vZOd/niiX1A6w7hVU5UYx40qjtL9ium/cRgAFCgGB+tEuJYILoSSzv/AGz767b7bGkWRPvQHPYKYw0Cs2R2jLqI57mmrPE0BjkYvHKCuMcumMfKl8wK2luAMkyqMfEVVcSkaO4NMj6Mnx8D4eB+HnSYXxTOzPwZt1kis+pmRtyfEGto27WPMicznKk4HwPL4Yq23INzNGq6Qd8eG3L55qhQZLRAg2fYjoCMg/alx+WgZVtJgc80EUxxMrSJuEGSTRtjPHJHpSRguok5PIDfl55+9DtadppYpIQNhjG/y51ZZcO/DGRpJBGpbUoG2P154p9Mi1+B/aoO0DbYUkZHXwqVQ8cJR0aZZHY8yvTmeXrzrFNpBdMOW3yqdhgKMBVYZAGeY86kjlXbAWONRnW2N/5tQzSJgNBL2a4OAV+Y8qHe7CqkqsRM5wIi5KnxwPHFdzlDpbGimG4jBYxSIRzGCCa3kWNIwApI5AJ0oGKSUqe1WKPtFGGQbl+tXW+ZVVhc9qijSe7uSPGnm+X0BoEueGWUxWSO2JJOdaE7433+VYaLiMUWlLhmDYwoQasDnuc/amPaaC/5cnHe5E9KiySle9GhYHbS370ykPJiIG4Zi7CYSKTgsCMDr1qq7umZSPxDMuPdJ548qfQTRyFgQpZTlVHeKnxrm+M29xbyMZYu0ErALMDzPn+1JklqSsNNjO4mVIbPWTp3Y4HXFUGe0meSG4lyJhnDgrvjnmsm0e+WKONkDRINQYnH82qm44ZcROmpoyc7KSoz6Z3qWPbnaOuZb0wrt4l4jC8M3bBsIx55wOf88attgiqmkntA7Z3294ilMN2kYkDoNQdSjn3hg7indgF0vIqFmDtvpG3X9TyrpS93oFz8SOJUlZmi1IBgLqBDeWP59aqkWIH8RcuSzbqBuMetEASyxPI7KcDIZTgH19P55KJIbqYsuJChOe7IBk/EVR8kuiKT+gh5luADqCKDhBnGalGWdlGwR2B1KMd4YYfvz6VKEptdipP7BltW7Ye8pzuFxg/zeszLHZaS2A7DCswzv5jPKpUpOCKbCLh1/A5cM5x3WXbveIzQj3l9HDGyRxsX2PiCepzUqU7bWgMJTiLRKBcKcBRuAOeeVGRNcFx2gjCcsb6hUqU6b2Kyq4W5kBe3mETA7q4O/wAQeVLL+WdY1F6NBc4QqdWfTwqVKTPHTezRjrWjbhRW4dpF1jUNt/IgmjpZ1jnMdwramyyrnI5b1KlCfhi6EyPdbNWS3vbdlt7ZQSMkaQvTB3FBWdvJw6dzPc5GoYBBPP09MVKlMpVap+Tpp6aGDWkZiWZmVFQEsdJw6/A86vhijMJeHCjOQy9fmKzUqrQmzaWETptI6EHOVOKlSpQcoPJn/9k="/>
          <p:cNvSpPr>
            <a:spLocks noChangeAspect="1" noChangeArrowheads="1"/>
          </p:cNvSpPr>
          <p:nvPr/>
        </p:nvSpPr>
        <p:spPr bwMode="auto">
          <a:xfrm>
            <a:off x="155576" y="-144462"/>
            <a:ext cx="304801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8" name="AutoShape 6" descr="data:image/jpeg;base64,/9j/4AAQSkZJRgABAQAAAQABAAD/2wCEAAkGBwgHBgkIBwgKCgkLDRYPDQwMDRsUFRAWIB0iIiAdHx8kKDQsJCYxJx8fLT0tMTU3Ojo6Iys/RD84QzQ5OjcBCgoKDQwNGg8PGjclHyU3Nzc3Nzc3Nzc3Nzc3Nzc3Nzc3Nzc3Nzc3Nzc3Nzc3Nzc3Nzc3Nzc3Nzc3Nzc3Nzc3N//AABEIALcAeAMBIgACEQEDEQH/xAAbAAACAgMBAAAAAAAAAAAAAAAEBQADAQIGB//EADsQAAIBAwIDBQYFAgUFAQAAAAECAwAEERIhBTFBEyJRYXEGMoGRobEUQsHR8BUjM1JikuEkQ3KC8VT/xAAZAQADAQEBAAAAAAAAAAAAAAABAgMEAAX/xAAqEQADAAICAQUAAgAHAQAAAAAAAQIDERIhMQQTIkFRFHEjM2GRobHxBf/aAAwDAQACEQMRAD8A9TlswX1ZrdwIo8k7Crs536UrvnaQlfy1qnbJPoXXl5qkIVAR40BMdYZuXpV89vh8g7eNUGMk6M+9WuUkjO9iG5WbtS0Y2U9DTu0iMcau/hUsbOQzYl37xGwoq9E8EUaxwdqS+XyB7pG2M+G3zo5MiR0xs1VhINIbB51TJYi6ly8s8aYxmOUr9KHZD2Z12yjZsYnCkkHGDnpsdxTe3W4iWNba27VWfLk490qTsTvzxvy3xUqyLRWOU1tMXRcFuY21cP41PA4OwlQSCi/697RcEXVxKxiv7Yc57bYj1GP0FGRNcs7AcOKsrkFTLvjIAO/POT/tNNkjMZJBJHQZrPTmjbHqX4ySmv61/wAoBt/aez4tCfwUvf5tGww4+HX4VZbzR30yxXKd3BweRG1c7xX2aN9b/wBQsFFvfD+4QndWTwGByb79az7HcUi4vM/D+JHTdFMLJyJI8PBh1FFNKR8vppuPdw9peV9oKleAXTCIs0YOzFcGq5CrnIyPhRPE4U4fPJDDK5UqM6vGl/aKzALnK+961qntbPMfkP4axS4VgeVYqzhgDyKB1PWpUcnkaTpNOVxVH4YNksBgc9qP0Ba0kAA261m5F+Jz3EIWdzgegoMWyhFJzrNPb0qMKebNpHlsT+lAGF5GGy6MbVpi+iNTplcTRRQtczMqIi5d3OFAHWk99I0sspiuixiQOY2VlOk8s5Ap5xKCReBXNrbWK3k1x3OzYgKMnm2SNh5Ujazmt+I3LPKZF7GFFnkIOtkznl6+FdN/I0ThxvC6p9/+FMSm5IMqPnH5ga6jhcKx24A/MBv9hSJLPiDXWoduIhxAPgTf9rTvnvcs/l+lH3UfEjedrZSv2bW/ZSL2myk6jrUZ94YUf+3lXZMm1oK9KpaXJdoahHWQ51YHjV6SRtJ2Cv8A3Rnu6T0weeMfmFc3bWnHFsAjyTfihDbCJ+2yqMP8XXvvk5znORtTPhsF8l5JLfTXWUmlK4ZTDJG3ugjOdtthgg+pqDZWsEzvdbGDIUAVeedq8+9s7ZeH8Yg4lw9mjdmDMRtpkG+R6/vXoEz6txzxXJe3UKrwbXsCJl0/XP0zTpD/APzsjn1Mr6fTKIrp75EvGJLS4J/WjrS3WZtSAAjmpoDhSOeD2w0jSM4I8+9+poyIyW8mpXI25eNaU9yYc8KMtSvGx3BbBGyCA3hUpbDNLK4ZWOeQwedSpuWyezsGdcbHJoG4ndjhG0keVayytHIApzqqiSNzKHXITn61GY/R3k/AO6BcGQtIzI2rBc746DpyzTG0Kz28cikFWGQarMaKcOAQRgigZZ34NM74L2cp73Uo3j+4+I8KNa+h8a9xa+xpEiCYu24NJp476OciSWNyZBoCqmXQlsnBGe6GX/b501tLiKdVkhdZI33VlOQatuI8jGe6eYod7Om+HlCCODioleWN4VeRQuAF7pGvB/8AHLL54HnRFweLpGzAQ6tR0oCgHJ8b88Z7MePPlTGFAhLHn0quaMuCScmn47Yf5P7KFaXnE0ukQ96Nn54U7d3PIbbA/wC4+Ao2K8mWzQ3sgNw27YC4XYZAxzGc1TJE6Ke9oGc0OUOFXOTTLGhb9RyWkkhjDPlsli2rauR9tr0Xt5bcMhPunXIfAn9hk/Gr+Mcej4erQ2pEl2dhjcIfE+J8qA4Bw5zMby7Gp2Oolupzn78/l413Hb0jf6WV6aP5ObrXhfbZ0thaiGxhjbbIyV6DO+Phyq2S2V3APTfajbcLJCPGpLbyOcRqhHIljjHwHP5ijvR5lXzfIGW2VSJAFJHKpR0VvKgGJFbbvKyY1HyIO31rFTdjcQ8wW0sm0mDR0UEXZhRhh41z0SkSe+c+ANPLV1jhCZyTSZZaXkGOk/oC4wFihZodPbHuxqerdKHhiJhmS5lMxYd7PIeQHhRV4Dr1ldwTg4930qiLdHJ22oyugOtM508Hmgnafg92baQnJR90f15/Y/Ct19pL20kMXE+GuxHOS33B89J5fOmZJ14QhfUZpLxC/vo2aJ7T0BQMCD1ByDt16Cjkak04s/udZEq/7/3DT7U8KK7yyRt4PE2foKXcW9rYILBpLBxNNnAGkgDbwPOkvEOJyN20M0EMbIMArErAn/VvkE+Nc1fh3jHaknD7LyGMDkPWs2TP8dI0/wAfB5Se/wCzpIvbC9niQzpBJ7urbGM79D6Vi5v+LcTQlMQW5OP7e3zPOuPeRyMh8kkjnzIbb1G5p77J3cr3qW+nUZgwZM533NTwZqVpU9pjfHFLuJW/9R3wzhVvBu41SeJ/n8+lO1GVULsB0Fbjh7sis7rHjqaIigTThZAx64r2tyl8TwM+bPnvllewyyGlBRDdart00rt4VaOW9Z2+yk9IlvNobB5HnUrZk7mVAxUpGkyippFZUQKdHM+7VBu5eHRpcMzXMGoay2Na5PPbYgUdHCXOWPpWJlTR+H3KnY4OM0td9DytPYfPJA//AHFIbzFV9iFjcdCKrsoYbG1KRIEiQE4GenWsRy3jRiSVLeJSgYJklgfA1LtdFGk+wCVDGTjnVcln+PtnidtLflfSDp+fyreSYyMjadHQqaLidAhI2q7250Z56ro5PjXskkMf4yKeR5B/iIiD3epAA3I2Ncf7RWa2MPbpl43wSFOoH+afrvvXqUk7M252B2rnfajhcV5Ekurs21EHG4Y4zy+B+vjWTNg4rkjbh9RyrizyqLsndiD/AG0BxjmNyfptTLgXEl4PxWK57MyKrliFGDjw+W1Yv7IWCZ0KVBBLqDg45DJHlQVtF290EQajkL32zkkYGc9N81jb0zdrfTPXV4pbcRjjmglysi6lV8LkUbw2FZ5hGo0FgSD0Jrn+C/h7fh6uwGsRgh+RGMBh9PrXR+y0v4y0LxjuhzpfGMg75+9erOb4JPyeVl9KlTpeDMnbQT9m4IYHx/m1ERntfIiibq31SZbc+NYtIH3KoefQjemdriR9tqtFsMZUd7kfGpVc0sU2qKRgkI7sxb3iSfcA8/8A54iVB2XUBTgRJ50v96bVWbq/jYYDpjxDChFuogdpFPxqkroFNMZs6sNLDK5Bx6UHe3LFjjJBql72LIPaLv8A6hQst2gcksCM8s08yk9k7rrRbCmrbzzRLLhDjnig47qFW3dRv/mqya7hbGmZd/8AUKdvbE6SKQx7TB5irZd1G3UVU89urDMqE9e8Kz2qyuojcN12PQD/AOVL1DXt0d6f/MRzt5w5Z/6hAmgds4IDclIxvXMS8KjtZFnuLeQxIdLLyCsQMHO+R4da6+6lEd3dNrUHGmPPicZ+gx8aOs7WCS3WO+IEbDeM8z5nwP8AxXnenxK8Mt+T2LyObf4c/dQ3H9JEDIskCHKSl+8mQdvq3XrXe+zMYhR4l91Y0x9aT2dtbz3VtFcNGIj/AIikjAK7/I7GmXArhYpoy7KI3gwSTtqGP+a7KuOWPwTlyih9MgPpQ6wHVgs2j/IDj5nnVkt5bnGJ4v8AeKGnv4FXKzRk/wDkK1rsxtpdlS2ZW8abtpMdEyNK+metSt4L62wdc8Y/9xUo6Amv0U/0eNtQWd3ZdiqgnB8+74YqLwhVGWdx6x/8Uu4lBNa3iXlqsgSQhJULBtR6Hb5Z9KZCKNsHFyBsffB+9KgvFKW9Gh4Su7fiT4j+39OVY/pKnOZgPJkGataHJ3M2By7iGpHAEYujEMehjXH60ROE/hUeHQrs1xCxHMbfvVEltamQASLkD3FXB+ZOBRoZ0b3Y2PgYP2xWO0mztGVHTRb13YOMfgMtjCwH9vfr/ej+2a2Th80MizWcLuwzks64x8DV73Vye6YiQP8APCN/pVPbTKpeSxi0jxt+nrS3KqWmNKma2kcxPBKOKzG8H4WQcyWzjbx5D1q6O5tIMK15bFjy1OJBn44oriFjacQkF08aqz4YaVJAXGMcts4+NB8Q4Pwu8tTHJ2gY8irkEH0zjHlU4r25Urwj0GuXbMNcMyBnurcxasYjjRf58zTuO0LW2jS2pSV0NuDvzx6UiuOF2jrNJ20iSM5ZxpXSxyeQI8/50a8Evp5bEyX8Kwy5XKJITq22IJ3GcZ8qjnpU5r8YFPkIPD3wCbdhnokR/etf6VIScQy4Pin/ADR/4hT71rJjrm5PKtGlQjC2m2cn/qDn7VrPMeKAN+HXGgIICB49iD+tSiPxCBP7lqx3/wD0ms0NC+1BXI8GgdqoOrAU7ZyfA4/mKVWkt7NxJFuJUmtEBLFlwwG3XrzpvecItndLibUVibUFGOfX70rku7LhnFJJXucRImHh07kHl9qnNU/J6EzpNDSReHlckBcnCs7nBbGwH1oW8t07PEM7wKdmwc7+R51YiW3FoVv50lFocqiOuCwPw5Y/XwoiMWUi5jg0hRpAO23xFdWRIThpdIxZRWUCiMKsj9S03ePrtV7mBnx2AxyA7brQMlimpgtsylvzg5G32rVEgGv8h1b7YqX8lp9oHtthweFMjSB5Cf8AShuJXKLYTxwR4mMTaCJCcHHhmsNZT51ieRj4E7EeFatw+R3UsgIY97en99NAmHsDaK7tjpSWBEIGFZNlAwMgjqfPaktxczC/gWQxAyOFTCnB8TvT62hu7+wAuJ4gp3AMf7GlDez08csPE7k6yjFVh/KAdgc+NZ3kVdrweguumOOIsi2+hohIBHksBjLYGCcfGhlQyXcRihyBHGQc53xy+tU3BmuMW3ZMhkXQFBwT8sedWi7eC5s7KJCBGQrMSBkgAfbFCss0uuwKWmP410/4kNwrHwYH9K2bsCD/AGro+mB+lUpdGQDQCc8sSN+9WLcNtqR/hK2R9a9DezzGVF4y41RTJk4HIn45xUqufiBhcqhlbB5rMTv5j9azSO0jgiC9S5ZY1jclhvkbAedL7v2e7aZ53xMruoAK40LkHJ8cb/OiFs7cYSJtHhg7saJl/E2ltlHMpIxjfr+1QiuuzSnSDIP+mt+xkOtem3KsSqhiGtVYcxtypRwvi9pcSzQAhpInKbNncUc07EkAAKGGx28aW6Uvth3v6NjCsmMSNGwGBvkVJbRXjCtokcfmJxn5UM80kJGAcZ948viela8Q4rDb2crRmSRwMKiLlnPkBQn5HdF8lo/Yns5WikJ72+oH51TbC4EnZzQAqdg6bj/irrK4zbLNIZVON45FOpfhjNEx9kseuNQEZs5A23PPancrejvAs4X3bcqfykj5UTxQIvDeWBqHSqIAVS4K4A7Rjz5b5+1E8WYPwmUBSSgVg3TZhWaJ/wAKkXp/NMVcOQT8Xh7TDBFJxj1/enU3D7R5mmEK9s/Nyv0pXweN1v4pZF2cFPTbI+1Np5pIpNKgMhO+G3+XOj6SFOPsTPXyF34KeLRpKE+ZwAPGh7w3EZJYd0DPdbwoprztZQjEqpfblk+m/kfjQlz27WrSQmT/ADAMv0H19fKrf0zM0mBSswk1N2bZ2OwOD4+YqVYOHzGUalbRnUVLY9B96lZ6utjKEPTFbSzaoyTj3tJ/TpST2m9oF4eY4I3ilc7GNiTjw93nnenkb3C47S3jOoYOlgNVD8St44ViNvwiNz2i5aNVGFzn1rXGvJRaOb9n7xlvJbjiNrHZLNgqI4dOpj18Ty6118cEcialcFMcx96WTWcmmUS26NExygaRR2eeeD65PjvW8VvdWqB+3hhjxvhjj7VJyrrbQ668MvaJhIIjMAhzsTudqRJNLeXMa8Jl0WxY6niBGfTHjzorjBue3iubERTs6AuokAzuNwOXh1+9Y4dd31wezAntprXCvC8Qxg45HGD8POq1cx3o5S2ObOyW2s4h27Eq2rtA3vZOd/niiX1A6w7hVU5UYx40qjtL9ium/cRgAFCgGB+tEuJYILoSSzv/AGz767b7bGkWRPvQHPYKYw0Cs2R2jLqI57mmrPE0BjkYvHKCuMcumMfKl8wK2luAMkyqMfEVVcSkaO4NMj6Mnx8D4eB+HnSYXxTOzPwZt1kis+pmRtyfEGto27WPMicznKk4HwPL4Yq23INzNGq6Qd8eG3L55qhQZLRAg2fYjoCMg/alx+WgZVtJgc80EUxxMrSJuEGSTRtjPHJHpSRguok5PIDfl55+9DtadppYpIQNhjG/y51ZZcO/DGRpJBGpbUoG2P154p9Mi1+B/aoO0DbYUkZHXwqVQ8cJR0aZZHY8yvTmeXrzrFNpBdMOW3yqdhgKMBVYZAGeY86kjlXbAWONRnW2N/5tQzSJgNBL2a4OAV+Y8qHe7CqkqsRM5wIi5KnxwPHFdzlDpbGimG4jBYxSIRzGCCa3kWNIwApI5AJ0oGKSUqe1WKPtFGGQbl+tXW+ZVVhc9qijSe7uSPGnm+X0BoEueGWUxWSO2JJOdaE7433+VYaLiMUWlLhmDYwoQasDnuc/amPaaC/5cnHe5E9KiySle9GhYHbS370ykPJiIG4Zi7CYSKTgsCMDr1qq7umZSPxDMuPdJ548qfQTRyFgQpZTlVHeKnxrm+M29xbyMZYu0ErALMDzPn+1JklqSsNNjO4mVIbPWTp3Y4HXFUGe0meSG4lyJhnDgrvjnmsm0e+WKONkDRINQYnH82qm44ZcROmpoyc7KSoz6Z3qWPbnaOuZb0wrt4l4jC8M3bBsIx55wOf88attgiqmkntA7Z3294ilMN2kYkDoNQdSjn3hg7indgF0vIqFmDtvpG3X9TyrpS93oFz8SOJUlZmi1IBgLqBDeWP59aqkWIH8RcuSzbqBuMetEASyxPI7KcDIZTgH19P55KJIbqYsuJChOe7IBk/EVR8kuiKT+gh5luADqCKDhBnGalGWdlGwR2B1KMd4YYfvz6VKEptdipP7BltW7Ye8pzuFxg/zeszLHZaS2A7DCswzv5jPKpUpOCKbCLh1/A5cM5x3WXbveIzQj3l9HDGyRxsX2PiCepzUqU7bWgMJTiLRKBcKcBRuAOeeVGRNcFx2gjCcsb6hUqU6b2Kyq4W5kBe3mETA7q4O/wAQeVLL+WdY1F6NBc4QqdWfTwqVKTPHTezRjrWjbhRW4dpF1jUNt/IgmjpZ1jnMdwramyyrnI5b1KlCfhi6EyPdbNWS3vbdlt7ZQSMkaQvTB3FBWdvJw6dzPc5GoYBBPP09MVKlMpVap+Tpp6aGDWkZiWZmVFQEsdJw6/A86vhijMJeHCjOQy9fmKzUqrQmzaWETptI6EHOVOKlSpQcoPJn/9k="/>
          <p:cNvSpPr>
            <a:spLocks noChangeAspect="1" noChangeArrowheads="1"/>
          </p:cNvSpPr>
          <p:nvPr/>
        </p:nvSpPr>
        <p:spPr bwMode="auto">
          <a:xfrm>
            <a:off x="155576" y="-144462"/>
            <a:ext cx="304801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00" name="AutoShape 8" descr="data:image/jpeg;base64,/9j/4AAQSkZJRgABAQAAAQABAAD/2wCEAAkGBwgHBgkIBwgKCgkLDRYPDQwMDRsUFRAWIB0iIiAdHx8kKDQsJCYxJx8fLT0tMTU3Ojo6Iys/RD84QzQ5OjcBCgoKDQwNGg8PGjclHyU3Nzc3Nzc3Nzc3Nzc3Nzc3Nzc3Nzc3Nzc3Nzc3Nzc3Nzc3Nzc3Nzc3Nzc3Nzc3Nzc3N//AABEIALcAeAMBIgACEQEDEQH/xAAbAAACAgMBAAAAAAAAAAAAAAAEBQADAQIGB//EADsQAAIBAwIDBQYFAgUFAQAAAAECAwAEERIhBTFBEyJRYXEGMoGRobEUQsHR8BUjM1JikuEkQ3KC8VT/xAAZAQADAQEBAAAAAAAAAAAAAAABAgMEAAX/xAAqEQADAAICAQUAAgAHAQAAAAAAAQIDERIhMQQTIkFRFHEjM2GRobHxBf/aAAwDAQACEQMRAD8A9TlswX1ZrdwIo8k7Crs536UrvnaQlfy1qnbJPoXXl5qkIVAR40BMdYZuXpV89vh8g7eNUGMk6M+9WuUkjO9iG5WbtS0Y2U9DTu0iMcau/hUsbOQzYl37xGwoq9E8EUaxwdqS+XyB7pG2M+G3zo5MiR0xs1VhINIbB51TJYi6ly8s8aYxmOUr9KHZD2Z12yjZsYnCkkHGDnpsdxTe3W4iWNba27VWfLk490qTsTvzxvy3xUqyLRWOU1tMXRcFuY21cP41PA4OwlQSCi/697RcEXVxKxiv7Yc57bYj1GP0FGRNcs7AcOKsrkFTLvjIAO/POT/tNNkjMZJBJHQZrPTmjbHqX4ySmv61/wAoBt/aez4tCfwUvf5tGww4+HX4VZbzR30yxXKd3BweRG1c7xX2aN9b/wBQsFFvfD+4QndWTwGByb79az7HcUi4vM/D+JHTdFMLJyJI8PBh1FFNKR8vppuPdw9peV9oKleAXTCIs0YOzFcGq5CrnIyPhRPE4U4fPJDDK5UqM6vGl/aKzALnK+961qntbPMfkP4axS4VgeVYqzhgDyKB1PWpUcnkaTpNOVxVH4YNksBgc9qP0Ba0kAA261m5F+Jz3EIWdzgegoMWyhFJzrNPb0qMKebNpHlsT+lAGF5GGy6MbVpi+iNTplcTRRQtczMqIi5d3OFAHWk99I0sspiuixiQOY2VlOk8s5Ap5xKCReBXNrbWK3k1x3OzYgKMnm2SNh5Ujazmt+I3LPKZF7GFFnkIOtkznl6+FdN/I0ThxvC6p9/+FMSm5IMqPnH5ga6jhcKx24A/MBv9hSJLPiDXWoduIhxAPgTf9rTvnvcs/l+lH3UfEjedrZSv2bW/ZSL2myk6jrUZ94YUf+3lXZMm1oK9KpaXJdoahHWQ51YHjV6SRtJ2Cv8A3Rnu6T0weeMfmFc3bWnHFsAjyTfihDbCJ+2yqMP8XXvvk5znORtTPhsF8l5JLfTXWUmlK4ZTDJG3ugjOdtthgg+pqDZWsEzvdbGDIUAVeedq8+9s7ZeH8Yg4lw9mjdmDMRtpkG+R6/vXoEz6txzxXJe3UKrwbXsCJl0/XP0zTpD/APzsjn1Mr6fTKIrp75EvGJLS4J/WjrS3WZtSAAjmpoDhSOeD2w0jSM4I8+9+poyIyW8mpXI25eNaU9yYc8KMtSvGx3BbBGyCA3hUpbDNLK4ZWOeQwedSpuWyezsGdcbHJoG4ndjhG0keVayytHIApzqqiSNzKHXITn61GY/R3k/AO6BcGQtIzI2rBc746DpyzTG0Kz28cikFWGQarMaKcOAQRgigZZ34NM74L2cp73Uo3j+4+I8KNa+h8a9xa+xpEiCYu24NJp476OciSWNyZBoCqmXQlsnBGe6GX/b501tLiKdVkhdZI33VlOQatuI8jGe6eYod7Om+HlCCODioleWN4VeRQuAF7pGvB/8AHLL54HnRFweLpGzAQ6tR0oCgHJ8b88Z7MePPlTGFAhLHn0quaMuCScmn47Yf5P7KFaXnE0ukQ96Nn54U7d3PIbbA/wC4+Ao2K8mWzQ3sgNw27YC4XYZAxzGc1TJE6Ke9oGc0OUOFXOTTLGhb9RyWkkhjDPlsli2rauR9tr0Xt5bcMhPunXIfAn9hk/Gr+Mcej4erQ2pEl2dhjcIfE+J8qA4Bw5zMby7Gp2Oolupzn78/l413Hb0jf6WV6aP5ObrXhfbZ0thaiGxhjbbIyV6DO+Phyq2S2V3APTfajbcLJCPGpLbyOcRqhHIljjHwHP5ijvR5lXzfIGW2VSJAFJHKpR0VvKgGJFbbvKyY1HyIO31rFTdjcQ8wW0sm0mDR0UEXZhRhh41z0SkSe+c+ANPLV1jhCZyTSZZaXkGOk/oC4wFihZodPbHuxqerdKHhiJhmS5lMxYd7PIeQHhRV4Dr1ldwTg4930qiLdHJ22oyugOtM508Hmgnafg92baQnJR90f15/Y/Ct19pL20kMXE+GuxHOS33B89J5fOmZJ14QhfUZpLxC/vo2aJ7T0BQMCD1ByDt16Cjkak04s/udZEq/7/3DT7U8KK7yyRt4PE2foKXcW9rYILBpLBxNNnAGkgDbwPOkvEOJyN20M0EMbIMArErAn/VvkE+Nc1fh3jHaknD7LyGMDkPWs2TP8dI0/wAfB5Se/wCzpIvbC9niQzpBJ7urbGM79D6Vi5v+LcTQlMQW5OP7e3zPOuPeRyMh8kkjnzIbb1G5p77J3cr3qW+nUZgwZM533NTwZqVpU9pjfHFLuJW/9R3wzhVvBu41SeJ/n8+lO1GVULsB0Fbjh7sis7rHjqaIigTThZAx64r2tyl8TwM+bPnvllewyyGlBRDdart00rt4VaOW9Z2+yk9IlvNobB5HnUrZk7mVAxUpGkyippFZUQKdHM+7VBu5eHRpcMzXMGoay2Na5PPbYgUdHCXOWPpWJlTR+H3KnY4OM0td9DytPYfPJA//AHFIbzFV9iFjcdCKrsoYbG1KRIEiQE4GenWsRy3jRiSVLeJSgYJklgfA1LtdFGk+wCVDGTjnVcln+PtnidtLflfSDp+fyreSYyMjadHQqaLidAhI2q7250Z56ro5PjXskkMf4yKeR5B/iIiD3epAA3I2Ncf7RWa2MPbpl43wSFOoH+afrvvXqUk7M252B2rnfajhcV5Ekurs21EHG4Y4zy+B+vjWTNg4rkjbh9RyrizyqLsndiD/AG0BxjmNyfptTLgXEl4PxWK57MyKrliFGDjw+W1Yv7IWCZ0KVBBLqDg45DJHlQVtF290EQajkL32zkkYGc9N81jb0zdrfTPXV4pbcRjjmglysi6lV8LkUbw2FZ5hGo0FgSD0Jrn+C/h7fh6uwGsRgh+RGMBh9PrXR+y0v4y0LxjuhzpfGMg75+9erOb4JPyeVl9KlTpeDMnbQT9m4IYHx/m1ERntfIiibq31SZbc+NYtIH3KoefQjemdriR9tqtFsMZUd7kfGpVc0sU2qKRgkI7sxb3iSfcA8/8A54iVB2XUBTgRJ50v96bVWbq/jYYDpjxDChFuogdpFPxqkroFNMZs6sNLDK5Bx6UHe3LFjjJBql72LIPaLv8A6hQst2gcksCM8s08yk9k7rrRbCmrbzzRLLhDjnig47qFW3dRv/mqya7hbGmZd/8AUKdvbE6SKQx7TB5irZd1G3UVU89urDMqE9e8Kz2qyuojcN12PQD/AOVL1DXt0d6f/MRzt5w5Z/6hAmgds4IDclIxvXMS8KjtZFnuLeQxIdLLyCsQMHO+R4da6+6lEd3dNrUHGmPPicZ+gx8aOs7WCS3WO+IEbDeM8z5nwP8AxXnenxK8Mt+T2LyObf4c/dQ3H9JEDIskCHKSl+8mQdvq3XrXe+zMYhR4l91Y0x9aT2dtbz3VtFcNGIj/AIikjAK7/I7GmXArhYpoy7KI3gwSTtqGP+a7KuOWPwTlyih9MgPpQ6wHVgs2j/IDj5nnVkt5bnGJ4v8AeKGnv4FXKzRk/wDkK1rsxtpdlS2ZW8abtpMdEyNK+metSt4L62wdc8Y/9xUo6Amv0U/0eNtQWd3ZdiqgnB8+74YqLwhVGWdx6x/8Uu4lBNa3iXlqsgSQhJULBtR6Hb5Z9KZCKNsHFyBsffB+9KgvFKW9Gh4Su7fiT4j+39OVY/pKnOZgPJkGataHJ3M2By7iGpHAEYujEMehjXH60ROE/hUeHQrs1xCxHMbfvVEltamQASLkD3FXB+ZOBRoZ0b3Y2PgYP2xWO0mztGVHTRb13YOMfgMtjCwH9vfr/ej+2a2Th80MizWcLuwzks64x8DV73Vye6YiQP8APCN/pVPbTKpeSxi0jxt+nrS3KqWmNKma2kcxPBKOKzG8H4WQcyWzjbx5D1q6O5tIMK15bFjy1OJBn44oriFjacQkF08aqz4YaVJAXGMcts4+NB8Q4Pwu8tTHJ2gY8irkEH0zjHlU4r25Urwj0GuXbMNcMyBnurcxasYjjRf58zTuO0LW2jS2pSV0NuDvzx6UiuOF2jrNJ20iSM5ZxpXSxyeQI8/50a8Evp5bEyX8Kwy5XKJITq22IJ3GcZ8qjnpU5r8YFPkIPD3wCbdhnokR/etf6VIScQy4Pin/ADR/4hT71rJjrm5PKtGlQjC2m2cn/qDn7VrPMeKAN+HXGgIICB49iD+tSiPxCBP7lqx3/wD0ms0NC+1BXI8GgdqoOrAU7ZyfA4/mKVWkt7NxJFuJUmtEBLFlwwG3XrzpvecItndLibUVibUFGOfX70rku7LhnFJJXucRImHh07kHl9qnNU/J6EzpNDSReHlckBcnCs7nBbGwH1oW8t07PEM7wKdmwc7+R51YiW3FoVv50lFocqiOuCwPw5Y/XwoiMWUi5jg0hRpAO23xFdWRIThpdIxZRWUCiMKsj9S03ePrtV7mBnx2AxyA7brQMlimpgtsylvzg5G32rVEgGv8h1b7YqX8lp9oHtthweFMjSB5Cf8AShuJXKLYTxwR4mMTaCJCcHHhmsNZT51ieRj4E7EeFatw+R3UsgIY97en99NAmHsDaK7tjpSWBEIGFZNlAwMgjqfPaktxczC/gWQxAyOFTCnB8TvT62hu7+wAuJ4gp3AMf7GlDez08csPE7k6yjFVh/KAdgc+NZ3kVdrweguumOOIsi2+hohIBHksBjLYGCcfGhlQyXcRihyBHGQc53xy+tU3BmuMW3ZMhkXQFBwT8sedWi7eC5s7KJCBGQrMSBkgAfbFCss0uuwKWmP410/4kNwrHwYH9K2bsCD/AGro+mB+lUpdGQDQCc8sSN+9WLcNtqR/hK2R9a9DezzGVF4y41RTJk4HIn45xUqufiBhcqhlbB5rMTv5j9azSO0jgiC9S5ZY1jclhvkbAedL7v2e7aZ53xMruoAK40LkHJ8cb/OiFs7cYSJtHhg7saJl/E2ltlHMpIxjfr+1QiuuzSnSDIP+mt+xkOtem3KsSqhiGtVYcxtypRwvi9pcSzQAhpInKbNncUc07EkAAKGGx28aW6Uvth3v6NjCsmMSNGwGBvkVJbRXjCtokcfmJxn5UM80kJGAcZ948viela8Q4rDb2crRmSRwMKiLlnPkBQn5HdF8lo/Yns5WikJ72+oH51TbC4EnZzQAqdg6bj/irrK4zbLNIZVON45FOpfhjNEx9kseuNQEZs5A23PPancrejvAs4X3bcqfykj5UTxQIvDeWBqHSqIAVS4K4A7Rjz5b5+1E8WYPwmUBSSgVg3TZhWaJ/wAKkXp/NMVcOQT8Xh7TDBFJxj1/enU3D7R5mmEK9s/Nyv0pXweN1v4pZF2cFPTbI+1Np5pIpNKgMhO+G3+XOj6SFOPsTPXyF34KeLRpKE+ZwAPGh7w3EZJYd0DPdbwoprztZQjEqpfblk+m/kfjQlz27WrSQmT/ADAMv0H19fKrf0zM0mBSswk1N2bZ2OwOD4+YqVYOHzGUalbRnUVLY9B96lZ6utjKEPTFbSzaoyTj3tJ/TpST2m9oF4eY4I3ilc7GNiTjw93nnenkb3C47S3jOoYOlgNVD8St44ViNvwiNz2i5aNVGFzn1rXGvJRaOb9n7xlvJbjiNrHZLNgqI4dOpj18Ty6118cEcialcFMcx96WTWcmmUS26NExygaRR2eeeD65PjvW8VvdWqB+3hhjxvhjj7VJyrrbQ668MvaJhIIjMAhzsTudqRJNLeXMa8Jl0WxY6niBGfTHjzorjBue3iubERTs6AuokAzuNwOXh1+9Y4dd31wezAntprXCvC8Qxg45HGD8POq1cx3o5S2ObOyW2s4h27Eq2rtA3vZOd/niiX1A6w7hVU5UYx40qjtL9ium/cRgAFCgGB+tEuJYILoSSzv/AGz767b7bGkWRPvQHPYKYw0Cs2R2jLqI57mmrPE0BjkYvHKCuMcumMfKl8wK2luAMkyqMfEVVcSkaO4NMj6Mnx8D4eB+HnSYXxTOzPwZt1kis+pmRtyfEGto27WPMicznKk4HwPL4Yq23INzNGq6Qd8eG3L55qhQZLRAg2fYjoCMg/alx+WgZVtJgc80EUxxMrSJuEGSTRtjPHJHpSRguok5PIDfl55+9DtadppYpIQNhjG/y51ZZcO/DGRpJBGpbUoG2P154p9Mi1+B/aoO0DbYUkZHXwqVQ8cJR0aZZHY8yvTmeXrzrFNpBdMOW3yqdhgKMBVYZAGeY86kjlXbAWONRnW2N/5tQzSJgNBL2a4OAV+Y8qHe7CqkqsRM5wIi5KnxwPHFdzlDpbGimG4jBYxSIRzGCCa3kWNIwApI5AJ0oGKSUqe1WKPtFGGQbl+tXW+ZVVhc9qijSe7uSPGnm+X0BoEueGWUxWSO2JJOdaE7433+VYaLiMUWlLhmDYwoQasDnuc/amPaaC/5cnHe5E9KiySle9GhYHbS370ykPJiIG4Zi7CYSKTgsCMDr1qq7umZSPxDMuPdJ548qfQTRyFgQpZTlVHeKnxrm+M29xbyMZYu0ErALMDzPn+1JklqSsNNjO4mVIbPWTp3Y4HXFUGe0meSG4lyJhnDgrvjnmsm0e+WKONkDRINQYnH82qm44ZcROmpoyc7KSoz6Z3qWPbnaOuZb0wrt4l4jC8M3bBsIx55wOf88attgiqmkntA7Z3294ilMN2kYkDoNQdSjn3hg7indgF0vIqFmDtvpG3X9TyrpS93oFz8SOJUlZmi1IBgLqBDeWP59aqkWIH8RcuSzbqBuMetEASyxPI7KcDIZTgH19P55KJIbqYsuJChOe7IBk/EVR8kuiKT+gh5luADqCKDhBnGalGWdlGwR2B1KMd4YYfvz6VKEptdipP7BltW7Ye8pzuFxg/zeszLHZaS2A7DCswzv5jPKpUpOCKbCLh1/A5cM5x3WXbveIzQj3l9HDGyRxsX2PiCepzUqU7bWgMJTiLRKBcKcBRuAOeeVGRNcFx2gjCcsb6hUqU6b2Kyq4W5kBe3mETA7q4O/wAQeVLL+WdY1F6NBc4QqdWfTwqVKTPHTezRjrWjbhRW4dpF1jUNt/IgmjpZ1jnMdwramyyrnI5b1KlCfhi6EyPdbNWS3vbdlt7ZQSMkaQvTB3FBWdvJw6dzPc5GoYBBPP09MVKlMpVap+Tpp6aGDWkZiWZmVFQEsdJw6/A86vhijMJeHCjOQy9fmKzUqrQmzaWETptI6EHOVOKlSpQcoPJn/9k="/>
          <p:cNvSpPr>
            <a:spLocks noChangeAspect="1" noChangeArrowheads="1"/>
          </p:cNvSpPr>
          <p:nvPr/>
        </p:nvSpPr>
        <p:spPr bwMode="auto">
          <a:xfrm>
            <a:off x="155576" y="-144462"/>
            <a:ext cx="304801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02" name="AutoShape 10" descr="Картинки по запросу дарья доцук книги"/>
          <p:cNvSpPr>
            <a:spLocks noChangeAspect="1" noChangeArrowheads="1"/>
          </p:cNvSpPr>
          <p:nvPr/>
        </p:nvSpPr>
        <p:spPr bwMode="auto">
          <a:xfrm>
            <a:off x="155576" y="-144462"/>
            <a:ext cx="304801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20" name="AutoShape 28" descr="data:image/jpeg;base64,/9j/4AAQSkZJRgABAQAAAQABAAD/2wCEAAkGBwgHBgkIBwgKCgkLDRYPDQwMDRsUFRAWIB0iIiAdHx8kKDQsJCYxJx8fLT0tMTU3Ojo6Iys/RD84QzQ5OjcBCgoKDQwNGg8PGjclHyU3Nzc3Nzc3Nzc3Nzc3Nzc3Nzc3Nzc3Nzc3Nzc3Nzc3Nzc3Nzc3Nzc3Nzc3Nzc3Nzc3N//AABEIALcAeAMBIgACEQEDEQH/xAAbAAACAgMBAAAAAAAAAAAAAAAEBQADAQIGB//EADsQAAIBAwIDBQYFAgUFAQAAAAECAwAEERIhBTFBEyJRYXEGMoGRobEUQsHR8BUjM1JikuEkQ3KC8VT/xAAZAQADAQEBAAAAAAAAAAAAAAABAgMEAAX/xAAqEQADAAICAQUAAgAHAQAAAAAAAQIDERIhMQQTIkFRFHEjM2GRobHxBf/aAAwDAQACEQMRAD8A9TlswX1ZrdwIo8k7Crs536UrvnaQlfy1qnbJPoXXl5qkIVAR40BMdYZuXpV89vh8g7eNUGMk6M+9WuUkjO9iG5WbtS0Y2U9DTu0iMcau/hUsbOQzYl37xGwoq9E8EUaxwdqS+XyB7pG2M+G3zo5MiR0xs1VhINIbB51TJYi6ly8s8aYxmOUr9KHZD2Z12yjZsYnCkkHGDnpsdxTe3W4iWNba27VWfLk490qTsTvzxvy3xUqyLRWOU1tMXRcFuY21cP41PA4OwlQSCi/697RcEXVxKxiv7Yc57bYj1GP0FGRNcs7AcOKsrkFTLvjIAO/POT/tNNkjMZJBJHQZrPTmjbHqX4ySmv61/wAoBt/aez4tCfwUvf5tGww4+HX4VZbzR30yxXKd3BweRG1c7xX2aN9b/wBQsFFvfD+4QndWTwGByb79az7HcUi4vM/D+JHTdFMLJyJI8PBh1FFNKR8vppuPdw9peV9oKleAXTCIs0YOzFcGq5CrnIyPhRPE4U4fPJDDK5UqM6vGl/aKzALnK+961qntbPMfkP4axS4VgeVYqzhgDyKB1PWpUcnkaTpNOVxVH4YNksBgc9qP0Ba0kAA261m5F+Jz3EIWdzgegoMWyhFJzrNPb0qMKebNpHlsT+lAGF5GGy6MbVpi+iNTplcTRRQtczMqIi5d3OFAHWk99I0sspiuixiQOY2VlOk8s5Ap5xKCReBXNrbWK3k1x3OzYgKMnm2SNh5Ujazmt+I3LPKZF7GFFnkIOtkznl6+FdN/I0ThxvC6p9/+FMSm5IMqPnH5ga6jhcKx24A/MBv9hSJLPiDXWoduIhxAPgTf9rTvnvcs/l+lH3UfEjedrZSv2bW/ZSL2myk6jrUZ94YUf+3lXZMm1oK9KpaXJdoahHWQ51YHjV6SRtJ2Cv8A3Rnu6T0weeMfmFc3bWnHFsAjyTfihDbCJ+2yqMP8XXvvk5znORtTPhsF8l5JLfTXWUmlK4ZTDJG3ugjOdtthgg+pqDZWsEzvdbGDIUAVeedq8+9s7ZeH8Yg4lw9mjdmDMRtpkG+R6/vXoEz6txzxXJe3UKrwbXsCJl0/XP0zTpD/APzsjn1Mr6fTKIrp75EvGJLS4J/WjrS3WZtSAAjmpoDhSOeD2w0jSM4I8+9+poyIyW8mpXI25eNaU9yYc8KMtSvGx3BbBGyCA3hUpbDNLK4ZWOeQwedSpuWyezsGdcbHJoG4ndjhG0keVayytHIApzqqiSNzKHXITn61GY/R3k/AO6BcGQtIzI2rBc746DpyzTG0Kz28cikFWGQarMaKcOAQRgigZZ34NM74L2cp73Uo3j+4+I8KNa+h8a9xa+xpEiCYu24NJp476OciSWNyZBoCqmXQlsnBGe6GX/b501tLiKdVkhdZI33VlOQatuI8jGe6eYod7Om+HlCCODioleWN4VeRQuAF7pGvB/8AHLL54HnRFweLpGzAQ6tR0oCgHJ8b88Z7MePPlTGFAhLHn0quaMuCScmn47Yf5P7KFaXnE0ukQ96Nn54U7d3PIbbA/wC4+Ao2K8mWzQ3sgNw27YC4XYZAxzGc1TJE6Ke9oGc0OUOFXOTTLGhb9RyWkkhjDPlsli2rauR9tr0Xt5bcMhPunXIfAn9hk/Gr+Mcej4erQ2pEl2dhjcIfE+J8qA4Bw5zMby7Gp2Oolupzn78/l413Hb0jf6WV6aP5ObrXhfbZ0thaiGxhjbbIyV6DO+Phyq2S2V3APTfajbcLJCPGpLbyOcRqhHIljjHwHP5ijvR5lXzfIGW2VSJAFJHKpR0VvKgGJFbbvKyY1HyIO31rFTdjcQ8wW0sm0mDR0UEXZhRhh41z0SkSe+c+ANPLV1jhCZyTSZZaXkGOk/oC4wFihZodPbHuxqerdKHhiJhmS5lMxYd7PIeQHhRV4Dr1ldwTg4930qiLdHJ22oyugOtM508Hmgnafg92baQnJR90f15/Y/Ct19pL20kMXE+GuxHOS33B89J5fOmZJ14QhfUZpLxC/vo2aJ7T0BQMCD1ByDt16Cjkak04s/udZEq/7/3DT7U8KK7yyRt4PE2foKXcW9rYILBpLBxNNnAGkgDbwPOkvEOJyN20M0EMbIMArErAn/VvkE+Nc1fh3jHaknD7LyGMDkPWs2TP8dI0/wAfB5Se/wCzpIvbC9niQzpBJ7urbGM79D6Vi5v+LcTQlMQW5OP7e3zPOuPeRyMh8kkjnzIbb1G5p77J3cr3qW+nUZgwZM533NTwZqVpU9pjfHFLuJW/9R3wzhVvBu41SeJ/n8+lO1GVULsB0Fbjh7sis7rHjqaIigTThZAx64r2tyl8TwM+bPnvllewyyGlBRDdart00rt4VaOW9Z2+yk9IlvNobB5HnUrZk7mVAxUpGkyippFZUQKdHM+7VBu5eHRpcMzXMGoay2Na5PPbYgUdHCXOWPpWJlTR+H3KnY4OM0td9DytPYfPJA//AHFIbzFV9iFjcdCKrsoYbG1KRIEiQE4GenWsRy3jRiSVLeJSgYJklgfA1LtdFGk+wCVDGTjnVcln+PtnidtLflfSDp+fyreSYyMjadHQqaLidAhI2q7250Z56ro5PjXskkMf4yKeR5B/iIiD3epAA3I2Ncf7RWa2MPbpl43wSFOoH+afrvvXqUk7M252B2rnfajhcV5Ekurs21EHG4Y4zy+B+vjWTNg4rkjbh9RyrizyqLsndiD/AG0BxjmNyfptTLgXEl4PxWK57MyKrliFGDjw+W1Yv7IWCZ0KVBBLqDg45DJHlQVtF290EQajkL32zkkYGc9N81jb0zdrfTPXV4pbcRjjmglysi6lV8LkUbw2FZ5hGo0FgSD0Jrn+C/h7fh6uwGsRgh+RGMBh9PrXR+y0v4y0LxjuhzpfGMg75+9erOb4JPyeVl9KlTpeDMnbQT9m4IYHx/m1ERntfIiibq31SZbc+NYtIH3KoefQjemdriR9tqtFsMZUd7kfGpVc0sU2qKRgkI7sxb3iSfcA8/8A54iVB2XUBTgRJ50v96bVWbq/jYYDpjxDChFuogdpFPxqkroFNMZs6sNLDK5Bx6UHe3LFjjJBql72LIPaLv8A6hQst2gcksCM8s08yk9k7rrRbCmrbzzRLLhDjnig47qFW3dRv/mqya7hbGmZd/8AUKdvbE6SKQx7TB5irZd1G3UVU89urDMqE9e8Kz2qyuojcN12PQD/AOVL1DXt0d6f/MRzt5w5Z/6hAmgds4IDclIxvXMS8KjtZFnuLeQxIdLLyCsQMHO+R4da6+6lEd3dNrUHGmPPicZ+gx8aOs7WCS3WO+IEbDeM8z5nwP8AxXnenxK8Mt+T2LyObf4c/dQ3H9JEDIskCHKSl+8mQdvq3XrXe+zMYhR4l91Y0x9aT2dtbz3VtFcNGIj/AIikjAK7/I7GmXArhYpoy7KI3gwSTtqGP+a7KuOWPwTlyih9MgPpQ6wHVgs2j/IDj5nnVkt5bnGJ4v8AeKGnv4FXKzRk/wDkK1rsxtpdlS2ZW8abtpMdEyNK+metSt4L62wdc8Y/9xUo6Amv0U/0eNtQWd3ZdiqgnB8+74YqLwhVGWdx6x/8Uu4lBNa3iXlqsgSQhJULBtR6Hb5Z9KZCKNsHFyBsffB+9KgvFKW9Gh4Su7fiT4j+39OVY/pKnOZgPJkGataHJ3M2By7iGpHAEYujEMehjXH60ROE/hUeHQrs1xCxHMbfvVEltamQASLkD3FXB+ZOBRoZ0b3Y2PgYP2xWO0mztGVHTRb13YOMfgMtjCwH9vfr/ej+2a2Th80MizWcLuwzks64x8DV73Vye6YiQP8APCN/pVPbTKpeSxi0jxt+nrS3KqWmNKma2kcxPBKOKzG8H4WQcyWzjbx5D1q6O5tIMK15bFjy1OJBn44oriFjacQkF08aqz4YaVJAXGMcts4+NB8Q4Pwu8tTHJ2gY8irkEH0zjHlU4r25Urwj0GuXbMNcMyBnurcxasYjjRf58zTuO0LW2jS2pSV0NuDvzx6UiuOF2jrNJ20iSM5ZxpXSxyeQI8/50a8Evp5bEyX8Kwy5XKJITq22IJ3GcZ8qjnpU5r8YFPkIPD3wCbdhnokR/etf6VIScQy4Pin/ADR/4hT71rJjrm5PKtGlQjC2m2cn/qDn7VrPMeKAN+HXGgIICB49iD+tSiPxCBP7lqx3/wD0ms0NC+1BXI8GgdqoOrAU7ZyfA4/mKVWkt7NxJFuJUmtEBLFlwwG3XrzpvecItndLibUVibUFGOfX70rku7LhnFJJXucRImHh07kHl9qnNU/J6EzpNDSReHlckBcnCs7nBbGwH1oW8t07PEM7wKdmwc7+R51YiW3FoVv50lFocqiOuCwPw5Y/XwoiMWUi5jg0hRpAO23xFdWRIThpdIxZRWUCiMKsj9S03ePrtV7mBnx2AxyA7brQMlimpgtsylvzg5G32rVEgGv8h1b7YqX8lp9oHtthweFMjSB5Cf8AShuJXKLYTxwR4mMTaCJCcHHhmsNZT51ieRj4E7EeFatw+R3UsgIY97en99NAmHsDaK7tjpSWBEIGFZNlAwMgjqfPaktxczC/gWQxAyOFTCnB8TvT62hu7+wAuJ4gp3AMf7GlDez08csPE7k6yjFVh/KAdgc+NZ3kVdrweguumOOIsi2+hohIBHksBjLYGCcfGhlQyXcRihyBHGQc53xy+tU3BmuMW3ZMhkXQFBwT8sedWi7eC5s7KJCBGQrMSBkgAfbFCss0uuwKWmP410/4kNwrHwYH9K2bsCD/AGro+mB+lUpdGQDQCc8sSN+9WLcNtqR/hK2R9a9DezzGVF4y41RTJk4HIn45xUqufiBhcqhlbB5rMTv5j9azSO0jgiC9S5ZY1jclhvkbAedL7v2e7aZ53xMruoAK40LkHJ8cb/OiFs7cYSJtHhg7saJl/E2ltlHMpIxjfr+1QiuuzSnSDIP+mt+xkOtem3KsSqhiGtVYcxtypRwvi9pcSzQAhpInKbNncUc07EkAAKGGx28aW6Uvth3v6NjCsmMSNGwGBvkVJbRXjCtokcfmJxn5UM80kJGAcZ948viela8Q4rDb2crRmSRwMKiLlnPkBQn5HdF8lo/Yns5WikJ72+oH51TbC4EnZzQAqdg6bj/irrK4zbLNIZVON45FOpfhjNEx9kseuNQEZs5A23PPancrejvAs4X3bcqfykj5UTxQIvDeWBqHSqIAVS4K4A7Rjz5b5+1E8WYPwmUBSSgVg3TZhWaJ/wAKkXp/NMVcOQT8Xh7TDBFJxj1/enU3D7R5mmEK9s/Nyv0pXweN1v4pZF2cFPTbI+1Np5pIpNKgMhO+G3+XOj6SFOPsTPXyF34KeLRpKE+ZwAPGh7w3EZJYd0DPdbwoprztZQjEqpfblk+m/kfjQlz27WrSQmT/ADAMv0H19fKrf0zM0mBSswk1N2bZ2OwOD4+YqVYOHzGUalbRnUVLY9B96lZ6utjKEPTFbSzaoyTj3tJ/TpST2m9oF4eY4I3ilc7GNiTjw93nnenkb3C47S3jOoYOlgNVD8St44ViNvwiNz2i5aNVGFzn1rXGvJRaOb9n7xlvJbjiNrHZLNgqI4dOpj18Ty6118cEcialcFMcx96WTWcmmUS26NExygaRR2eeeD65PjvW8VvdWqB+3hhjxvhjj7VJyrrbQ668MvaJhIIjMAhzsTudqRJNLeXMa8Jl0WxY6niBGfTHjzorjBue3iubERTs6AuokAzuNwOXh1+9Y4dd31wezAntprXCvC8Qxg45HGD8POq1cx3o5S2ObOyW2s4h27Eq2rtA3vZOd/niiX1A6w7hVU5UYx40qjtL9ium/cRgAFCgGB+tEuJYILoSSzv/AGz767b7bGkWRPvQHPYKYw0Cs2R2jLqI57mmrPE0BjkYvHKCuMcumMfKl8wK2luAMkyqMfEVVcSkaO4NMj6Mnx8D4eB+HnSYXxTOzPwZt1kis+pmRtyfEGto27WPMicznKk4HwPL4Yq23INzNGq6Qd8eG3L55qhQZLRAg2fYjoCMg/alx+WgZVtJgc80EUxxMrSJuEGSTRtjPHJHpSRguok5PIDfl55+9DtadppYpIQNhjG/y51ZZcO/DGRpJBGpbUoG2P154p9Mi1+B/aoO0DbYUkZHXwqVQ8cJR0aZZHY8yvTmeXrzrFNpBdMOW3yqdhgKMBVYZAGeY86kjlXbAWONRnW2N/5tQzSJgNBL2a4OAV+Y8qHe7CqkqsRM5wIi5KnxwPHFdzlDpbGimG4jBYxSIRzGCCa3kWNIwApI5AJ0oGKSUqe1WKPtFGGQbl+tXW+ZVVhc9qijSe7uSPGnm+X0BoEueGWUxWSO2JJOdaE7433+VYaLiMUWlLhmDYwoQasDnuc/amPaaC/5cnHe5E9KiySle9GhYHbS370ykPJiIG4Zi7CYSKTgsCMDr1qq7umZSPxDMuPdJ548qfQTRyFgQpZTlVHeKnxrm+M29xbyMZYu0ErALMDzPn+1JklqSsNNjO4mVIbPWTp3Y4HXFUGe0meSG4lyJhnDgrvjnmsm0e+WKONkDRINQYnH82qm44ZcROmpoyc7KSoz6Z3qWPbnaOuZb0wrt4l4jC8M3bBsIx55wOf88attgiqmkntA7Z3294ilMN2kYkDoNQdSjn3hg7indgF0vIqFmDtvpG3X9TyrpS93oFz8SOJUlZmi1IBgLqBDeWP59aqkWIH8RcuSzbqBuMetEASyxPI7KcDIZTgH19P55KJIbqYsuJChOe7IBk/EVR8kuiKT+gh5luADqCKDhBnGalGWdlGwR2B1KMd4YYfvz6VKEptdipP7BltW7Ye8pzuFxg/zeszLHZaS2A7DCswzv5jPKpUpOCKbCLh1/A5cM5x3WXbveIzQj3l9HDGyRxsX2PiCepzUqU7bWgMJTiLRKBcKcBRuAOeeVGRNcFx2gjCcsb6hUqU6b2Kyq4W5kBe3mETA7q4O/wAQeVLL+WdY1F6NBc4QqdWfTwqVKTPHTezRjrWjbhRW4dpF1jUNt/IgmjpZ1jnMdwramyyrnI5b1KlCfhi6EyPdbNWS3vbdlt7ZQSMkaQvTB3FBWdvJw6dzPc5GoYBBPP09MVKlMpVap+Tpp6aGDWkZiWZmVFQEsdJw6/A86vhijMJeHCjOQy9fmKzUqrQmzaWETptI6EHOVOKlSpQcoPJn/9k="/>
          <p:cNvSpPr>
            <a:spLocks noChangeAspect="1" noChangeArrowheads="1"/>
          </p:cNvSpPr>
          <p:nvPr/>
        </p:nvSpPr>
        <p:spPr bwMode="auto">
          <a:xfrm>
            <a:off x="155576" y="-144462"/>
            <a:ext cx="304801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7" y="2710429"/>
            <a:ext cx="2537691" cy="404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54" y="2708920"/>
            <a:ext cx="2581146" cy="400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906" y="2708920"/>
            <a:ext cx="2521458" cy="404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201" y="2710907"/>
            <a:ext cx="2558835" cy="4006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89758" y="606162"/>
            <a:ext cx="7200798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cs typeface="Arial" pitchFamily="34" charset="0"/>
              </a:rPr>
              <a:t>О </a:t>
            </a:r>
            <a:r>
              <a:rPr lang="ru-RU" sz="2000" b="1" dirty="0">
                <a:cs typeface="Arial" pitchFamily="34" charset="0"/>
              </a:rPr>
              <a:t>том, что словом можно убить, большинство предпочитают не помнить</a:t>
            </a:r>
            <a:r>
              <a:rPr lang="ru-RU" sz="2000" b="1" dirty="0" smtClean="0">
                <a:cs typeface="Arial" pitchFamily="34" charset="0"/>
              </a:rPr>
              <a:t>.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cs typeface="Arial" pitchFamily="34" charset="0"/>
              </a:rPr>
              <a:t> </a:t>
            </a:r>
            <a:r>
              <a:rPr lang="ru-RU" sz="2000" b="1" dirty="0">
                <a:cs typeface="Arial" pitchFamily="34" charset="0"/>
              </a:rPr>
              <a:t>Ведь это просто слово, думают они, обидное слово, не более того</a:t>
            </a:r>
            <a:r>
              <a:rPr lang="ru-RU" sz="2000" b="1" dirty="0" smtClean="0">
                <a:cs typeface="Arial" pitchFamily="34" charset="0"/>
              </a:rPr>
              <a:t>.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 dirty="0">
              <a:cs typeface="Arial" pitchFamily="34" charset="0"/>
            </a:endParaRP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cs typeface="Arial" pitchFamily="34" charset="0"/>
              </a:rPr>
              <a:t> </a:t>
            </a:r>
            <a:r>
              <a:rPr lang="ru-RU" sz="1800" dirty="0">
                <a:cs typeface="Arial" pitchFamily="34" charset="0"/>
              </a:rPr>
              <a:t>Так думала и главная героиня Талья, сгоряча крикнув собственной матери, что </a:t>
            </a:r>
            <a:r>
              <a:rPr lang="ru-RU" sz="1800" dirty="0" smtClean="0">
                <a:cs typeface="Arial" pitchFamily="34" charset="0"/>
              </a:rPr>
              <a:t>та </a:t>
            </a:r>
            <a:r>
              <a:rPr lang="ru-RU" sz="1800" dirty="0">
                <a:cs typeface="Arial" pitchFamily="34" charset="0"/>
              </a:rPr>
              <a:t>ей </a:t>
            </a:r>
            <a:r>
              <a:rPr lang="ru-RU" sz="1800" b="1" dirty="0">
                <a:cs typeface="Arial" pitchFamily="34" charset="0"/>
              </a:rPr>
              <a:t>не нужна </a:t>
            </a:r>
            <a:r>
              <a:rPr lang="ru-RU" sz="1800" dirty="0">
                <a:cs typeface="Arial" pitchFamily="34" charset="0"/>
              </a:rPr>
              <a:t>и любить-то она ее давно уже </a:t>
            </a:r>
            <a:r>
              <a:rPr lang="ru-RU" sz="1800" b="1" dirty="0">
                <a:cs typeface="Arial" pitchFamily="34" charset="0"/>
              </a:rPr>
              <a:t>не любит</a:t>
            </a:r>
            <a:r>
              <a:rPr lang="ru-RU" sz="1800" dirty="0">
                <a:cs typeface="Arial" pitchFamily="34" charset="0"/>
              </a:rPr>
              <a:t>. Это же </a:t>
            </a:r>
            <a:r>
              <a:rPr lang="ru-RU" sz="1800" b="1" dirty="0">
                <a:cs typeface="Arial" pitchFamily="34" charset="0"/>
              </a:rPr>
              <a:t>просто слова</a:t>
            </a:r>
            <a:r>
              <a:rPr lang="ru-RU" sz="1800" dirty="0">
                <a:cs typeface="Arial" pitchFamily="34" charset="0"/>
              </a:rPr>
              <a:t>, но почему-то слезы льются градом, а сердце щемит, словно случилось что-то непоправимое. </a:t>
            </a:r>
            <a:r>
              <a:rPr lang="ru-RU" sz="1800" b="1" dirty="0">
                <a:cs typeface="Arial" pitchFamily="34" charset="0"/>
              </a:rPr>
              <a:t>Мама ушла из дома.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cs typeface="Arial" pitchFamily="34" charset="0"/>
              </a:rPr>
              <a:t>Хотя, возможно, не все еще потеряно. Существует место. Место, которое не каждый может найти. Место, куда Талья должна отправиться </a:t>
            </a:r>
            <a:r>
              <a:rPr lang="ru-RU" sz="1800" dirty="0" smtClean="0">
                <a:cs typeface="Arial" pitchFamily="34" charset="0"/>
              </a:rPr>
              <a:t>сама. </a:t>
            </a:r>
            <a:r>
              <a:rPr lang="ru-RU" sz="1800" b="1" dirty="0">
                <a:cs typeface="Arial" pitchFamily="34" charset="0"/>
              </a:rPr>
              <a:t>Хранилище ужасных слов</a:t>
            </a:r>
            <a:r>
              <a:rPr lang="ru-RU" sz="1800" dirty="0">
                <a:cs typeface="Arial" pitchFamily="34" charset="0"/>
              </a:rPr>
              <a:t>. Там она поймет значение слов, которые произносятся, и познакомится с Пабло, который, как и она, </a:t>
            </a:r>
            <a:r>
              <a:rPr lang="ru-RU" sz="1800" dirty="0" smtClean="0">
                <a:cs typeface="Arial" pitchFamily="34" charset="0"/>
              </a:rPr>
              <a:t>ищет </a:t>
            </a:r>
            <a:r>
              <a:rPr lang="ru-RU" sz="1800" dirty="0">
                <a:cs typeface="Arial" pitchFamily="34" charset="0"/>
              </a:rPr>
              <a:t>решение проблемы.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cs typeface="Arial" pitchFamily="34" charset="0"/>
              </a:rPr>
              <a:t>Именно там, в мистическом хранилище, среди библиотек плохих слов Талья и Пабло научатся не причинять боль, а </a:t>
            </a:r>
            <a:r>
              <a:rPr lang="ru-RU" sz="1800" b="1" dirty="0">
                <a:cs typeface="Arial" pitchFamily="34" charset="0"/>
              </a:rPr>
              <a:t>беречь свои слова</a:t>
            </a:r>
            <a:r>
              <a:rPr lang="ru-RU" sz="1800" dirty="0">
                <a:cs typeface="Arial" pitchFamily="34" charset="0"/>
              </a:rPr>
              <a:t>, ценить их и говорить только то, что действительно хотят сказать</a:t>
            </a:r>
            <a:r>
              <a:rPr lang="ru-RU" sz="1800" dirty="0" smtClean="0">
                <a:cs typeface="Arial" pitchFamily="34" charset="0"/>
              </a:rPr>
              <a:t>.</a:t>
            </a:r>
            <a:endParaRPr lang="ru-RU" sz="18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032" y="42302"/>
            <a:ext cx="6742484" cy="57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200" b="1" dirty="0" smtClean="0">
                <a:solidFill>
                  <a:srgbClr val="AB0D0D"/>
                </a:solidFill>
              </a:rPr>
              <a:t>Аннотация издательства:</a:t>
            </a:r>
            <a:endParaRPr lang="ru-RU" sz="3200" b="1" dirty="0" smtClean="0">
              <a:solidFill>
                <a:srgbClr val="AB0D0D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2" y="73868"/>
            <a:ext cx="4445124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5780" y="476672"/>
            <a:ext cx="11449272" cy="412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9600" b="1" dirty="0" smtClean="0">
                <a:solidFill>
                  <a:srgbClr val="002060"/>
                </a:solidFill>
                <a:latin typeface="Segoe Script" pitchFamily="34" charset="0"/>
              </a:rPr>
              <a:t>А теперь…</a:t>
            </a:r>
          </a:p>
          <a:p>
            <a:pPr>
              <a:lnSpc>
                <a:spcPct val="95000"/>
              </a:lnSpc>
            </a:pPr>
            <a:endParaRPr lang="ru-RU" sz="3200" b="1" dirty="0" smtClean="0">
              <a:solidFill>
                <a:srgbClr val="002060"/>
              </a:solidFill>
              <a:latin typeface="Segoe Script" pitchFamily="34" charset="0"/>
            </a:endParaRPr>
          </a:p>
          <a:p>
            <a:pPr>
              <a:lnSpc>
                <a:spcPct val="95000"/>
              </a:lnSpc>
            </a:pPr>
            <a:endParaRPr lang="ru-RU" sz="4800" b="1" dirty="0" smtClean="0">
              <a:solidFill>
                <a:srgbClr val="002060"/>
              </a:solidFill>
              <a:latin typeface="Segoe Script" pitchFamily="34" charset="0"/>
            </a:endParaRPr>
          </a:p>
          <a:p>
            <a:pPr algn="r">
              <a:lnSpc>
                <a:spcPct val="95000"/>
              </a:lnSpc>
            </a:pPr>
            <a:r>
              <a:rPr lang="ru-RU" sz="9600" b="1" dirty="0" smtClean="0">
                <a:solidFill>
                  <a:srgbClr val="002060"/>
                </a:solidFill>
                <a:latin typeface="Segoe Script" pitchFamily="34" charset="0"/>
              </a:rPr>
              <a:t>… </a:t>
            </a:r>
            <a:r>
              <a:rPr lang="ru-RU" sz="9600" b="1" dirty="0" smtClean="0">
                <a:solidFill>
                  <a:srgbClr val="C00000"/>
                </a:solidFill>
                <a:latin typeface="Segoe Script" pitchFamily="34" charset="0"/>
              </a:rPr>
              <a:t>Т</a:t>
            </a:r>
            <a:r>
              <a:rPr lang="ru-RU" sz="9600" b="1" dirty="0" smtClean="0">
                <a:solidFill>
                  <a:srgbClr val="00B050"/>
                </a:solidFill>
                <a:latin typeface="Segoe Script" pitchFamily="34" charset="0"/>
              </a:rPr>
              <a:t>В</a:t>
            </a:r>
            <a:r>
              <a:rPr lang="ru-RU" sz="9600" b="1" dirty="0" smtClean="0">
                <a:solidFill>
                  <a:schemeClr val="accent3">
                    <a:lumMod val="50000"/>
                  </a:schemeClr>
                </a:solidFill>
                <a:latin typeface="Segoe Script" pitchFamily="34" charset="0"/>
              </a:rPr>
              <a:t>О</a:t>
            </a:r>
            <a:r>
              <a:rPr lang="ru-RU" sz="9600" b="1" dirty="0" smtClean="0">
                <a:solidFill>
                  <a:srgbClr val="E9AB7D"/>
                </a:solidFill>
                <a:latin typeface="Segoe Script" pitchFamily="34" charset="0"/>
              </a:rPr>
              <a:t>Р</a:t>
            </a:r>
            <a:r>
              <a:rPr lang="ru-RU" sz="96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Segoe Script" pitchFamily="34" charset="0"/>
              </a:rPr>
              <a:t>И</a:t>
            </a:r>
            <a:r>
              <a:rPr lang="ru-RU" sz="9600" b="1" dirty="0" smtClean="0">
                <a:solidFill>
                  <a:srgbClr val="FF3399"/>
                </a:solidFill>
                <a:latin typeface="Segoe Script" pitchFamily="34" charset="0"/>
              </a:rPr>
              <a:t>Т</a:t>
            </a:r>
            <a:r>
              <a:rPr lang="ru-RU" sz="9600" b="1" dirty="0" smtClean="0">
                <a:solidFill>
                  <a:srgbClr val="FFFF3B"/>
                </a:solidFill>
                <a:latin typeface="Segoe Script" pitchFamily="34" charset="0"/>
              </a:rPr>
              <a:t>Е</a:t>
            </a:r>
            <a:r>
              <a:rPr lang="ru-RU" sz="9600" b="1" dirty="0" smtClean="0">
                <a:solidFill>
                  <a:srgbClr val="002060"/>
                </a:solidFill>
                <a:latin typeface="Segoe Script" pitchFamily="34" charset="0"/>
              </a:rPr>
              <a:t>!</a:t>
            </a:r>
            <a:endParaRPr lang="ru-RU" sz="9600" b="1" dirty="0">
              <a:solidFill>
                <a:srgbClr val="002060"/>
              </a:solidFill>
              <a:latin typeface="Segoe Script" pitchFamily="34" charset="0"/>
            </a:endParaRPr>
          </a:p>
        </p:txBody>
      </p:sp>
      <p:pic>
        <p:nvPicPr>
          <p:cNvPr id="5122" name="Picture 2" descr="Картинки по запросу кисть пн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780" y="4623545"/>
            <a:ext cx="4608512" cy="19226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33772" y="363434"/>
            <a:ext cx="11305256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7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85975" algn="l"/>
              </a:tabLst>
            </a:pPr>
            <a:r>
              <a:rPr lang="ru-RU" sz="4800" b="1" i="1" dirty="0" smtClean="0">
                <a:solidFill>
                  <a:srgbClr val="AB0D0D"/>
                </a:solidFill>
              </a:rPr>
              <a:t>Подведение итогов: рефлексия</a:t>
            </a:r>
          </a:p>
          <a:p>
            <a:pPr marL="0" marR="0" lvl="0" indent="47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85975" algn="l"/>
              </a:tabLst>
            </a:pPr>
            <a:endParaRPr lang="ru-RU" sz="4000" b="1" dirty="0" smtClean="0">
              <a:solidFill>
                <a:srgbClr val="AB0D0D"/>
              </a:solidFill>
            </a:endParaRPr>
          </a:p>
          <a:p>
            <a:pPr marL="0" marR="0" lvl="0" indent="47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085975" algn="l"/>
              </a:tabLs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Какие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ощущения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остались от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мастерской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?</a:t>
            </a:r>
          </a:p>
          <a:p>
            <a:pPr marL="0" marR="0" lvl="0" indent="47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085975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47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085975" algn="l"/>
              </a:tabLs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Что было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трудно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?</a:t>
            </a:r>
          </a:p>
          <a:p>
            <a:pPr marL="0" marR="0" lvl="0" indent="47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085975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47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085975" algn="l"/>
              </a:tabLs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Что показалось 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самым интересным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?</a:t>
            </a:r>
          </a:p>
          <a:p>
            <a:pPr marL="0" marR="0" lvl="0" indent="47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085975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47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085975" algn="l"/>
              </a:tabLs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Что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для</a:t>
            </a:r>
            <a:r>
              <a:rPr kumimoji="0" lang="ru-RU" sz="36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вас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является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результатом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этой мастерской?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2004" y="0"/>
            <a:ext cx="9766821" cy="177281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 Использованные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                             ресурсы: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30116" y="1844824"/>
            <a:ext cx="8758709" cy="501317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3800" b="1" i="1" dirty="0" smtClean="0">
                <a:solidFill>
                  <a:srgbClr val="C00000"/>
                </a:solidFill>
              </a:rPr>
              <a:t>       </a:t>
            </a:r>
            <a:r>
              <a:rPr lang="ru-RU" sz="3800" b="1" i="1" u="sng" dirty="0" smtClean="0">
                <a:solidFill>
                  <a:srgbClr val="C00000"/>
                </a:solidFill>
              </a:rPr>
              <a:t>Сайты:</a:t>
            </a:r>
          </a:p>
          <a:p>
            <a:pPr algn="just"/>
            <a:endParaRPr lang="ru-RU" dirty="0" smtClean="0">
              <a:hlinkClick r:id="rId3"/>
            </a:endParaRPr>
          </a:p>
          <a:p>
            <a:pPr algn="just"/>
            <a:endParaRPr lang="ru-RU" dirty="0" smtClean="0">
              <a:hlinkClick r:id="rId3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300" dirty="0" smtClean="0">
                <a:hlinkClick r:id="rId3"/>
              </a:rPr>
              <a:t>http://ostashev.com/ru/design/desyat-sovetov-ot-imenityx-dizajnerov-knizhnyx-oblozhek/</a:t>
            </a:r>
            <a:endParaRPr lang="ru-RU" dirty="0" smtClean="0"/>
          </a:p>
          <a:p>
            <a:pPr marL="457200" indent="-457200" algn="just">
              <a:buFont typeface="+mj-lt"/>
              <a:buAutoNum type="arabicPeriod"/>
            </a:pPr>
            <a:endParaRPr lang="ru-RU" sz="2300" dirty="0" smtClean="0">
              <a:hlinkClick r:id="rId4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300" dirty="0" smtClean="0">
                <a:hlinkClick r:id="rId4"/>
              </a:rPr>
              <a:t>http://www.sovb.ru/design/book_cover/</a:t>
            </a:r>
            <a:endParaRPr lang="ru-RU" sz="2000" dirty="0" smtClean="0"/>
          </a:p>
          <a:p>
            <a:pPr marL="457200" indent="-457200" algn="just">
              <a:buFont typeface="+mj-lt"/>
              <a:buAutoNum type="arabicPeriod"/>
            </a:pPr>
            <a:endParaRPr lang="ru-RU" sz="2000" dirty="0" smtClean="0">
              <a:hlinkClick r:id="rId5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300" dirty="0" smtClean="0">
                <a:hlinkClick r:id="rId5"/>
              </a:rPr>
              <a:t>https://ru.wikipedia.org/wiki/%D0%9E%D0%B1%D0%BB%D0%BE%D0%B6%D0%BA%D0%B0</a:t>
            </a:r>
            <a:endParaRPr lang="ru-RU" sz="2300" dirty="0" smtClean="0"/>
          </a:p>
          <a:p>
            <a:pPr algn="just"/>
            <a:endParaRPr lang="ru-RU" dirty="0" smtClean="0"/>
          </a:p>
          <a:p>
            <a:pPr algn="just"/>
            <a:r>
              <a:rPr lang="ru-RU" sz="3800" b="1" i="1" dirty="0" smtClean="0">
                <a:solidFill>
                  <a:srgbClr val="C00000"/>
                </a:solidFill>
              </a:rPr>
              <a:t>       </a:t>
            </a:r>
            <a:r>
              <a:rPr lang="ru-RU" sz="3800" b="1" i="1" u="sng" dirty="0" smtClean="0">
                <a:solidFill>
                  <a:srgbClr val="C00000"/>
                </a:solidFill>
              </a:rPr>
              <a:t>Книги:</a:t>
            </a:r>
          </a:p>
          <a:p>
            <a:pPr algn="just"/>
            <a:endParaRPr lang="ru-RU" b="1" i="1" dirty="0" smtClean="0">
              <a:solidFill>
                <a:srgbClr val="C00000"/>
              </a:solidFill>
            </a:endParaRPr>
          </a:p>
          <a:p>
            <a:pPr algn="just"/>
            <a:endParaRPr lang="ru-RU" b="1" i="1" dirty="0" smtClean="0">
              <a:solidFill>
                <a:srgbClr val="C00000"/>
              </a:solidFill>
            </a:endParaRPr>
          </a:p>
          <a:p>
            <a:pPr marL="514350" indent="-514350" algn="just">
              <a:buAutoNum type="arabicPeriod"/>
            </a:pPr>
            <a:r>
              <a:rPr lang="ru-RU" dirty="0" smtClean="0"/>
              <a:t>Семен Филиппович </a:t>
            </a:r>
            <a:r>
              <a:rPr lang="ru-RU" dirty="0" err="1" smtClean="0"/>
              <a:t>Добкин</a:t>
            </a:r>
            <a:r>
              <a:rPr lang="ru-RU" dirty="0" smtClean="0"/>
              <a:t> «Оформление книги. Редактору и автору» </a:t>
            </a:r>
          </a:p>
          <a:p>
            <a:pPr marL="514350" indent="-514350" algn="just">
              <a:buAutoNum type="arabicPeriod"/>
            </a:pPr>
            <a:endParaRPr lang="ru-RU" dirty="0" smtClean="0"/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ru-RU" dirty="0" smtClean="0"/>
              <a:t>Владимир Андреевич Фаворский «Лекции по теории композиции», «Шрифт, его типы и связь иллюстрации со шрифтом», «О художнике, о творчестве, о книге».</a:t>
            </a:r>
          </a:p>
          <a:p>
            <a:pPr marL="514350" indent="-514350" algn="just">
              <a:buAutoNum type="arabicPeriod"/>
            </a:pPr>
            <a:endParaRPr lang="ru-RU" dirty="0" smtClean="0"/>
          </a:p>
          <a:p>
            <a:pPr marL="514350" indent="-514350" algn="just">
              <a:buAutoNum type="arabicPeriod"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4005064"/>
            <a:ext cx="8376726" cy="19304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Создатели 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и ведущие мастерской 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ученицы МАОУ «Гимназия №10» </a:t>
            </a:r>
            <a:b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9 «В» класса: </a:t>
            </a:r>
            <a:r>
              <a:rPr lang="ru-RU" sz="2400" b="1" dirty="0" smtClean="0">
                <a:solidFill>
                  <a:srgbClr val="AB0D0D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AB0D0D"/>
                </a:solidFill>
                <a:latin typeface="+mn-lt"/>
              </a:rPr>
            </a:br>
            <a:r>
              <a:rPr lang="ru-RU" sz="2400" b="1" dirty="0" err="1" smtClean="0">
                <a:solidFill>
                  <a:srgbClr val="AB0D0D"/>
                </a:solidFill>
                <a:latin typeface="+mn-lt"/>
              </a:rPr>
              <a:t>Колчанова</a:t>
            </a:r>
            <a:r>
              <a:rPr lang="ru-RU" sz="2400" b="1" dirty="0" smtClean="0">
                <a:solidFill>
                  <a:srgbClr val="AB0D0D"/>
                </a:solidFill>
                <a:latin typeface="+mn-lt"/>
              </a:rPr>
              <a:t> Влада и </a:t>
            </a:r>
            <a:r>
              <a:rPr lang="ru-RU" sz="2400" b="1" dirty="0" err="1" smtClean="0">
                <a:solidFill>
                  <a:srgbClr val="AB0D0D"/>
                </a:solidFill>
                <a:latin typeface="+mn-lt"/>
              </a:rPr>
              <a:t>Сухинина</a:t>
            </a:r>
            <a:r>
              <a:rPr lang="ru-RU" sz="2400" b="1" dirty="0" smtClean="0">
                <a:solidFill>
                  <a:srgbClr val="AB0D0D"/>
                </a:solidFill>
                <a:latin typeface="+mn-lt"/>
              </a:rPr>
              <a:t> Валерия</a:t>
            </a:r>
            <a:br>
              <a:rPr lang="ru-RU" sz="2400" b="1" dirty="0" smtClean="0">
                <a:solidFill>
                  <a:srgbClr val="AB0D0D"/>
                </a:solidFill>
                <a:latin typeface="+mn-lt"/>
              </a:rPr>
            </a:b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Консультанты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:</a:t>
            </a:r>
            <a:r>
              <a:rPr lang="ru-RU" sz="2400" b="1" dirty="0" smtClean="0">
                <a:solidFill>
                  <a:srgbClr val="AB0D0D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AB0D0D"/>
                </a:solidFill>
                <a:latin typeface="+mn-lt"/>
              </a:rPr>
            </a:br>
            <a:r>
              <a:rPr lang="ru-RU" sz="2400" b="1" dirty="0" err="1" smtClean="0">
                <a:solidFill>
                  <a:srgbClr val="AB0D0D"/>
                </a:solidFill>
                <a:latin typeface="+mn-lt"/>
              </a:rPr>
              <a:t>Сурдуковская</a:t>
            </a:r>
            <a:r>
              <a:rPr lang="ru-RU" sz="2400" b="1" dirty="0" smtClean="0">
                <a:solidFill>
                  <a:srgbClr val="AB0D0D"/>
                </a:solidFill>
                <a:latin typeface="+mn-lt"/>
              </a:rPr>
              <a:t> Светлана Витальевна и </a:t>
            </a:r>
            <a:br>
              <a:rPr lang="ru-RU" sz="2400" b="1" dirty="0" smtClean="0">
                <a:solidFill>
                  <a:srgbClr val="AB0D0D"/>
                </a:solidFill>
                <a:latin typeface="+mn-lt"/>
              </a:rPr>
            </a:br>
            <a:r>
              <a:rPr lang="ru-RU" sz="2400" b="1" dirty="0" smtClean="0">
                <a:solidFill>
                  <a:srgbClr val="AB0D0D"/>
                </a:solidFill>
                <a:latin typeface="+mn-lt"/>
              </a:rPr>
              <a:t>Селезнёва Антонина Алексеевна</a:t>
            </a:r>
            <a:r>
              <a:rPr lang="ru-RU" sz="2800" b="1" dirty="0" smtClean="0">
                <a:solidFill>
                  <a:srgbClr val="AB0D0D"/>
                </a:solidFill>
              </a:rPr>
              <a:t/>
            </a:r>
            <a:br>
              <a:rPr lang="ru-RU" sz="2800" b="1" dirty="0" smtClean="0">
                <a:solidFill>
                  <a:srgbClr val="AB0D0D"/>
                </a:solidFill>
              </a:rPr>
            </a:br>
            <a:r>
              <a:rPr lang="ru-RU" sz="2800" b="1" dirty="0" smtClean="0">
                <a:solidFill>
                  <a:srgbClr val="AB0D0D"/>
                </a:solidFill>
              </a:rPr>
              <a:t/>
            </a:r>
            <a:br>
              <a:rPr lang="ru-RU" sz="2800" b="1" dirty="0" smtClean="0">
                <a:solidFill>
                  <a:srgbClr val="AB0D0D"/>
                </a:solidFill>
              </a:rPr>
            </a:br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2017 г., город Пермь </a:t>
            </a:r>
            <a:endParaRPr lang="ru-RU" sz="2800" b="1" dirty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9756" y="260648"/>
            <a:ext cx="8496943" cy="316835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000" b="1" dirty="0">
                <a:solidFill>
                  <a:srgbClr val="374C81"/>
                </a:solidFill>
              </a:rPr>
              <a:t>Мастерская полезного </a:t>
            </a:r>
            <a:r>
              <a:rPr lang="ru-RU" sz="4000" b="1" dirty="0" smtClean="0">
                <a:solidFill>
                  <a:srgbClr val="374C81"/>
                </a:solidFill>
              </a:rPr>
              <a:t>действия в чтении </a:t>
            </a:r>
            <a:r>
              <a:rPr lang="ru-RU" sz="4800" b="1" dirty="0">
                <a:solidFill>
                  <a:srgbClr val="374C81"/>
                </a:solidFill>
              </a:rPr>
              <a:t/>
            </a:r>
            <a:br>
              <a:rPr lang="ru-RU" sz="4800" b="1" dirty="0">
                <a:solidFill>
                  <a:srgbClr val="374C81"/>
                </a:solidFill>
              </a:rPr>
            </a:br>
            <a:r>
              <a:rPr lang="ru-RU" sz="4800" b="1" dirty="0">
                <a:solidFill>
                  <a:srgbClr val="374C81"/>
                </a:solidFill>
              </a:rPr>
              <a:t/>
            </a:r>
            <a:br>
              <a:rPr lang="ru-RU" sz="4800" b="1" dirty="0">
                <a:solidFill>
                  <a:srgbClr val="374C81"/>
                </a:solidFill>
              </a:rPr>
            </a:br>
            <a:r>
              <a:rPr lang="ru-RU" sz="4800" b="1" dirty="0" smtClean="0">
                <a:solidFill>
                  <a:srgbClr val="AB0D0D"/>
                </a:solidFill>
              </a:rPr>
              <a:t>«</a:t>
            </a:r>
            <a:r>
              <a:rPr lang="ru-RU" sz="4800" b="1" dirty="0">
                <a:solidFill>
                  <a:srgbClr val="AB0D0D"/>
                </a:solidFill>
              </a:rPr>
              <a:t>О чём может рассказать обложка книги?»</a:t>
            </a:r>
            <a:endParaRPr lang="ru-RU" sz="4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3796" name="AutoShape 4" descr="Картинки по запросу вш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8" name="AutoShape 6" descr="Картинки по запросу вш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109136"/>
              </p:ext>
            </p:extLst>
          </p:nvPr>
        </p:nvGraphicFramePr>
        <p:xfrm>
          <a:off x="765820" y="116628"/>
          <a:ext cx="10945216" cy="6923657"/>
        </p:xfrm>
        <a:graphic>
          <a:graphicData uri="http://schemas.openxmlformats.org/drawingml/2006/table">
            <a:tbl>
              <a:tblPr/>
              <a:tblGrid>
                <a:gridCol w="7283120"/>
                <a:gridCol w="3662096"/>
              </a:tblGrid>
              <a:tr h="366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Calibri"/>
                          <a:ea typeface="Calibri"/>
                          <a:cs typeface="Times New Roman"/>
                        </a:rPr>
                        <a:t>Факторы выбора книги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 (исследование </a:t>
                      </a:r>
                      <a:r>
                        <a:rPr lang="ru-RU" sz="1400" b="1" kern="1200" dirty="0" err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ExpandingtheBookMarket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»)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Рейтинг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Хорошо знакомый автор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Совет семьи или друга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6,6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Текст на обложке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6,6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Знакомые серии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6,5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Скидки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6,3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962150" algn="l"/>
                        </a:tabLs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Покупаю по просьбе других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6,2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Цена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6,1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0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200" b="1" i="1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Дизайн обложки</a:t>
                      </a:r>
                      <a:endParaRPr lang="ru-RU" sz="32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i="1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5,3</a:t>
                      </a:r>
                      <a:endParaRPr lang="ru-RU" sz="32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Продвижение в магазине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Списки бестселлеров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4,2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Реклама, внедренная в фильм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Рецензия в газете или журнале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Реклама, внедренная в телепередачу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Обзор на телевидении или радио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Книга – обладатель приза или из шорт-листа конкурса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3,4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Рекомендация книготорговца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3,2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Рекомендация библиотеки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2,7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8825" cy="62068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B0D0D"/>
                </a:solidFill>
              </a:rPr>
              <a:t>Мастерская: «О чём может рассказать обложка книги?»</a:t>
            </a:r>
            <a:endParaRPr lang="ru-RU" sz="2800" dirty="0">
              <a:solidFill>
                <a:srgbClr val="AB0D0D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16017" y="773774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u="sng" dirty="0" smtClean="0">
                <a:solidFill>
                  <a:srgbClr val="AB0D0D"/>
                </a:solidFill>
              </a:rPr>
              <a:t>Неотъемлемые части «лица книги»: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58507" y="1556792"/>
            <a:ext cx="5040561" cy="295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000" u="sng" dirty="0" smtClean="0"/>
              <a:t>имя автора книги</a:t>
            </a:r>
          </a:p>
          <a:p>
            <a:pPr>
              <a:lnSpc>
                <a:spcPct val="95000"/>
              </a:lnSpc>
              <a:buFont typeface="Wingdings" pitchFamily="2" charset="2"/>
              <a:buChar char="ü"/>
            </a:pPr>
            <a:endParaRPr lang="ru-RU" sz="2000" dirty="0" smtClean="0"/>
          </a:p>
          <a:p>
            <a:pPr>
              <a:lnSpc>
                <a:spcPct val="95000"/>
              </a:lnSpc>
            </a:pPr>
            <a:r>
              <a:rPr lang="ru-RU" sz="2000" u="sng" dirty="0" smtClean="0"/>
              <a:t>название книги</a:t>
            </a:r>
          </a:p>
          <a:p>
            <a:pPr>
              <a:lnSpc>
                <a:spcPct val="95000"/>
              </a:lnSpc>
            </a:pPr>
            <a:endParaRPr lang="ru-RU" sz="2000" u="sng" dirty="0" smtClean="0"/>
          </a:p>
          <a:p>
            <a:pPr>
              <a:lnSpc>
                <a:spcPct val="95000"/>
              </a:lnSpc>
            </a:pPr>
            <a:r>
              <a:rPr lang="ru-RU" sz="2000" u="sng" dirty="0" smtClean="0"/>
              <a:t>фон обложки, её картинка</a:t>
            </a:r>
          </a:p>
          <a:p>
            <a:pPr>
              <a:lnSpc>
                <a:spcPct val="95000"/>
              </a:lnSpc>
              <a:buFont typeface="Wingdings" pitchFamily="2" charset="2"/>
              <a:buChar char="ü"/>
            </a:pPr>
            <a:endParaRPr lang="ru-RU" sz="2000" u="sng" dirty="0" smtClean="0"/>
          </a:p>
          <a:p>
            <a:pPr>
              <a:lnSpc>
                <a:spcPct val="95000"/>
              </a:lnSpc>
            </a:pPr>
            <a:r>
              <a:rPr lang="ru-RU" sz="2000" u="sng" dirty="0" smtClean="0"/>
              <a:t>название издательства</a:t>
            </a:r>
          </a:p>
          <a:p>
            <a:pPr>
              <a:lnSpc>
                <a:spcPct val="95000"/>
              </a:lnSpc>
            </a:pPr>
            <a:endParaRPr lang="ru-RU" sz="2000" u="sng" dirty="0" smtClean="0"/>
          </a:p>
          <a:p>
            <a:pPr>
              <a:lnSpc>
                <a:spcPct val="95000"/>
              </a:lnSpc>
            </a:pPr>
            <a:r>
              <a:rPr lang="ru-RU" sz="1800" dirty="0" smtClean="0"/>
              <a:t>* кроме того обложка может содержать </a:t>
            </a:r>
            <a:r>
              <a:rPr lang="ru-RU" sz="1800" u="sng" dirty="0" err="1" smtClean="0"/>
              <a:t>слоган</a:t>
            </a:r>
            <a:r>
              <a:rPr lang="ru-RU" sz="1800" dirty="0" smtClean="0"/>
              <a:t>, </a:t>
            </a:r>
            <a:r>
              <a:rPr lang="ru-RU" sz="1800" u="sng" dirty="0" smtClean="0"/>
              <a:t>цитату</a:t>
            </a:r>
            <a:r>
              <a:rPr lang="ru-RU" sz="1800" dirty="0" smtClean="0"/>
              <a:t> и </a:t>
            </a:r>
            <a:r>
              <a:rPr lang="ru-RU" sz="1800" u="sng" dirty="0" smtClean="0"/>
              <a:t>другие элементы</a:t>
            </a:r>
            <a:endParaRPr lang="ru-RU" sz="1800" u="sng" dirty="0"/>
          </a:p>
        </p:txBody>
      </p:sp>
      <p:pic>
        <p:nvPicPr>
          <p:cNvPr id="35842" name="Picture 2" descr="Картинки по запросу элементы облож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4573" y="4725144"/>
            <a:ext cx="3728609" cy="1935102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9766819" y="5373217"/>
            <a:ext cx="792089" cy="432048"/>
          </a:xfrm>
          <a:prstGeom prst="ellipse">
            <a:avLst/>
          </a:prstGeom>
          <a:noFill/>
          <a:ln w="57150">
            <a:solidFill>
              <a:srgbClr val="AB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AB0D0D"/>
              </a:solidFill>
            </a:endParaRPr>
          </a:p>
        </p:txBody>
      </p:sp>
      <p:pic>
        <p:nvPicPr>
          <p:cNvPr id="35844" name="Picture 4" descr="Картинки по запросу улисс из багдад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820" y="764705"/>
            <a:ext cx="3672409" cy="5766326"/>
          </a:xfrm>
          <a:prstGeom prst="rect">
            <a:avLst/>
          </a:prstGeom>
          <a:noFill/>
        </p:spPr>
      </p:pic>
      <p:cxnSp>
        <p:nvCxnSpPr>
          <p:cNvPr id="10" name="Прямая со стрелкой 9"/>
          <p:cNvCxnSpPr/>
          <p:nvPr/>
        </p:nvCxnSpPr>
        <p:spPr>
          <a:xfrm flipH="1" flipV="1">
            <a:off x="3862164" y="1556792"/>
            <a:ext cx="3096344" cy="216024"/>
          </a:xfrm>
          <a:prstGeom prst="straightConnector1">
            <a:avLst/>
          </a:prstGeom>
          <a:ln w="28575">
            <a:solidFill>
              <a:srgbClr val="AB0D0D"/>
            </a:solidFill>
            <a:miter lim="800000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3142083" y="2276872"/>
            <a:ext cx="3816425" cy="72008"/>
          </a:xfrm>
          <a:prstGeom prst="straightConnector1">
            <a:avLst/>
          </a:prstGeom>
          <a:ln w="28575">
            <a:solidFill>
              <a:srgbClr val="AB0D0D"/>
            </a:solidFill>
            <a:miter lim="800000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430117" y="3501008"/>
            <a:ext cx="3528391" cy="2664296"/>
          </a:xfrm>
          <a:prstGeom prst="straightConnector1">
            <a:avLst/>
          </a:prstGeom>
          <a:ln w="28575">
            <a:solidFill>
              <a:srgbClr val="AB0D0D"/>
            </a:solidFill>
            <a:miter lim="800000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2710035" y="2924944"/>
            <a:ext cx="4248472" cy="1008112"/>
          </a:xfrm>
          <a:prstGeom prst="straightConnector1">
            <a:avLst/>
          </a:prstGeom>
          <a:ln w="28575">
            <a:solidFill>
              <a:srgbClr val="AB0D0D"/>
            </a:solidFill>
            <a:miter lim="800000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88825" cy="62068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B0D0D"/>
                </a:solidFill>
              </a:rPr>
              <a:t>Мастерская: «О чём может рассказать обложка книги?»</a:t>
            </a:r>
            <a:endParaRPr lang="ru-RU" sz="2800" dirty="0">
              <a:solidFill>
                <a:srgbClr val="AB0D0D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5781" y="764705"/>
            <a:ext cx="114492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AB0D0D"/>
                </a:solidFill>
              </a:rPr>
              <a:t>Вот </a:t>
            </a:r>
            <a:r>
              <a:rPr lang="ru-RU" b="1" u="sng" dirty="0" smtClean="0">
                <a:solidFill>
                  <a:srgbClr val="AB0D0D"/>
                </a:solidFill>
              </a:rPr>
              <a:t>совет</a:t>
            </a:r>
            <a:r>
              <a:rPr lang="ru-RU" b="1" dirty="0" smtClean="0">
                <a:solidFill>
                  <a:srgbClr val="AB0D0D"/>
                </a:solidFill>
              </a:rPr>
              <a:t>, который поможет создать «броский» дизайн заголовка:</a:t>
            </a:r>
          </a:p>
          <a:p>
            <a:pPr algn="just"/>
            <a:endParaRPr lang="ru-RU" dirty="0" smtClean="0"/>
          </a:p>
          <a:p>
            <a:pPr marL="457200" indent="-457200" algn="ctr"/>
            <a:r>
              <a:rPr lang="ru-RU" b="1" dirty="0" smtClean="0"/>
              <a:t>Секрет в контрасте.</a:t>
            </a:r>
            <a:r>
              <a:rPr lang="ru-RU" dirty="0" smtClean="0"/>
              <a:t> </a:t>
            </a:r>
          </a:p>
          <a:p>
            <a:pPr marL="457200" indent="-457200" algn="just"/>
            <a:endParaRPr lang="ru-RU" sz="1600" dirty="0" smtClean="0"/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dirty="0" smtClean="0"/>
              <a:t>Название должно отличаться от фона по цвету. 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dirty="0" smtClean="0"/>
              <a:t>Не стоит на синем фоне делать голубой заголовок. Он будет сливаться. </a:t>
            </a:r>
          </a:p>
          <a:p>
            <a:pPr marL="457200" indent="-457200" algn="just">
              <a:buFont typeface="Wingdings" pitchFamily="2" charset="2"/>
              <a:buChar char="ü"/>
            </a:pPr>
            <a:endParaRPr lang="ru-RU" dirty="0" smtClean="0"/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dirty="0" smtClean="0"/>
              <a:t>Посмотрите сами:</a:t>
            </a:r>
            <a:endParaRPr lang="ru-RU" dirty="0"/>
          </a:p>
        </p:txBody>
      </p:sp>
      <p:pic>
        <p:nvPicPr>
          <p:cNvPr id="29700" name="Picture 4" descr="фон и текст облож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2406" y="3429001"/>
            <a:ext cx="4752527" cy="169351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422004" y="5373216"/>
            <a:ext cx="9577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Совет:</a:t>
            </a:r>
            <a:r>
              <a:rPr lang="ru-RU" dirty="0" smtClean="0"/>
              <a:t> Используете светлый цвет фона? Тогда название должно быть в темных тонах и наоборот. На темном фоне хорошо смотрится белый текст.</a:t>
            </a:r>
            <a:endParaRPr lang="ru-RU" dirty="0"/>
          </a:p>
        </p:txBody>
      </p:sp>
      <p:pic>
        <p:nvPicPr>
          <p:cNvPr id="29704" name="Picture 8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5445225"/>
            <a:ext cx="2206897" cy="1212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88825" cy="62068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B0D0D"/>
                </a:solidFill>
              </a:rPr>
              <a:t>Мастерская: «О чём может рассказать обложка книги?»</a:t>
            </a:r>
            <a:endParaRPr lang="ru-RU" sz="2800" dirty="0">
              <a:solidFill>
                <a:srgbClr val="AB0D0D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1766" y="2492896"/>
            <a:ext cx="70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rgbClr val="374C81"/>
                </a:solidFill>
              </a:rPr>
              <a:t>Выбираем </a:t>
            </a:r>
            <a:r>
              <a:rPr lang="ru-RU" b="1" dirty="0">
                <a:solidFill>
                  <a:srgbClr val="374C81"/>
                </a:solidFill>
              </a:rPr>
              <a:t>правильный </a:t>
            </a:r>
            <a:r>
              <a:rPr lang="ru-RU" b="1" dirty="0" smtClean="0">
                <a:solidFill>
                  <a:srgbClr val="374C81"/>
                </a:solidFill>
              </a:rPr>
              <a:t>шрифт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Но что кается </a:t>
            </a:r>
            <a:r>
              <a:rPr lang="ru-RU" b="1" dirty="0" smtClean="0"/>
              <a:t>дизайна заголовка</a:t>
            </a:r>
            <a:r>
              <a:rPr lang="ru-RU" dirty="0" smtClean="0"/>
              <a:t>, то важно, чтобы он был:</a:t>
            </a:r>
          </a:p>
          <a:p>
            <a:pPr marL="457200" indent="-457200">
              <a:buFont typeface="+mj-lt"/>
              <a:buAutoNum type="arabicPeriod"/>
            </a:pPr>
            <a:endParaRPr lang="ru-RU" dirty="0" smtClean="0"/>
          </a:p>
          <a:p>
            <a:pPr lvl="1"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i="1" dirty="0" smtClean="0"/>
              <a:t>четким;</a:t>
            </a:r>
          </a:p>
          <a:p>
            <a:pPr lvl="1">
              <a:buFont typeface="Wingdings" pitchFamily="2" charset="2"/>
              <a:buChar char="ü"/>
            </a:pPr>
            <a:r>
              <a:rPr lang="ru-RU" i="1" dirty="0" smtClean="0"/>
              <a:t> контрастным;</a:t>
            </a:r>
          </a:p>
          <a:p>
            <a:pPr lvl="1">
              <a:buFont typeface="Wingdings" pitchFamily="2" charset="2"/>
              <a:buChar char="ü"/>
            </a:pPr>
            <a:r>
              <a:rPr lang="ru-RU" i="1" dirty="0" smtClean="0"/>
              <a:t> заметным.</a:t>
            </a:r>
            <a:endParaRPr lang="ru-RU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692697"/>
            <a:ext cx="1218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AB0D0D"/>
                </a:solidFill>
              </a:rPr>
              <a:t>Название книги и оформление заголовка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1765" y="1628800"/>
            <a:ext cx="7844110" cy="606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AB0D0D"/>
                </a:solidFill>
              </a:rPr>
              <a:t>Читабельный заголовок: </a:t>
            </a:r>
          </a:p>
        </p:txBody>
      </p:sp>
      <p:sp>
        <p:nvSpPr>
          <p:cNvPr id="16386" name="AutoShape 2" descr="Картинки по запросу самые интересные книги"/>
          <p:cNvSpPr>
            <a:spLocks noChangeAspect="1" noChangeArrowheads="1"/>
          </p:cNvSpPr>
          <p:nvPr/>
        </p:nvSpPr>
        <p:spPr bwMode="auto">
          <a:xfrm>
            <a:off x="155576" y="-144462"/>
            <a:ext cx="304801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Картинки по запросу самые интересные книги"/>
          <p:cNvSpPr>
            <a:spLocks noChangeAspect="1" noChangeArrowheads="1"/>
          </p:cNvSpPr>
          <p:nvPr/>
        </p:nvSpPr>
        <p:spPr bwMode="auto">
          <a:xfrm>
            <a:off x="155576" y="-144462"/>
            <a:ext cx="304801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404" name="Picture 20" descr="Картинки по запросу xcnb j,kj;rb rybu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8868" y="1529579"/>
            <a:ext cx="1683966" cy="261950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1605584"/>
            <a:ext cx="1757324" cy="254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971" y="4201056"/>
            <a:ext cx="1740863" cy="254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882" y="4226861"/>
            <a:ext cx="1662880" cy="24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/>
          <a:stretch/>
        </p:blipFill>
        <p:spPr bwMode="auto">
          <a:xfrm>
            <a:off x="8281465" y="1616040"/>
            <a:ext cx="1847713" cy="253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84" y="4226860"/>
            <a:ext cx="1780068" cy="250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756" y="2204864"/>
            <a:ext cx="77768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b="1" dirty="0" smtClean="0"/>
              <a:t>Качество изображений.</a:t>
            </a:r>
            <a:r>
              <a:rPr lang="ru-RU" dirty="0" smtClean="0"/>
              <a:t> </a:t>
            </a:r>
          </a:p>
          <a:p>
            <a:pPr marL="457200" indent="-457200">
              <a:buAutoNum type="arabicPeriod"/>
            </a:pPr>
            <a:endParaRPr lang="ru-RU" sz="1100" dirty="0" smtClean="0"/>
          </a:p>
          <a:p>
            <a:pPr marL="457200" indent="-457200">
              <a:buAutoNum type="arabicPeriod"/>
            </a:pPr>
            <a:r>
              <a:rPr lang="ru-RU" b="1" dirty="0" smtClean="0"/>
              <a:t>Оригинальность:  </a:t>
            </a:r>
            <a:r>
              <a:rPr lang="ru-RU" dirty="0" smtClean="0"/>
              <a:t>«Остерегайтесь подделок!».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88825" cy="62068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B0D0D"/>
                </a:solidFill>
              </a:rPr>
              <a:t>Мастерская: «О чём может рассказать обложка книги?»</a:t>
            </a:r>
            <a:endParaRPr lang="ru-RU" sz="2800" dirty="0">
              <a:solidFill>
                <a:srgbClr val="AB0D0D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756" y="1628800"/>
            <a:ext cx="11737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u="sng" dirty="0" smtClean="0">
                <a:solidFill>
                  <a:srgbClr val="AB0D0D"/>
                </a:solidFill>
              </a:rPr>
              <a:t>2 важных момента</a:t>
            </a:r>
            <a:r>
              <a:rPr lang="ru-RU" b="1" dirty="0" smtClean="0">
                <a:solidFill>
                  <a:srgbClr val="AB0D0D"/>
                </a:solidFill>
              </a:rPr>
              <a:t>, чтобы выбрать иллюстрацию или фото для обложки: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58309" y="3212976"/>
            <a:ext cx="7030516" cy="46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Ваша обложка должна быть </a:t>
            </a:r>
            <a:r>
              <a:rPr lang="ru-RU" b="1" dirty="0" smtClean="0">
                <a:solidFill>
                  <a:srgbClr val="C00000"/>
                </a:solidFill>
              </a:rPr>
              <a:t>уникальной!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180" y="3861048"/>
            <a:ext cx="1846680" cy="280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3861048"/>
            <a:ext cx="182540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13" y="3850024"/>
            <a:ext cx="1877192" cy="284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496" y="3861048"/>
            <a:ext cx="1900580" cy="285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85" y="3885661"/>
            <a:ext cx="1862467" cy="285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0" y="3858914"/>
            <a:ext cx="2161525" cy="280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92696"/>
            <a:ext cx="121888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400" b="1" dirty="0" smtClean="0">
                <a:solidFill>
                  <a:srgbClr val="AB0D0D"/>
                </a:solidFill>
              </a:rPr>
              <a:t>Фон обложки. Иллюстрация или фото?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88825" cy="62068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B0D0D"/>
                </a:solidFill>
              </a:rPr>
              <a:t>Мастерская «О чём может рассказать обложка книги?»</a:t>
            </a:r>
            <a:endParaRPr lang="ru-RU" sz="2800" dirty="0">
              <a:solidFill>
                <a:srgbClr val="AB0D0D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1764" y="2708920"/>
            <a:ext cx="7726879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1 вариант </a:t>
            </a:r>
            <a:r>
              <a:rPr lang="ru-RU" dirty="0" smtClean="0">
                <a:solidFill>
                  <a:srgbClr val="002060"/>
                </a:solidFill>
              </a:rPr>
              <a:t>– это </a:t>
            </a:r>
            <a:r>
              <a:rPr lang="ru-RU" b="1" dirty="0" smtClean="0">
                <a:solidFill>
                  <a:srgbClr val="002060"/>
                </a:solidFill>
              </a:rPr>
              <a:t>минимализм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endParaRPr lang="ru-RU" sz="1000" dirty="0" smtClean="0"/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 сплошной фон одним цветом</a:t>
            </a:r>
          </a:p>
          <a:p>
            <a:pPr algn="just">
              <a:buFont typeface="Wingdings" pitchFamily="2" charset="2"/>
              <a:buChar char="ü"/>
            </a:pPr>
            <a:endParaRPr lang="ru-RU" dirty="0" smtClean="0"/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 лаконичная надпись</a:t>
            </a:r>
          </a:p>
          <a:p>
            <a:pPr algn="just">
              <a:buFont typeface="Wingdings" pitchFamily="2" charset="2"/>
              <a:buChar char="ü"/>
            </a:pPr>
            <a:endParaRPr lang="ru-RU" dirty="0" smtClean="0"/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 это может быть и </a:t>
            </a:r>
            <a:r>
              <a:rPr lang="ru-RU" b="1" dirty="0" smtClean="0"/>
              <a:t>рисунок</a:t>
            </a:r>
            <a:r>
              <a:rPr lang="ru-RU" dirty="0" smtClean="0"/>
              <a:t>, и </a:t>
            </a:r>
            <a:r>
              <a:rPr lang="ru-RU" b="1" dirty="0" smtClean="0"/>
              <a:t>графика</a:t>
            </a:r>
            <a:r>
              <a:rPr lang="ru-RU" dirty="0" smtClean="0"/>
              <a:t>, и </a:t>
            </a:r>
            <a:r>
              <a:rPr lang="ru-RU" b="1" dirty="0" smtClean="0"/>
              <a:t>фото</a:t>
            </a:r>
          </a:p>
          <a:p>
            <a:pPr algn="just">
              <a:buFont typeface="Wingdings" pitchFamily="2" charset="2"/>
              <a:buChar char="ü"/>
            </a:pPr>
            <a:endParaRPr lang="ru-RU" sz="300" dirty="0" smtClean="0"/>
          </a:p>
          <a:p>
            <a:pPr algn="just"/>
            <a:endParaRPr lang="ru-RU" b="1" dirty="0" smtClean="0"/>
          </a:p>
          <a:p>
            <a:pPr algn="ctr"/>
            <a:r>
              <a:rPr lang="ru-RU" b="1" i="1" dirty="0" smtClean="0">
                <a:solidFill>
                  <a:srgbClr val="AB0D0D"/>
                </a:solidFill>
              </a:rPr>
              <a:t>Просто, но, как говорится, со вкусом!</a:t>
            </a:r>
            <a:endParaRPr lang="ru-RU" sz="1800" b="1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268760"/>
            <a:ext cx="8110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u="sng" dirty="0" smtClean="0">
                <a:solidFill>
                  <a:srgbClr val="AB0D0D"/>
                </a:solidFill>
              </a:rPr>
              <a:t>Идеи для оформления обложки</a:t>
            </a:r>
          </a:p>
        </p:txBody>
      </p:sp>
      <p:pic>
        <p:nvPicPr>
          <p:cNvPr id="13338" name="Picture 26" descr="Картинки по запросу books covers minimali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2644" y="764704"/>
            <a:ext cx="1758553" cy="2796101"/>
          </a:xfrm>
          <a:prstGeom prst="rect">
            <a:avLst/>
          </a:prstGeom>
          <a:noFill/>
        </p:spPr>
      </p:pic>
      <p:pic>
        <p:nvPicPr>
          <p:cNvPr id="13340" name="Picture 28" descr="Картинки по запросу books covers minimali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4892" y="3789041"/>
            <a:ext cx="1629224" cy="2820567"/>
          </a:xfrm>
          <a:prstGeom prst="rect">
            <a:avLst/>
          </a:prstGeom>
          <a:noFill/>
        </p:spPr>
      </p:pic>
      <p:pic>
        <p:nvPicPr>
          <p:cNvPr id="13342" name="Picture 30" descr="Картинки по запросу книга фото облож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0636" y="3789040"/>
            <a:ext cx="2016223" cy="2815401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577" y="764705"/>
            <a:ext cx="1839499" cy="278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p.userapi.com/c837528/v837528275/66de3/ciPHNwQcJ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782" y="3429001"/>
            <a:ext cx="2812300" cy="308554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88825" cy="62068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B0D0D"/>
                </a:solidFill>
              </a:rPr>
              <a:t>Мастерская: «О чём может рассказать обложка книги?»</a:t>
            </a:r>
            <a:endParaRPr lang="ru-RU" sz="2800" dirty="0">
              <a:solidFill>
                <a:srgbClr val="AB0D0D"/>
              </a:solidFill>
            </a:endParaRPr>
          </a:p>
        </p:txBody>
      </p:sp>
      <p:pic>
        <p:nvPicPr>
          <p:cNvPr id="32772" name="Picture 4" descr="Картинки по запросу лучшие оформления кни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149" y="3429001"/>
            <a:ext cx="2252265" cy="3119387"/>
          </a:xfrm>
          <a:prstGeom prst="rect">
            <a:avLst/>
          </a:prstGeom>
          <a:noFill/>
        </p:spPr>
      </p:pic>
      <p:pic>
        <p:nvPicPr>
          <p:cNvPr id="32774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4451" y="3429000"/>
            <a:ext cx="2118229" cy="32339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1764" y="1484785"/>
            <a:ext cx="1166529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2 вариант </a:t>
            </a:r>
            <a:r>
              <a:rPr lang="ru-RU" sz="2800" dirty="0" smtClean="0">
                <a:solidFill>
                  <a:srgbClr val="002060"/>
                </a:solidFill>
              </a:rPr>
              <a:t>– это </a:t>
            </a:r>
            <a:r>
              <a:rPr lang="ru-RU" sz="2800" b="1" dirty="0" smtClean="0">
                <a:solidFill>
                  <a:srgbClr val="002060"/>
                </a:solidFill>
              </a:rPr>
              <a:t>нарисованная обложка</a:t>
            </a:r>
            <a:r>
              <a:rPr lang="ru-RU" sz="2800" dirty="0" smtClean="0"/>
              <a:t>.</a:t>
            </a:r>
          </a:p>
          <a:p>
            <a:endParaRPr lang="ru-RU" sz="900" dirty="0" smtClean="0"/>
          </a:p>
          <a:p>
            <a:pPr algn="just">
              <a:buFont typeface="Wingdings" pitchFamily="2" charset="2"/>
              <a:buChar char="ü"/>
            </a:pPr>
            <a:r>
              <a:rPr lang="ru-RU" sz="2800" dirty="0" smtClean="0"/>
              <a:t> </a:t>
            </a:r>
            <a:r>
              <a:rPr lang="ru-RU" b="1" dirty="0" smtClean="0"/>
              <a:t>рисунок</a:t>
            </a:r>
            <a:r>
              <a:rPr lang="ru-RU" dirty="0" smtClean="0"/>
              <a:t>, выполненный при помощи </a:t>
            </a:r>
            <a:r>
              <a:rPr lang="ru-RU" b="1" dirty="0" smtClean="0"/>
              <a:t>любых материалов</a:t>
            </a:r>
          </a:p>
          <a:p>
            <a:pPr algn="just">
              <a:buFont typeface="Wingdings" pitchFamily="2" charset="2"/>
              <a:buChar char="ü"/>
            </a:pPr>
            <a:endParaRPr lang="ru-RU" sz="600" dirty="0" smtClean="0"/>
          </a:p>
          <a:p>
            <a:pPr algn="just">
              <a:buFont typeface="Wingdings" pitchFamily="2" charset="2"/>
              <a:buChar char="ü"/>
            </a:pPr>
            <a:endParaRPr lang="ru-RU" sz="600" dirty="0" smtClean="0"/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b="1" dirty="0" smtClean="0"/>
              <a:t>компьютерная графика</a:t>
            </a:r>
            <a:endParaRPr lang="ru-RU" sz="2800" b="1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7"/>
            <a:ext cx="12188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u="sng" dirty="0" smtClean="0">
                <a:solidFill>
                  <a:srgbClr val="AB0D0D"/>
                </a:solidFill>
              </a:rPr>
              <a:t>Идеи для оформления обложки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816" y="3429001"/>
            <a:ext cx="3024336" cy="325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opka-knig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5F3C251-2A44-472B-8189-0695C2D742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716</Words>
  <Application>Microsoft Office PowerPoint</Application>
  <PresentationFormat>Произвольный</PresentationFormat>
  <Paragraphs>179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Segoe Script</vt:lpstr>
      <vt:lpstr>Times New Roman</vt:lpstr>
      <vt:lpstr>Wingdings</vt:lpstr>
      <vt:lpstr>Stopka-knig</vt:lpstr>
      <vt:lpstr>  </vt:lpstr>
      <vt:lpstr>Создатели  и ведущие мастерской  ученицы МАОУ «Гимназия №10»  9 «В» класса:  Колчанова Влада и Сухинина Валерия Консультанты: Сурдуковская Светлана Витальевна и  Селезнёва Антонина Алексеевна  2017 г., город Пермь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«Хранилище ужасных слов»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Использованные                                ресурсы: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2015-01-14T17:22:13Z</dcterms:created>
  <dcterms:modified xsi:type="dcterms:W3CDTF">2017-12-22T06:51:12Z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