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62" r:id="rId7"/>
    <p:sldId id="257" r:id="rId8"/>
    <p:sldId id="258" r:id="rId9"/>
    <p:sldId id="259" r:id="rId10"/>
    <p:sldId id="260" r:id="rId11"/>
    <p:sldId id="265" r:id="rId12"/>
    <p:sldId id="261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F21606-ADCC-4A7E-8112-210F12ACF5B9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8F6424-EEF2-4AF0-8D28-2197F9DF2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ecandplay.ru/2012/05/plany-v-kino-osnovnye-vidy-krupnosti-planov/01-1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recandplay.ru/2012/05/plany-v-kino-osnovnye-vidy-krupnosti-planov/02-1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ecandplay.ru/2012/05/plany-v-kino-osnovnye-vidy-krupnosti-planov/03-1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recandplay.ru/2012/05/plany-v-kino-osnovnye-vidy-krupnosti-planov/04-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ecandplay.ru/2012/05/plany-v-kino-osnovnye-vidy-krupnosti-planov/05-1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recandplay.ru/2012/05/plany-v-kino-osnovnye-vidy-krupnosti-planov/06-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311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 </a:t>
            </a:r>
            <a:r>
              <a:rPr lang="ru-RU" dirty="0" smtClean="0"/>
              <a:t>видеосъемки </a:t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 smtClean="0"/>
              <a:t>«монтаж – дело тонкое»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214686"/>
            <a:ext cx="8458200" cy="1582466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Лапина Олеся Николаевна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Добрянская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№3»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видеомонт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86190"/>
            <a:ext cx="4213854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01.11.2017г.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«Учебная практика как средство развития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УУД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обучающихся 5-7 классов»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77072"/>
            <a:ext cx="2821003" cy="26611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Правила стыковки кадров по крупности в видеомонтаже.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4" name="Содержимое 3" descr="krupnost_pla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99992" y="693128"/>
            <a:ext cx="2486650" cy="3514465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/>
              <a:t> 1 – деталь, </a:t>
            </a:r>
            <a:endParaRPr lang="ru-RU" dirty="0" smtClean="0"/>
          </a:p>
          <a:p>
            <a:pPr fontAlgn="base"/>
            <a:r>
              <a:rPr lang="ru-RU" dirty="0" smtClean="0"/>
              <a:t>2 </a:t>
            </a:r>
            <a:r>
              <a:rPr lang="ru-RU" dirty="0"/>
              <a:t>– крупный план, </a:t>
            </a:r>
            <a:endParaRPr lang="ru-RU" dirty="0" smtClean="0"/>
          </a:p>
          <a:p>
            <a:pPr fontAlgn="base"/>
            <a:r>
              <a:rPr lang="ru-RU" dirty="0" smtClean="0"/>
              <a:t>3 </a:t>
            </a:r>
            <a:r>
              <a:rPr lang="ru-RU" dirty="0"/>
              <a:t>– 1-й средний план</a:t>
            </a:r>
            <a:r>
              <a:rPr lang="ru-RU" dirty="0" smtClean="0"/>
              <a:t>,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4 – 2-й средний план</a:t>
            </a:r>
            <a:r>
              <a:rPr lang="ru-RU" dirty="0" smtClean="0"/>
              <a:t>,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5 – общий план</a:t>
            </a:r>
            <a:r>
              <a:rPr lang="ru-RU" dirty="0" smtClean="0"/>
              <a:t>,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6 – дальний план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Для желаемого эффекта нужно монтировать через один. </a:t>
            </a:r>
            <a:endParaRPr lang="ru-RU" dirty="0" smtClean="0"/>
          </a:p>
          <a:p>
            <a:pPr fontAlgn="base"/>
            <a:r>
              <a:rPr lang="ru-RU" dirty="0" smtClean="0"/>
              <a:t> </a:t>
            </a:r>
            <a:r>
              <a:rPr lang="ru-RU" sz="1600" dirty="0"/>
              <a:t>Например, деталь хорошо связывается с 1-м средним планом, крупный план отлично сочетается с  2-м средним планом и так далее. Помимо этого кадры можно стыковать «через один» и в обратном порядке. Например, дальний план с 2-м средним планом и т.д.</a:t>
            </a:r>
          </a:p>
          <a:p>
            <a:pPr fontAlgn="base"/>
            <a:r>
              <a:rPr lang="ru-RU" dirty="0"/>
              <a:t>Также стоит отметить, что  в виде исключения может быть склейка между деталью и крупным планом, общего и дальнего плана. Неприятные ощущения такой монтаж не вызывает.</a:t>
            </a:r>
          </a:p>
        </p:txBody>
      </p:sp>
      <p:sp>
        <p:nvSpPr>
          <p:cNvPr id="9" name="Правая круглая скобка 8"/>
          <p:cNvSpPr/>
          <p:nvPr/>
        </p:nvSpPr>
        <p:spPr>
          <a:xfrm>
            <a:off x="1331640" y="1484784"/>
            <a:ext cx="1584176" cy="64807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>
            <a:off x="2195736" y="1808820"/>
            <a:ext cx="2088232" cy="61206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>
            <a:off x="2500282" y="2348880"/>
            <a:ext cx="415534" cy="57606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Принципы монтажа: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МОНТАЖ ПО КРУПНОСТИ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МОНТАЖ ПО НАПРАВЛЕНИЮ ДВИЖЕНИЯ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МОНТАЖ ПО ОРИЕНТАЦИИ В ПРОСТРАНСТВЕ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МОНТАЖ ПО ФАЗЕ ДВИЖЕНИЯ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МОНТАЖ ПО КОМПОЗИЦИИ</a:t>
            </a:r>
            <a:br>
              <a:rPr lang="ru-RU" b="1" dirty="0" smtClean="0"/>
            </a:br>
            <a:r>
              <a:rPr lang="ru-RU" b="1" dirty="0" smtClean="0"/>
              <a:t>(СМЕЩЕНИЕ ЦЕНТРА ВНИМАНИЯ)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МОНТАЖ ПО СВЕТУ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МОНТАЖ ПО ЦВЕТУ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en-US" b="1" dirty="0" smtClean="0"/>
              <a:t>ВОЛШЕБНОЕ СРЕДСТВО - "ПЕРЕБИВКА"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Монтажная съемка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Настройки камеры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Баланс белого : </a:t>
            </a:r>
            <a:r>
              <a:rPr lang="ru-RU" dirty="0" smtClean="0"/>
              <a:t>автомат, температура, ручная настройка.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photoindustria.ru/upload/image/04_studio_blue_with_grey_card_580_1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467748" cy="24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hotoindustria.ru/upload/image/04_studio_blue_with_grey_card_580_1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39290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hotoindustria.ru/upload/image/07_studio_blue_with_control_dot_580_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3214710" cy="193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hotoindustria.ru/upload/image/07_studio_blue_with_control_dot_580_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357694"/>
            <a:ext cx="3439464" cy="229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err="1" smtClean="0"/>
              <a:t>Дифарагма</a:t>
            </a:r>
            <a:endParaRPr lang="ru-RU" sz="2000" dirty="0" smtClean="0"/>
          </a:p>
          <a:p>
            <a:r>
              <a:rPr lang="ru-RU" sz="2000" b="1" dirty="0" smtClean="0"/>
              <a:t>Выдержка</a:t>
            </a:r>
            <a:r>
              <a:rPr lang="ru-RU" sz="2000" dirty="0" smtClean="0"/>
              <a:t> (скорость затвора)</a:t>
            </a:r>
          </a:p>
          <a:p>
            <a:r>
              <a:rPr lang="en-US" sz="2000" b="1" dirty="0" smtClean="0"/>
              <a:t>ISO </a:t>
            </a:r>
            <a:r>
              <a:rPr lang="ru-RU" sz="2000" dirty="0" smtClean="0"/>
              <a:t>(Светочувствительность )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b="1" dirty="0" smtClean="0"/>
              <a:t>Глубина резкости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http://myfotopoint.ru/wp-content/uploads/2011/04/0_3fba9_c30c15a6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79992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Картинки по запросу глубина резк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5715000" cy="2171701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глубина резкости люди размытые кад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786058"/>
            <a:ext cx="2309782" cy="1540955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глубина резкости люди размытые кад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00372"/>
            <a:ext cx="2714597" cy="2714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 – лучший учитель!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619375" cy="17430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565">
            <a:off x="4730031" y="3289642"/>
            <a:ext cx="4020399" cy="3015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309450"/>
            <a:ext cx="4103397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12776"/>
            <a:ext cx="4020616" cy="27595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Монтируем в программе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en-US" dirty="0" smtClean="0"/>
              <a:t>Wind</a:t>
            </a:r>
            <a:r>
              <a:rPr lang="en-US" dirty="0"/>
              <a:t>o</a:t>
            </a:r>
            <a:r>
              <a:rPr lang="en-US" dirty="0" smtClean="0"/>
              <a:t>ws Live </a:t>
            </a:r>
            <a:r>
              <a:rPr lang="ru-RU" dirty="0"/>
              <a:t>"Киностудия"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39380"/>
            <a:ext cx="8686800" cy="3555527"/>
          </a:xfrm>
        </p:spPr>
      </p:pic>
    </p:spTree>
    <p:extLst>
      <p:ext uri="{BB962C8B-B14F-4D97-AF65-F5344CB8AC3E}">
        <p14:creationId xmlns="" xmlns:p14="http://schemas.microsoft.com/office/powerpoint/2010/main" val="379347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Снять материал</a:t>
            </a:r>
            <a:r>
              <a:rPr lang="en-US" dirty="0" smtClean="0"/>
              <a:t> – </a:t>
            </a:r>
            <a:r>
              <a:rPr lang="ru-RU" dirty="0" smtClean="0"/>
              <a:t>очень важно!!!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Монтаж</a:t>
            </a:r>
            <a:endParaRPr lang="ru-RU" dirty="0"/>
          </a:p>
        </p:txBody>
      </p:sp>
      <p:sp>
        <p:nvSpPr>
          <p:cNvPr id="4" name="Двойная стрелка влево/вверх 3"/>
          <p:cNvSpPr/>
          <p:nvPr/>
        </p:nvSpPr>
        <p:spPr>
          <a:xfrm>
            <a:off x="2773148" y="2132856"/>
            <a:ext cx="1512168" cy="381642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6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Композиция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r>
              <a:rPr lang="ru-RU" b="1" dirty="0"/>
              <a:t>Правило </a:t>
            </a:r>
            <a:r>
              <a:rPr lang="ru-RU" b="1" dirty="0" smtClean="0"/>
              <a:t>третей -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упрощенный </a:t>
            </a:r>
            <a:r>
              <a:rPr lang="ru-RU" dirty="0"/>
              <a:t>вариант золотого сечения – прием, который использовали еще художники эпохи возрождения.</a:t>
            </a:r>
            <a:br>
              <a:rPr lang="ru-RU" dirty="0"/>
            </a:br>
            <a:r>
              <a:rPr lang="ru-RU" dirty="0"/>
              <a:t>Представьте кадр. Разделите его на три равные части по горизонтали и вертикали.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видео камере или фотоаппарате есть функция, которая включает такую сетку, что бы было легче </a:t>
            </a:r>
            <a:r>
              <a:rPr lang="ru-RU" dirty="0" smtClean="0"/>
              <a:t>ориентироваться.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57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Горизонт можно располагать либо ближе к 1/3 по горизонтали, либо к 2/3, смотря на что делается ударение, на небо или на землю.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53136"/>
            <a:ext cx="4762500" cy="20097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329700" cy="316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6176" y="1412776"/>
            <a:ext cx="23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Горизонт смещён на две трети вниз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486916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Линия горизонта по верхней трети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683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 съемке крупного плана верхняя линия третей проходит в области глаз.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Так </a:t>
            </a:r>
            <a:r>
              <a:rPr lang="ru-RU" sz="2000" dirty="0"/>
              <a:t>же, располагая персонажа, не забывайте о направлении его взгляда и оставляйте немного больше места там, куда он смотрит, что бы не казалось, что он упирается в стенку.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4" y="1196752"/>
            <a:ext cx="3916420" cy="2034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22423"/>
            <a:ext cx="4759176" cy="200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64922"/>
            <a:ext cx="5445040" cy="22978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5363" y="4797152"/>
            <a:ext cx="2238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Используя правило третей вы сделаете свое видео еще более красивым и грамотным.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85264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План</a:t>
            </a:r>
            <a:r>
              <a:rPr lang="ru-RU" sz="2000" dirty="0"/>
              <a:t> – это определение самого масштаба съемки, а также выбор крупности объекта в процессе съемки.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>
            <a:normAutofit fontScale="62500" lnSpcReduction="2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b="1" dirty="0" smtClean="0"/>
              <a:t>Планы кадров </a:t>
            </a:r>
            <a:r>
              <a:rPr lang="ru-RU" b="1" dirty="0" err="1"/>
              <a:t>разделяютна</a:t>
            </a:r>
            <a:r>
              <a:rPr lang="ru-RU" b="1" dirty="0"/>
              <a:t> </a:t>
            </a:r>
            <a:r>
              <a:rPr lang="ru-RU" b="1" dirty="0" smtClean="0"/>
              <a:t>6 видов:</a:t>
            </a:r>
          </a:p>
          <a:p>
            <a:pPr fontAlgn="base"/>
            <a:r>
              <a:rPr lang="ru-RU" dirty="0" smtClean="0"/>
              <a:t>– </a:t>
            </a:r>
            <a:r>
              <a:rPr lang="ru-RU" b="1" dirty="0" smtClean="0"/>
              <a:t>Деталь.</a:t>
            </a:r>
            <a:r>
              <a:rPr lang="ru-RU" dirty="0" smtClean="0"/>
              <a:t>  Этот план подразумевает </a:t>
            </a:r>
          </a:p>
          <a:p>
            <a:pPr marL="0" indent="0" fontAlgn="base">
              <a:buNone/>
            </a:pPr>
            <a:r>
              <a:rPr lang="ru-RU" dirty="0" smtClean="0"/>
              <a:t>съемку конкретной части тела человека</a:t>
            </a:r>
          </a:p>
          <a:p>
            <a:pPr marL="0" indent="0" fontAlgn="base">
              <a:buNone/>
            </a:pPr>
            <a:r>
              <a:rPr lang="ru-RU" dirty="0" smtClean="0"/>
              <a:t> (глаза, уши, брови, шея, руки, ноги и прочее).</a:t>
            </a:r>
          </a:p>
          <a:p>
            <a:pPr fontAlgn="base"/>
            <a:r>
              <a:rPr lang="ru-RU" dirty="0" smtClean="0"/>
              <a:t>– </a:t>
            </a:r>
            <a:r>
              <a:rPr lang="ru-RU" b="1" dirty="0" smtClean="0"/>
              <a:t>Крупный план</a:t>
            </a:r>
            <a:r>
              <a:rPr lang="ru-RU" dirty="0" smtClean="0"/>
              <a:t>. Камера направлена</a:t>
            </a:r>
          </a:p>
          <a:p>
            <a:pPr marL="0" indent="0" fontAlgn="base">
              <a:buNone/>
            </a:pPr>
            <a:r>
              <a:rPr lang="ru-RU" dirty="0" smtClean="0"/>
              <a:t> на лицо человека, которое отображается</a:t>
            </a:r>
          </a:p>
          <a:p>
            <a:pPr marL="0" indent="0" fontAlgn="base">
              <a:buNone/>
            </a:pPr>
            <a:r>
              <a:rPr lang="ru-RU" dirty="0" smtClean="0"/>
              <a:t> на весь экран.</a:t>
            </a:r>
          </a:p>
          <a:p>
            <a:pPr fontAlgn="base"/>
            <a:r>
              <a:rPr lang="ru-RU" dirty="0" smtClean="0"/>
              <a:t>– </a:t>
            </a:r>
            <a:r>
              <a:rPr lang="ru-RU" b="1" dirty="0" smtClean="0"/>
              <a:t>1-й средний план.</a:t>
            </a:r>
            <a:r>
              <a:rPr lang="ru-RU" dirty="0" smtClean="0"/>
              <a:t>  Съемка только части</a:t>
            </a:r>
          </a:p>
          <a:p>
            <a:pPr marL="0" indent="0" fontAlgn="base">
              <a:buNone/>
            </a:pPr>
            <a:r>
              <a:rPr lang="ru-RU" dirty="0" smtClean="0"/>
              <a:t> человека, как правило от головы и до пояса.</a:t>
            </a:r>
          </a:p>
          <a:p>
            <a:pPr fontAlgn="base"/>
            <a:r>
              <a:rPr lang="ru-RU" dirty="0" smtClean="0"/>
              <a:t>– </a:t>
            </a:r>
            <a:r>
              <a:rPr lang="ru-RU" b="1" dirty="0" smtClean="0"/>
              <a:t>2-й средний план</a:t>
            </a:r>
            <a:r>
              <a:rPr lang="ru-RU" dirty="0" smtClean="0"/>
              <a:t>.  Камера захватывает </a:t>
            </a:r>
          </a:p>
          <a:p>
            <a:pPr marL="0" indent="0" fontAlgn="base">
              <a:buNone/>
            </a:pPr>
            <a:r>
              <a:rPr lang="ru-RU" dirty="0" smtClean="0"/>
              <a:t>ракурс от головы и по колено человека.</a:t>
            </a:r>
          </a:p>
          <a:p>
            <a:pPr fontAlgn="base"/>
            <a:r>
              <a:rPr lang="ru-RU" dirty="0" smtClean="0"/>
              <a:t>– </a:t>
            </a:r>
            <a:r>
              <a:rPr lang="ru-RU" b="1" dirty="0" smtClean="0"/>
              <a:t>Общий план.</a:t>
            </a:r>
            <a:r>
              <a:rPr lang="ru-RU" dirty="0" smtClean="0"/>
              <a:t> Ракурс камеры в полный</a:t>
            </a:r>
          </a:p>
          <a:p>
            <a:pPr marL="0" indent="0" fontAlgn="base">
              <a:buNone/>
            </a:pPr>
            <a:r>
              <a:rPr lang="ru-RU" dirty="0" smtClean="0"/>
              <a:t> рост человека от головы и до ступней, при </a:t>
            </a:r>
          </a:p>
          <a:p>
            <a:pPr marL="0" indent="0" fontAlgn="base">
              <a:buNone/>
            </a:pPr>
            <a:r>
              <a:rPr lang="ru-RU" dirty="0" smtClean="0"/>
              <a:t>этом выше головы и ниже ступней должно </a:t>
            </a:r>
          </a:p>
          <a:p>
            <a:pPr marL="0" indent="0" fontAlgn="base">
              <a:buNone/>
            </a:pPr>
            <a:r>
              <a:rPr lang="ru-RU" dirty="0" smtClean="0"/>
              <a:t>оставаться не большое пространство.</a:t>
            </a:r>
          </a:p>
          <a:p>
            <a:pPr fontAlgn="base"/>
            <a:r>
              <a:rPr lang="ru-RU" dirty="0" smtClean="0"/>
              <a:t>– </a:t>
            </a:r>
            <a:r>
              <a:rPr lang="ru-RU" b="1" dirty="0" smtClean="0"/>
              <a:t>Дальний план</a:t>
            </a:r>
            <a:r>
              <a:rPr lang="ru-RU" dirty="0" smtClean="0"/>
              <a:t>.  Ракурс, в котором фигура</a:t>
            </a:r>
          </a:p>
          <a:p>
            <a:pPr marL="0" indent="0" fontAlgn="base">
              <a:buNone/>
            </a:pPr>
            <a:r>
              <a:rPr lang="ru-RU" dirty="0" smtClean="0"/>
              <a:t> человека занимает всего 10 -20% места от всего кадра.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732" y="1124992"/>
            <a:ext cx="3599463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Разновидность</a:t>
            </a:r>
            <a:r>
              <a:rPr lang="en-US" b="1" dirty="0" smtClean="0"/>
              <a:t> </a:t>
            </a:r>
            <a:r>
              <a:rPr lang="en-US" b="1" dirty="0" err="1" smtClean="0"/>
              <a:t>планов</a:t>
            </a:r>
            <a:r>
              <a:rPr lang="en-US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1800" dirty="0" smtClean="0"/>
              <a:t>Все названия планов исходят относительно размера главного героя или героев в кадре.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Дальний план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666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щий план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643446"/>
            <a:ext cx="625646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58082" y="264318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Дальний план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71501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план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77318" cy="5937273"/>
          </a:xfrm>
        </p:spPr>
        <p:txBody>
          <a:bodyPr/>
          <a:lstStyle/>
          <a:p>
            <a:r>
              <a:rPr lang="ru-RU" b="1" dirty="0" smtClean="0"/>
              <a:t>Средний план. (</a:t>
            </a:r>
            <a:r>
              <a:rPr lang="ru-RU" dirty="0" smtClean="0"/>
              <a:t>2-й средний план)</a:t>
            </a:r>
          </a:p>
          <a:p>
            <a:r>
              <a:rPr lang="ru-RU" b="1" dirty="0" smtClean="0"/>
              <a:t>Половинный план</a:t>
            </a:r>
            <a:r>
              <a:rPr lang="ru-RU" dirty="0" smtClean="0"/>
              <a:t>. (1-й средний план)</a:t>
            </a: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Средний план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720304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2844" y="3405872"/>
            <a:ext cx="5757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Половинный план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1-й средний план)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Половинный план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4"/>
            <a:ext cx="728337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r>
              <a:rPr lang="ru-RU" dirty="0" smtClean="0"/>
              <a:t>Крупный    план</a:t>
            </a:r>
            <a:endParaRPr lang="ru-RU" dirty="0"/>
          </a:p>
        </p:txBody>
      </p:sp>
      <p:pic>
        <p:nvPicPr>
          <p:cNvPr id="4" name="Содержимое 3" descr="Крупный план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66675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3286124"/>
            <a:ext cx="4107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Детальный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план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.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Деталь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Детальный план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736370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</TotalTime>
  <Words>227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Правила  видеосъемки  Или «монтаж – дело тонкое»  </vt:lpstr>
      <vt:lpstr>Слайд 2</vt:lpstr>
      <vt:lpstr>Композиция</vt:lpstr>
      <vt:lpstr>Горизонт можно располагать либо ближе к 1/3 по горизонтали, либо к 2/3, смотря на что делается ударение, на небо или на землю. </vt:lpstr>
      <vt:lpstr>При съемке крупного плана верхняя линия третей проходит в области глаз.</vt:lpstr>
      <vt:lpstr>План – это определение самого масштаба съемки, а также выбор крупности объекта в процессе съемки. </vt:lpstr>
      <vt:lpstr>Разновидность планов:  Все названия планов исходят относительно размера главного героя или героев в кадре. </vt:lpstr>
      <vt:lpstr>Слайд 8</vt:lpstr>
      <vt:lpstr>Крупный    план</vt:lpstr>
      <vt:lpstr>Правила стыковки кадров по крупности в видеомонтаже. </vt:lpstr>
      <vt:lpstr>Принципы монтажа: </vt:lpstr>
      <vt:lpstr>Настройки камеры   Баланс белого : автомат, температура, ручная настройка. </vt:lpstr>
      <vt:lpstr>Слайд 13</vt:lpstr>
      <vt:lpstr>Практика – лучший учитель!</vt:lpstr>
      <vt:lpstr>Монтируем в программе  Windows Live "Киностудия"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 видеосъемки</dc:title>
  <dc:creator>ZaL</dc:creator>
  <cp:lastModifiedBy>pk</cp:lastModifiedBy>
  <cp:revision>8</cp:revision>
  <dcterms:created xsi:type="dcterms:W3CDTF">2016-12-29T00:27:20Z</dcterms:created>
  <dcterms:modified xsi:type="dcterms:W3CDTF">2017-11-14T14:01:54Z</dcterms:modified>
</cp:coreProperties>
</file>