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Lst>
  <p:notesMasterIdLst>
    <p:notesMasterId r:id="rId75"/>
  </p:notesMasterIdLst>
  <p:sldIdLst>
    <p:sldId id="362" r:id="rId2"/>
    <p:sldId id="363" r:id="rId3"/>
    <p:sldId id="366" r:id="rId4"/>
    <p:sldId id="365" r:id="rId5"/>
    <p:sldId id="367" r:id="rId6"/>
    <p:sldId id="368" r:id="rId7"/>
    <p:sldId id="364" r:id="rId8"/>
    <p:sldId id="258" r:id="rId9"/>
    <p:sldId id="332" r:id="rId10"/>
    <p:sldId id="333" r:id="rId11"/>
    <p:sldId id="336" r:id="rId12"/>
    <p:sldId id="261" r:id="rId13"/>
    <p:sldId id="259" r:id="rId14"/>
    <p:sldId id="337" r:id="rId15"/>
    <p:sldId id="358" r:id="rId16"/>
    <p:sldId id="359" r:id="rId17"/>
    <p:sldId id="360" r:id="rId18"/>
    <p:sldId id="343" r:id="rId19"/>
    <p:sldId id="344" r:id="rId20"/>
    <p:sldId id="345" r:id="rId21"/>
    <p:sldId id="263" r:id="rId22"/>
    <p:sldId id="346" r:id="rId23"/>
    <p:sldId id="339" r:id="rId24"/>
    <p:sldId id="293" r:id="rId25"/>
    <p:sldId id="338" r:id="rId26"/>
    <p:sldId id="340" r:id="rId27"/>
    <p:sldId id="341" r:id="rId28"/>
    <p:sldId id="342" r:id="rId29"/>
    <p:sldId id="334" r:id="rId30"/>
    <p:sldId id="335" r:id="rId31"/>
    <p:sldId id="265" r:id="rId32"/>
    <p:sldId id="309" r:id="rId33"/>
    <p:sldId id="308" r:id="rId34"/>
    <p:sldId id="271" r:id="rId35"/>
    <p:sldId id="306" r:id="rId36"/>
    <p:sldId id="307" r:id="rId37"/>
    <p:sldId id="290" r:id="rId38"/>
    <p:sldId id="357" r:id="rId39"/>
    <p:sldId id="347" r:id="rId40"/>
    <p:sldId id="348" r:id="rId41"/>
    <p:sldId id="349" r:id="rId42"/>
    <p:sldId id="350" r:id="rId43"/>
    <p:sldId id="351" r:id="rId44"/>
    <p:sldId id="352" r:id="rId45"/>
    <p:sldId id="354" r:id="rId46"/>
    <p:sldId id="355" r:id="rId47"/>
    <p:sldId id="356" r:id="rId48"/>
    <p:sldId id="353" r:id="rId49"/>
    <p:sldId id="369" r:id="rId50"/>
    <p:sldId id="370" r:id="rId51"/>
    <p:sldId id="371" r:id="rId52"/>
    <p:sldId id="375" r:id="rId53"/>
    <p:sldId id="372" r:id="rId54"/>
    <p:sldId id="373" r:id="rId55"/>
    <p:sldId id="374" r:id="rId56"/>
    <p:sldId id="376" r:id="rId57"/>
    <p:sldId id="377" r:id="rId58"/>
    <p:sldId id="378" r:id="rId59"/>
    <p:sldId id="386" r:id="rId60"/>
    <p:sldId id="387" r:id="rId61"/>
    <p:sldId id="388" r:id="rId62"/>
    <p:sldId id="389" r:id="rId63"/>
    <p:sldId id="390" r:id="rId64"/>
    <p:sldId id="391" r:id="rId65"/>
    <p:sldId id="392" r:id="rId66"/>
    <p:sldId id="393" r:id="rId67"/>
    <p:sldId id="380" r:id="rId68"/>
    <p:sldId id="379" r:id="rId69"/>
    <p:sldId id="381" r:id="rId70"/>
    <p:sldId id="382" r:id="rId71"/>
    <p:sldId id="383" r:id="rId72"/>
    <p:sldId id="384" r:id="rId73"/>
    <p:sldId id="385" r:id="rId7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0D2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893" autoAdjust="0"/>
    <p:restoredTop sz="94660"/>
  </p:normalViewPr>
  <p:slideViewPr>
    <p:cSldViewPr>
      <p:cViewPr>
        <p:scale>
          <a:sx n="55" d="100"/>
          <a:sy n="55" d="100"/>
        </p:scale>
        <p:origin x="-1566" y="-3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822C06-B057-4B8F-AF1E-7CE2112686D4}" type="datetimeFigureOut">
              <a:rPr lang="ru-RU" smtClean="0"/>
              <a:pPr/>
              <a:t>14.11.2017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00938C-3196-46DF-9EF9-CFD77EEEF4D1}"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600938C-3196-46DF-9EF9-CFD77EEEF4D1}" type="slidenum">
              <a:rPr lang="ru-RU" smtClean="0"/>
              <a:pPr/>
              <a:t>8</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B202AA85-063B-463E-AA80-5999414990FA}" type="datetimeFigureOut">
              <a:rPr lang="ru-RU" smtClean="0"/>
              <a:pPr/>
              <a:t>14.11.2017</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9D2EBD23-9DD1-4D22-8ABC-E3694FC21701}"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202AA85-063B-463E-AA80-5999414990FA}" type="datetimeFigureOut">
              <a:rPr lang="ru-RU" smtClean="0"/>
              <a:pPr/>
              <a:t>14.11.2017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2EBD23-9DD1-4D22-8ABC-E3694FC21701}"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202AA85-063B-463E-AA80-5999414990FA}" type="datetimeFigureOut">
              <a:rPr lang="ru-RU" smtClean="0"/>
              <a:pPr/>
              <a:t>14.11.2017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2EBD23-9DD1-4D22-8ABC-E3694FC21701}"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202AA85-063B-463E-AA80-5999414990FA}" type="datetimeFigureOut">
              <a:rPr lang="ru-RU" smtClean="0"/>
              <a:pPr/>
              <a:t>14.11.2017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2EBD23-9DD1-4D22-8ABC-E3694FC21701}"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202AA85-063B-463E-AA80-5999414990FA}" type="datetimeFigureOut">
              <a:rPr lang="ru-RU" smtClean="0"/>
              <a:pPr/>
              <a:t>14.11.2017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2EBD23-9DD1-4D22-8ABC-E3694FC21701}"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202AA85-063B-463E-AA80-5999414990FA}" type="datetimeFigureOut">
              <a:rPr lang="ru-RU" smtClean="0"/>
              <a:pPr/>
              <a:t>14.11.2017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2EBD23-9DD1-4D22-8ABC-E3694FC21701}"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202AA85-063B-463E-AA80-5999414990FA}" type="datetimeFigureOut">
              <a:rPr lang="ru-RU" smtClean="0"/>
              <a:pPr/>
              <a:t>14.11.2017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D2EBD23-9DD1-4D22-8ABC-E3694FC21701}"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202AA85-063B-463E-AA80-5999414990FA}" type="datetimeFigureOut">
              <a:rPr lang="ru-RU" smtClean="0"/>
              <a:pPr/>
              <a:t>14.11.2017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D2EBD23-9DD1-4D22-8ABC-E3694FC21701}"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202AA85-063B-463E-AA80-5999414990FA}" type="datetimeFigureOut">
              <a:rPr lang="ru-RU" smtClean="0"/>
              <a:pPr/>
              <a:t>14.11.2017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D2EBD23-9DD1-4D22-8ABC-E3694FC21701}"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202AA85-063B-463E-AA80-5999414990FA}" type="datetimeFigureOut">
              <a:rPr lang="ru-RU" smtClean="0"/>
              <a:pPr/>
              <a:t>14.11.2017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2EBD23-9DD1-4D22-8ABC-E3694FC21701}"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202AA85-063B-463E-AA80-5999414990FA}" type="datetimeFigureOut">
              <a:rPr lang="ru-RU" smtClean="0"/>
              <a:pPr/>
              <a:t>14.11.2017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9D2EBD23-9DD1-4D22-8ABC-E3694FC21701}"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202AA85-063B-463E-AA80-5999414990FA}" type="datetimeFigureOut">
              <a:rPr lang="ru-RU" smtClean="0"/>
              <a:pPr/>
              <a:t>14.11.2017</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D2EBD23-9DD1-4D22-8ABC-E3694FC21701}"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143116"/>
            <a:ext cx="8120090" cy="2143140"/>
          </a:xfrm>
        </p:spPr>
        <p:txBody>
          <a:bodyPr>
            <a:normAutofit fontScale="90000"/>
          </a:bodyPr>
          <a:lstStyle/>
          <a:p>
            <a:pPr algn="ctr"/>
            <a:r>
              <a:rPr lang="ru-RU" sz="4800" dirty="0" smtClean="0">
                <a:solidFill>
                  <a:schemeClr val="accent2">
                    <a:lumMod val="50000"/>
                  </a:schemeClr>
                </a:solidFill>
              </a:rPr>
              <a:t>Учебная практика</a:t>
            </a:r>
            <a:br>
              <a:rPr lang="ru-RU" sz="4800" dirty="0" smtClean="0">
                <a:solidFill>
                  <a:schemeClr val="accent2">
                    <a:lumMod val="50000"/>
                  </a:schemeClr>
                </a:solidFill>
              </a:rPr>
            </a:br>
            <a:r>
              <a:rPr lang="ru-RU" sz="4800" dirty="0" smtClean="0">
                <a:solidFill>
                  <a:srgbClr val="FF0000"/>
                </a:solidFill>
              </a:rPr>
              <a:t>«Дизайн </a:t>
            </a:r>
            <a:r>
              <a:rPr lang="ru-RU" sz="4800" dirty="0" smtClean="0">
                <a:solidFill>
                  <a:srgbClr val="FF0000"/>
                </a:solidFill>
              </a:rPr>
              <a:t>интерьера школы </a:t>
            </a:r>
            <a:r>
              <a:rPr lang="ru-RU" sz="4800" dirty="0" smtClean="0">
                <a:solidFill>
                  <a:srgbClr val="FF0000"/>
                </a:solidFill>
              </a:rPr>
              <a:t>будущего»</a:t>
            </a:r>
            <a:endParaRPr lang="ru-RU" sz="4800" dirty="0">
              <a:solidFill>
                <a:srgbClr val="FF0000"/>
              </a:solidFill>
            </a:endParaRPr>
          </a:p>
        </p:txBody>
      </p:sp>
      <p:sp>
        <p:nvSpPr>
          <p:cNvPr id="3" name="TextBox 2"/>
          <p:cNvSpPr txBox="1"/>
          <p:nvPr/>
        </p:nvSpPr>
        <p:spPr>
          <a:xfrm>
            <a:off x="785786" y="785794"/>
            <a:ext cx="7358114" cy="923330"/>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01.11.2017г.</a:t>
            </a:r>
          </a:p>
          <a:p>
            <a:pPr algn="ctr"/>
            <a:r>
              <a:rPr lang="ru-RU" dirty="0" smtClean="0">
                <a:latin typeface="Times New Roman" pitchFamily="18" charset="0"/>
                <a:cs typeface="Times New Roman" pitchFamily="18" charset="0"/>
              </a:rPr>
              <a:t>«Учебная практика как средство развития </a:t>
            </a:r>
            <a:r>
              <a:rPr lang="ru-RU" dirty="0" err="1" smtClean="0">
                <a:latin typeface="Times New Roman" pitchFamily="18" charset="0"/>
                <a:cs typeface="Times New Roman" pitchFamily="18" charset="0"/>
              </a:rPr>
              <a:t>метапредметных</a:t>
            </a:r>
            <a:r>
              <a:rPr lang="ru-RU" dirty="0" smtClean="0">
                <a:latin typeface="Times New Roman" pitchFamily="18" charset="0"/>
                <a:cs typeface="Times New Roman" pitchFamily="18" charset="0"/>
              </a:rPr>
              <a:t> УУД</a:t>
            </a:r>
          </a:p>
          <a:p>
            <a:pPr algn="ctr"/>
            <a:r>
              <a:rPr lang="ru-RU" dirty="0" smtClean="0">
                <a:latin typeface="Times New Roman" pitchFamily="18" charset="0"/>
                <a:cs typeface="Times New Roman" pitchFamily="18" charset="0"/>
              </a:rPr>
              <a:t>у обучающихся 5-7 классов»</a:t>
            </a:r>
            <a:endParaRPr lang="ru-RU" dirty="0">
              <a:latin typeface="Times New Roman" pitchFamily="18" charset="0"/>
              <a:cs typeface="Times New Roman" pitchFamily="18" charset="0"/>
            </a:endParaRPr>
          </a:p>
        </p:txBody>
      </p:sp>
      <p:sp>
        <p:nvSpPr>
          <p:cNvPr id="4" name="TextBox 3"/>
          <p:cNvSpPr txBox="1"/>
          <p:nvPr/>
        </p:nvSpPr>
        <p:spPr>
          <a:xfrm>
            <a:off x="4071934" y="5072074"/>
            <a:ext cx="4143404" cy="923330"/>
          </a:xfrm>
          <a:prstGeom prst="rect">
            <a:avLst/>
          </a:prstGeom>
          <a:noFill/>
        </p:spPr>
        <p:txBody>
          <a:bodyPr wrap="square" rtlCol="0">
            <a:spAutoFit/>
          </a:bodyPr>
          <a:lstStyle/>
          <a:p>
            <a:pPr algn="r"/>
            <a:r>
              <a:rPr lang="ru-RU" dirty="0" smtClean="0">
                <a:latin typeface="Times New Roman" pitchFamily="18" charset="0"/>
                <a:cs typeface="Times New Roman" pitchFamily="18" charset="0"/>
              </a:rPr>
              <a:t>Оборина Наталья Викторовна</a:t>
            </a:r>
          </a:p>
          <a:p>
            <a:pPr algn="r"/>
            <a:r>
              <a:rPr lang="ru-RU" dirty="0" smtClean="0">
                <a:latin typeface="Times New Roman" pitchFamily="18" charset="0"/>
                <a:cs typeface="Times New Roman" pitchFamily="18" charset="0"/>
              </a:rPr>
              <a:t>Учитель изобразительного искусства</a:t>
            </a:r>
          </a:p>
          <a:p>
            <a:pPr algn="r"/>
            <a:r>
              <a:rPr lang="ru-RU" dirty="0" smtClean="0">
                <a:latin typeface="Times New Roman" pitchFamily="18" charset="0"/>
                <a:cs typeface="Times New Roman" pitchFamily="18" charset="0"/>
              </a:rPr>
              <a:t>МБОУ «</a:t>
            </a:r>
            <a:r>
              <a:rPr lang="ru-RU" dirty="0" err="1" smtClean="0">
                <a:latin typeface="Times New Roman" pitchFamily="18" charset="0"/>
                <a:cs typeface="Times New Roman" pitchFamily="18" charset="0"/>
              </a:rPr>
              <a:t>Добрянская</a:t>
            </a:r>
            <a:r>
              <a:rPr lang="ru-RU" dirty="0" smtClean="0">
                <a:latin typeface="Times New Roman" pitchFamily="18" charset="0"/>
                <a:cs typeface="Times New Roman" pitchFamily="18" charset="0"/>
              </a:rPr>
              <a:t> СОШ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720080"/>
          </a:xfrm>
        </p:spPr>
        <p:txBody>
          <a:bodyPr>
            <a:normAutofit fontScale="90000"/>
          </a:bodyPr>
          <a:lstStyle/>
          <a:p>
            <a:pPr algn="ctr"/>
            <a:r>
              <a:rPr lang="ru-RU" b="1" dirty="0" smtClean="0">
                <a:solidFill>
                  <a:srgbClr val="FF0000"/>
                </a:solidFill>
              </a:rPr>
              <a:t>Хай Тек</a:t>
            </a:r>
            <a:endParaRPr lang="ru-RU" dirty="0">
              <a:solidFill>
                <a:srgbClr val="FF0000"/>
              </a:solidFill>
            </a:endParaRPr>
          </a:p>
        </p:txBody>
      </p:sp>
      <p:sp>
        <p:nvSpPr>
          <p:cNvPr id="3" name="Содержимое 2"/>
          <p:cNvSpPr>
            <a:spLocks noGrp="1"/>
          </p:cNvSpPr>
          <p:nvPr>
            <p:ph idx="1"/>
          </p:nvPr>
        </p:nvSpPr>
        <p:spPr>
          <a:xfrm>
            <a:off x="457200" y="1268760"/>
            <a:ext cx="8229600" cy="2376264"/>
          </a:xfrm>
        </p:spPr>
        <p:txBody>
          <a:bodyPr>
            <a:normAutofit/>
          </a:bodyPr>
          <a:lstStyle/>
          <a:p>
            <a:pPr>
              <a:buFontTx/>
              <a:buNone/>
            </a:pPr>
            <a:r>
              <a:rPr lang="ru-RU" b="1" dirty="0" smtClean="0"/>
              <a:t>– </a:t>
            </a:r>
            <a:r>
              <a:rPr lang="ru-RU" dirty="0" smtClean="0"/>
              <a:t>современный стиль. </a:t>
            </a:r>
          </a:p>
          <a:p>
            <a:r>
              <a:rPr lang="ru-RU" dirty="0" smtClean="0"/>
              <a:t>Материал – стекло, металл. </a:t>
            </a:r>
          </a:p>
          <a:p>
            <a:r>
              <a:rPr lang="ru-RU" dirty="0" smtClean="0"/>
              <a:t>Цвет – </a:t>
            </a:r>
            <a:r>
              <a:rPr lang="ru-RU" dirty="0" err="1" smtClean="0"/>
              <a:t>металлик</a:t>
            </a:r>
            <a:r>
              <a:rPr lang="ru-RU" dirty="0" smtClean="0"/>
              <a:t> всех цветов, серебро, холодные тона.  </a:t>
            </a:r>
            <a:endParaRPr lang="ru-RU" dirty="0"/>
          </a:p>
        </p:txBody>
      </p:sp>
      <p:pic>
        <p:nvPicPr>
          <p:cNvPr id="1026" name="Picture 2" descr="http://kirik-design.ru/wp-content/uploads/2015/05/hi_tec-1170x600.jpg"/>
          <p:cNvPicPr>
            <a:picLocks noChangeAspect="1" noChangeArrowheads="1"/>
          </p:cNvPicPr>
          <p:nvPr/>
        </p:nvPicPr>
        <p:blipFill>
          <a:blip r:embed="rId2" cstate="print"/>
          <a:srcRect/>
          <a:stretch>
            <a:fillRect/>
          </a:stretch>
        </p:blipFill>
        <p:spPr bwMode="auto">
          <a:xfrm>
            <a:off x="827584" y="2708920"/>
            <a:ext cx="7582442" cy="388843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4819" name="Picture 3" descr="C:\Users\Пользователь\Desktop\123-13.jpg"/>
          <p:cNvPicPr>
            <a:picLocks noGrp="1" noChangeAspect="1" noChangeArrowheads="1"/>
          </p:cNvPicPr>
          <p:nvPr>
            <p:ph idx="1"/>
          </p:nvPr>
        </p:nvPicPr>
        <p:blipFill>
          <a:blip r:embed="rId2" cstate="print"/>
          <a:srcRect/>
          <a:stretch>
            <a:fillRect/>
          </a:stretch>
        </p:blipFill>
        <p:spPr bwMode="auto">
          <a:xfrm>
            <a:off x="571472" y="428604"/>
            <a:ext cx="8127467" cy="60956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1628764"/>
          </a:xfrm>
        </p:spPr>
        <p:txBody>
          <a:bodyPr>
            <a:normAutofit/>
          </a:bodyPr>
          <a:lstStyle/>
          <a:p>
            <a:r>
              <a:rPr lang="ru-RU" sz="4000" b="1" dirty="0" smtClean="0">
                <a:solidFill>
                  <a:srgbClr val="FF0000"/>
                </a:solidFill>
              </a:rPr>
              <a:t>Барокко</a:t>
            </a:r>
            <a:r>
              <a:rPr lang="ru-RU" sz="4000" b="1" dirty="0" smtClean="0">
                <a:solidFill>
                  <a:schemeClr val="tx1"/>
                </a:solidFill>
              </a:rPr>
              <a:t> </a:t>
            </a:r>
            <a:r>
              <a:rPr lang="ru-RU" sz="2000" dirty="0" smtClean="0">
                <a:solidFill>
                  <a:schemeClr val="tx1"/>
                </a:solidFill>
              </a:rPr>
              <a:t>(</a:t>
            </a:r>
            <a:r>
              <a:rPr lang="en-US" sz="2000" dirty="0" smtClean="0">
                <a:solidFill>
                  <a:schemeClr val="tx1"/>
                </a:solidFill>
              </a:rPr>
              <a:t>XVII</a:t>
            </a:r>
            <a:r>
              <a:rPr lang="ru-RU" sz="2000" dirty="0" smtClean="0">
                <a:solidFill>
                  <a:schemeClr val="tx1"/>
                </a:solidFill>
              </a:rPr>
              <a:t> </a:t>
            </a:r>
            <a:r>
              <a:rPr lang="ru-RU" sz="2000" dirty="0" err="1" smtClean="0">
                <a:solidFill>
                  <a:schemeClr val="tx1"/>
                </a:solidFill>
              </a:rPr>
              <a:t>вв</a:t>
            </a:r>
            <a:r>
              <a:rPr lang="ru-RU" sz="2000" dirty="0" smtClean="0">
                <a:solidFill>
                  <a:schemeClr val="tx1"/>
                </a:solidFill>
              </a:rPr>
              <a:t>). Барокко  стремиться к величию, пышности  и  пространственному размаху. Причудливая игра образов в интерьерах была  сравнима со сложностью строения морской раковины  - барокко . </a:t>
            </a:r>
            <a:br>
              <a:rPr lang="ru-RU" sz="2000" dirty="0" smtClean="0">
                <a:solidFill>
                  <a:schemeClr val="tx1"/>
                </a:solidFill>
              </a:rPr>
            </a:br>
            <a:endParaRPr lang="ru-RU" sz="2000" dirty="0">
              <a:solidFill>
                <a:schemeClr val="tx1"/>
              </a:solidFill>
            </a:endParaRPr>
          </a:p>
        </p:txBody>
      </p:sp>
      <p:pic>
        <p:nvPicPr>
          <p:cNvPr id="15361" name="Picture 1" descr="C:\Users\Пользователь\Desktop\03.jpg"/>
          <p:cNvPicPr>
            <a:picLocks noChangeAspect="1" noChangeArrowheads="1"/>
          </p:cNvPicPr>
          <p:nvPr/>
        </p:nvPicPr>
        <p:blipFill>
          <a:blip r:embed="rId2" cstate="print"/>
          <a:srcRect/>
          <a:stretch>
            <a:fillRect/>
          </a:stretch>
        </p:blipFill>
        <p:spPr bwMode="auto">
          <a:xfrm>
            <a:off x="1043608" y="1700808"/>
            <a:ext cx="7164288" cy="477619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42918"/>
            <a:ext cx="8229600" cy="5857916"/>
          </a:xfrm>
        </p:spPr>
        <p:txBody>
          <a:bodyPr>
            <a:normAutofit/>
          </a:bodyPr>
          <a:lstStyle/>
          <a:p>
            <a:endParaRPr lang="ru-RU" dirty="0"/>
          </a:p>
        </p:txBody>
      </p:sp>
      <p:sp>
        <p:nvSpPr>
          <p:cNvPr id="6" name="Заметки 2"/>
          <p:cNvSpPr>
            <a:spLocks noGrp="1"/>
          </p:cNvSpPr>
          <p:nvPr/>
        </p:nvSpPr>
        <p:spPr>
          <a:xfrm>
            <a:off x="500034" y="214290"/>
            <a:ext cx="8286808" cy="3000396"/>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ru-RU" sz="3600" b="1" dirty="0" smtClean="0">
                <a:solidFill>
                  <a:srgbClr val="FF0000"/>
                </a:solidFill>
              </a:rPr>
              <a:t>Классицизм</a:t>
            </a:r>
            <a:r>
              <a:rPr lang="ru-RU" sz="3600" dirty="0" smtClean="0">
                <a:solidFill>
                  <a:srgbClr val="FF0000"/>
                </a:solidFill>
              </a:rPr>
              <a:t> </a:t>
            </a:r>
            <a:r>
              <a:rPr lang="ru-RU" sz="2800" dirty="0" smtClean="0"/>
              <a:t> (Х</a:t>
            </a:r>
            <a:r>
              <a:rPr lang="en-US" sz="2800" dirty="0" smtClean="0"/>
              <a:t>VIII</a:t>
            </a:r>
            <a:r>
              <a:rPr lang="ru-RU" sz="2800" dirty="0" smtClean="0"/>
              <a:t> вв.).  Классицизм заимствовал </a:t>
            </a:r>
            <a:r>
              <a:rPr lang="en-US" sz="2800" dirty="0" smtClean="0"/>
              <a:t>c</a:t>
            </a:r>
            <a:r>
              <a:rPr lang="ru-RU" sz="2800" dirty="0" err="1" smtClean="0"/>
              <a:t>покойствие</a:t>
            </a:r>
            <a:r>
              <a:rPr lang="ru-RU" sz="2800" dirty="0" smtClean="0"/>
              <a:t> и утонченность у прекрасного прошлого Эллады . В  дизайне интерьеров  богатство и величие. </a:t>
            </a:r>
            <a:endParaRPr lang="ru-RU" sz="2800" dirty="0"/>
          </a:p>
        </p:txBody>
      </p:sp>
      <p:pic>
        <p:nvPicPr>
          <p:cNvPr id="16386" name="Picture 2" descr="C:\Users\Пользователь\Desktop\styledesign-424.jpg"/>
          <p:cNvPicPr>
            <a:picLocks noChangeAspect="1" noChangeArrowheads="1"/>
          </p:cNvPicPr>
          <p:nvPr/>
        </p:nvPicPr>
        <p:blipFill>
          <a:blip r:embed="rId2" cstate="print"/>
          <a:srcRect/>
          <a:stretch>
            <a:fillRect/>
          </a:stretch>
        </p:blipFill>
        <p:spPr bwMode="auto">
          <a:xfrm>
            <a:off x="1475656" y="2060848"/>
            <a:ext cx="5976664" cy="448249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5842" name="Picture 2" descr="C:\Users\Пользователь\Desktop\09.jpg"/>
          <p:cNvPicPr>
            <a:picLocks noChangeAspect="1" noChangeArrowheads="1"/>
          </p:cNvPicPr>
          <p:nvPr/>
        </p:nvPicPr>
        <p:blipFill>
          <a:blip r:embed="rId2" cstate="print"/>
          <a:srcRect/>
          <a:stretch>
            <a:fillRect/>
          </a:stretch>
        </p:blipFill>
        <p:spPr bwMode="auto">
          <a:xfrm>
            <a:off x="683568" y="404664"/>
            <a:ext cx="7704856" cy="585569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5400" dirty="0" smtClean="0">
                <a:solidFill>
                  <a:srgbClr val="C00000"/>
                </a:solidFill>
              </a:rPr>
              <a:t>Модерн</a:t>
            </a:r>
            <a:endParaRPr lang="ru-RU" sz="5400" dirty="0">
              <a:solidFill>
                <a:srgbClr val="C00000"/>
              </a:solidFill>
            </a:endParaRPr>
          </a:p>
        </p:txBody>
      </p:sp>
      <p:sp>
        <p:nvSpPr>
          <p:cNvPr id="3" name="Содержимое 2"/>
          <p:cNvSpPr>
            <a:spLocks noGrp="1"/>
          </p:cNvSpPr>
          <p:nvPr>
            <p:ph idx="1"/>
          </p:nvPr>
        </p:nvSpPr>
        <p:spPr/>
        <p:txBody>
          <a:bodyPr>
            <a:normAutofit fontScale="92500" lnSpcReduction="10000"/>
          </a:bodyPr>
          <a:lstStyle/>
          <a:p>
            <a:pPr>
              <a:lnSpc>
                <a:spcPct val="80000"/>
              </a:lnSpc>
              <a:buFontTx/>
              <a:buNone/>
            </a:pPr>
            <a:r>
              <a:rPr lang="ru-RU" sz="2800" dirty="0" smtClean="0"/>
              <a:t>Стиль конца XIX-начало XX в., ввел в дизайн интерьера принципиально новые декоративные элементы, отдавая им предпочтение перед конструктивными. Модерн стоял на заре новой эры ХХ века, и потому, просто обязан был стать неповторимым и великолепным. Создатели этого стиля, независимо от видов искусства, вносили в него все лучшие достижения прошлого и самые изысканные и утонченные идеи своего времени. В дизайне интерьеров внимание уделялось стилизованному растительному узору, гибким текучим формам. </a:t>
            </a:r>
          </a:p>
          <a:p>
            <a:pPr>
              <a:lnSpc>
                <a:spcPct val="80000"/>
              </a:lnSpc>
              <a:buFontTx/>
              <a:buNone/>
            </a:pPr>
            <a:r>
              <a:rPr lang="ru-RU" sz="2800" dirty="0" smtClean="0"/>
              <a:t>       Стиль, наиболее популярный в современном дизайне интерьеров. </a:t>
            </a:r>
            <a:endParaRPr lang="ru-RU" sz="2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descr="C:\Users\Пользователь\Desktop\Новая папка (8)\6_min19.jpg"/>
          <p:cNvPicPr>
            <a:picLocks noGrp="1" noChangeAspect="1" noChangeArrowheads="1"/>
          </p:cNvPicPr>
          <p:nvPr>
            <p:ph idx="1"/>
          </p:nvPr>
        </p:nvPicPr>
        <p:blipFill>
          <a:blip r:embed="rId2" cstate="print"/>
          <a:srcRect/>
          <a:stretch>
            <a:fillRect/>
          </a:stretch>
        </p:blipFill>
        <p:spPr bwMode="auto">
          <a:xfrm>
            <a:off x="467544" y="476672"/>
            <a:ext cx="8316924" cy="5544616"/>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C:\Users\Пользователь\Desktop\Новая папка (8)\22.jpg"/>
          <p:cNvPicPr>
            <a:picLocks noGrp="1" noChangeAspect="1" noChangeArrowheads="1"/>
          </p:cNvPicPr>
          <p:nvPr>
            <p:ph idx="1"/>
          </p:nvPr>
        </p:nvPicPr>
        <p:blipFill>
          <a:blip r:embed="rId2" cstate="print"/>
          <a:srcRect/>
          <a:stretch>
            <a:fillRect/>
          </a:stretch>
        </p:blipFill>
        <p:spPr bwMode="auto">
          <a:xfrm>
            <a:off x="323528" y="980728"/>
            <a:ext cx="8608440" cy="4896544"/>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800" b="1" dirty="0" smtClean="0">
                <a:solidFill>
                  <a:srgbClr val="FF0000"/>
                </a:solidFill>
              </a:rPr>
              <a:t>Эко стиль</a:t>
            </a:r>
            <a:endParaRPr lang="ru-RU" sz="4800" dirty="0">
              <a:solidFill>
                <a:srgbClr val="FF0000"/>
              </a:solidFill>
            </a:endParaRPr>
          </a:p>
        </p:txBody>
      </p:sp>
      <p:sp>
        <p:nvSpPr>
          <p:cNvPr id="3" name="Содержимое 2"/>
          <p:cNvSpPr>
            <a:spLocks noGrp="1"/>
          </p:cNvSpPr>
          <p:nvPr>
            <p:ph idx="1"/>
          </p:nvPr>
        </p:nvSpPr>
        <p:spPr/>
        <p:txBody>
          <a:bodyPr>
            <a:normAutofit fontScale="92500"/>
          </a:bodyPr>
          <a:lstStyle/>
          <a:p>
            <a:pPr>
              <a:buFontTx/>
              <a:buNone/>
            </a:pPr>
            <a:r>
              <a:rPr lang="ru-RU" sz="2400" b="1" dirty="0" smtClean="0"/>
              <a:t> </a:t>
            </a:r>
            <a:r>
              <a:rPr lang="ru-RU" sz="3200" b="1" dirty="0" smtClean="0"/>
              <a:t>Эко стиль. </a:t>
            </a:r>
            <a:r>
              <a:rPr lang="ru-RU" sz="3200" dirty="0" smtClean="0"/>
              <a:t>Эко </a:t>
            </a:r>
            <a:r>
              <a:rPr lang="ru-RU" sz="3200" b="1" dirty="0" smtClean="0"/>
              <a:t>– </a:t>
            </a:r>
            <a:r>
              <a:rPr lang="ru-RU" sz="3200" dirty="0" smtClean="0"/>
              <a:t>природа. </a:t>
            </a:r>
          </a:p>
          <a:p>
            <a:pPr>
              <a:buFontTx/>
              <a:buNone/>
            </a:pPr>
            <a:r>
              <a:rPr lang="ru-RU" sz="3200" dirty="0" smtClean="0"/>
              <a:t>Характерные материалы – натуральные природные – дерево, металл, камень. </a:t>
            </a:r>
          </a:p>
          <a:p>
            <a:pPr>
              <a:buFontTx/>
              <a:buNone/>
            </a:pPr>
            <a:r>
              <a:rPr lang="ru-RU" sz="3200" dirty="0" smtClean="0"/>
              <a:t>Природные цвета, теплые тона. Ткань – лен. </a:t>
            </a:r>
          </a:p>
          <a:p>
            <a:pPr>
              <a:buFontTx/>
              <a:buNone/>
            </a:pPr>
            <a:r>
              <a:rPr lang="ru-RU" sz="3200" dirty="0" smtClean="0"/>
              <a:t>Главное – близость к природе или ощущение близости, в таком интерьере легко </a:t>
            </a:r>
            <a:r>
              <a:rPr lang="ru-RU" sz="3200" dirty="0" err="1" smtClean="0"/>
              <a:t>дышется</a:t>
            </a:r>
            <a:r>
              <a:rPr lang="ru-RU" sz="3200" dirty="0" smtClean="0"/>
              <a:t>, много света. </a:t>
            </a:r>
          </a:p>
          <a:p>
            <a:pPr>
              <a:buFontTx/>
              <a:buNone/>
            </a:pPr>
            <a:r>
              <a:rPr lang="ru-RU" sz="3200" dirty="0" err="1" smtClean="0"/>
              <a:t>Эко-интерьеру</a:t>
            </a:r>
            <a:r>
              <a:rPr lang="ru-RU" sz="3200" dirty="0" smtClean="0"/>
              <a:t> свойственен минимализм. </a:t>
            </a:r>
            <a:endParaRPr lang="ru-RU"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62" name="Picture 2" descr="C:\Users\Пользователь\Desktop\Interer-v-stile-eko-16.jpg"/>
          <p:cNvPicPr>
            <a:picLocks noGrp="1" noChangeAspect="1" noChangeArrowheads="1"/>
          </p:cNvPicPr>
          <p:nvPr>
            <p:ph idx="1"/>
          </p:nvPr>
        </p:nvPicPr>
        <p:blipFill>
          <a:blip r:embed="rId2" cstate="print"/>
          <a:srcRect/>
          <a:stretch>
            <a:fillRect/>
          </a:stretch>
        </p:blipFill>
        <p:spPr bwMode="auto">
          <a:xfrm>
            <a:off x="539552" y="404664"/>
            <a:ext cx="8241785" cy="583264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6600" dirty="0" smtClean="0">
                <a:solidFill>
                  <a:schemeClr val="accent2">
                    <a:lumMod val="50000"/>
                  </a:schemeClr>
                </a:solidFill>
              </a:rPr>
              <a:t>Цели:</a:t>
            </a:r>
            <a:endParaRPr lang="ru-RU" sz="6600" dirty="0">
              <a:solidFill>
                <a:schemeClr val="accent2">
                  <a:lumMod val="50000"/>
                </a:schemeClr>
              </a:solidFill>
            </a:endParaRPr>
          </a:p>
        </p:txBody>
      </p:sp>
      <p:sp>
        <p:nvSpPr>
          <p:cNvPr id="3" name="Содержимое 2"/>
          <p:cNvSpPr>
            <a:spLocks noGrp="1"/>
          </p:cNvSpPr>
          <p:nvPr>
            <p:ph idx="1"/>
          </p:nvPr>
        </p:nvSpPr>
        <p:spPr/>
        <p:txBody>
          <a:bodyPr>
            <a:normAutofit fontScale="92500" lnSpcReduction="10000"/>
          </a:bodyPr>
          <a:lstStyle/>
          <a:p>
            <a:pPr>
              <a:buFont typeface="Wingdings" pitchFamily="2" charset="2"/>
              <a:buChar char="q"/>
            </a:pPr>
            <a:r>
              <a:rPr lang="ru-RU" sz="3600" dirty="0" smtClean="0"/>
              <a:t>Создать общее представление о дизайне интерьера, познакомить с основными стилями и правилами оформления интерьера. </a:t>
            </a:r>
          </a:p>
          <a:p>
            <a:pPr>
              <a:buFont typeface="Wingdings" pitchFamily="2" charset="2"/>
              <a:buChar char="q"/>
            </a:pPr>
            <a:r>
              <a:rPr lang="ru-RU" sz="3600" dirty="0" smtClean="0"/>
              <a:t>Развитие коммуникативных способностей учащихся в процессе создания коллективного творческого  проекта по дизайну интерьера школы будущего.</a:t>
            </a:r>
            <a:endParaRPr lang="ru-RU" sz="3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9938" name="Picture 2" descr="C:\Users\Пользователь\Desktop\1920x1080resize_interior19734_43_1377414063.jpg"/>
          <p:cNvPicPr>
            <a:picLocks noGrp="1" noChangeAspect="1" noChangeArrowheads="1"/>
          </p:cNvPicPr>
          <p:nvPr>
            <p:ph idx="1"/>
          </p:nvPr>
        </p:nvPicPr>
        <p:blipFill>
          <a:blip r:embed="rId2" cstate="print"/>
          <a:srcRect/>
          <a:stretch>
            <a:fillRect/>
          </a:stretch>
        </p:blipFill>
        <p:spPr bwMode="auto">
          <a:xfrm>
            <a:off x="1259632" y="404664"/>
            <a:ext cx="6724157" cy="6006044"/>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1944216"/>
          </a:xfrm>
        </p:spPr>
        <p:txBody>
          <a:bodyPr>
            <a:normAutofit/>
          </a:bodyPr>
          <a:lstStyle/>
          <a:p>
            <a:r>
              <a:rPr lang="ru-RU" sz="4000" b="1" dirty="0" smtClean="0">
                <a:solidFill>
                  <a:srgbClr val="FF0000"/>
                </a:solidFill>
              </a:rPr>
              <a:t>Кантри</a:t>
            </a:r>
            <a:r>
              <a:rPr lang="ru-RU" sz="2000" dirty="0" smtClean="0">
                <a:solidFill>
                  <a:schemeClr val="tx1"/>
                </a:solidFill>
              </a:rPr>
              <a:t> -  всячески приближен  к  деревенскому  стилю.</a:t>
            </a:r>
            <a:br>
              <a:rPr lang="ru-RU" sz="2000" dirty="0" smtClean="0">
                <a:solidFill>
                  <a:schemeClr val="tx1"/>
                </a:solidFill>
              </a:rPr>
            </a:br>
            <a:r>
              <a:rPr lang="ru-RU" sz="2000" dirty="0" smtClean="0">
                <a:solidFill>
                  <a:schemeClr val="tx1"/>
                </a:solidFill>
              </a:rPr>
              <a:t>Исключительно натуральные материалы (дерево, камень и т.д.), обилие текстиля.</a:t>
            </a:r>
            <a:br>
              <a:rPr lang="ru-RU" sz="2000" dirty="0" smtClean="0">
                <a:solidFill>
                  <a:schemeClr val="tx1"/>
                </a:solidFill>
              </a:rPr>
            </a:br>
            <a:r>
              <a:rPr lang="ru-RU" sz="2000" dirty="0" smtClean="0">
                <a:solidFill>
                  <a:schemeClr val="tx1"/>
                </a:solidFill>
              </a:rPr>
              <a:t/>
            </a:r>
            <a:br>
              <a:rPr lang="ru-RU" sz="2000" dirty="0" smtClean="0">
                <a:solidFill>
                  <a:schemeClr val="tx1"/>
                </a:solidFill>
              </a:rPr>
            </a:br>
            <a:endParaRPr lang="ru-RU" sz="2000" dirty="0">
              <a:solidFill>
                <a:schemeClr val="tx1"/>
              </a:solidFill>
            </a:endParaRPr>
          </a:p>
        </p:txBody>
      </p:sp>
      <p:pic>
        <p:nvPicPr>
          <p:cNvPr id="14338" name="Picture 2" descr="C:\Users\Пользователь\Desktop\Новая папка (8)\decorating-ideas-for-country-style-homes.16391-country-style-blue-decorated-warm-living-room-decorating-with-luxury-1440x900-11-in-category-amazing-homes.jpg"/>
          <p:cNvPicPr>
            <a:picLocks noChangeAspect="1" noChangeArrowheads="1"/>
          </p:cNvPicPr>
          <p:nvPr/>
        </p:nvPicPr>
        <p:blipFill>
          <a:blip r:embed="rId2" cstate="print"/>
          <a:srcRect/>
          <a:stretch>
            <a:fillRect/>
          </a:stretch>
        </p:blipFill>
        <p:spPr bwMode="auto">
          <a:xfrm>
            <a:off x="1763688" y="1844824"/>
            <a:ext cx="6048672" cy="472972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3010" name="Picture 2" descr="C:\Users\Пользователь\Desktop\Новая папка (8)\shale1.jpg"/>
          <p:cNvPicPr>
            <a:picLocks noGrp="1" noChangeAspect="1" noChangeArrowheads="1"/>
          </p:cNvPicPr>
          <p:nvPr>
            <p:ph idx="1"/>
          </p:nvPr>
        </p:nvPicPr>
        <p:blipFill>
          <a:blip r:embed="rId2" cstate="print"/>
          <a:srcRect/>
          <a:stretch>
            <a:fillRect/>
          </a:stretch>
        </p:blipFill>
        <p:spPr bwMode="auto">
          <a:xfrm>
            <a:off x="683568" y="836712"/>
            <a:ext cx="7926179" cy="521806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1986" name="Picture 2" descr="C:\Users\Пользователь\Desktop\Новая папка (8)\1354219935-0531694--1024x819.jpg"/>
          <p:cNvPicPr>
            <a:picLocks noGrp="1" noChangeAspect="1" noChangeArrowheads="1"/>
          </p:cNvPicPr>
          <p:nvPr>
            <p:ph idx="1"/>
          </p:nvPr>
        </p:nvPicPr>
        <p:blipFill>
          <a:blip r:embed="rId2" cstate="print"/>
          <a:srcRect/>
          <a:stretch>
            <a:fillRect/>
          </a:stretch>
        </p:blipFill>
        <p:spPr bwMode="auto">
          <a:xfrm>
            <a:off x="683568" y="836712"/>
            <a:ext cx="6814363" cy="545016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700808"/>
          </a:xfrm>
        </p:spPr>
        <p:txBody>
          <a:bodyPr>
            <a:noAutofit/>
          </a:bodyPr>
          <a:lstStyle/>
          <a:p>
            <a:r>
              <a:rPr lang="ru-RU" b="1" dirty="0" smtClean="0">
                <a:solidFill>
                  <a:srgbClr val="FF0000"/>
                </a:solidFill>
              </a:rPr>
              <a:t>Минимализм</a:t>
            </a:r>
            <a:r>
              <a:rPr lang="ru-RU" sz="2000" dirty="0" smtClean="0">
                <a:solidFill>
                  <a:schemeClr val="tx1"/>
                </a:solidFill>
              </a:rPr>
              <a:t> – предельная лаконичность форм, полное отсутствие декора, орнаментов, работа большими плоскостями, графичность.</a:t>
            </a:r>
            <a:br>
              <a:rPr lang="ru-RU" sz="2000" dirty="0" smtClean="0">
                <a:solidFill>
                  <a:schemeClr val="tx1"/>
                </a:solidFill>
              </a:rPr>
            </a:br>
            <a:endParaRPr lang="ru-RU" sz="2000" dirty="0">
              <a:solidFill>
                <a:schemeClr val="tx1"/>
              </a:solidFill>
            </a:endParaRPr>
          </a:p>
        </p:txBody>
      </p:sp>
      <p:pic>
        <p:nvPicPr>
          <p:cNvPr id="1026" name="Picture 2" descr="http://www.milov.info/uploads/posts/2013-03/1364686851_1_112.jpeg"/>
          <p:cNvPicPr>
            <a:picLocks noChangeAspect="1" noChangeArrowheads="1"/>
          </p:cNvPicPr>
          <p:nvPr/>
        </p:nvPicPr>
        <p:blipFill>
          <a:blip r:embed="rId2" cstate="print"/>
          <a:srcRect/>
          <a:stretch>
            <a:fillRect/>
          </a:stretch>
        </p:blipFill>
        <p:spPr bwMode="auto">
          <a:xfrm>
            <a:off x="892194" y="1857364"/>
            <a:ext cx="7323144" cy="438931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1224136"/>
          </a:xfrm>
        </p:spPr>
        <p:txBody>
          <a:bodyPr>
            <a:normAutofit/>
          </a:bodyPr>
          <a:lstStyle/>
          <a:p>
            <a:pPr algn="ctr"/>
            <a:r>
              <a:rPr lang="ru-RU" sz="4800" b="1" dirty="0" smtClean="0">
                <a:solidFill>
                  <a:srgbClr val="FF0000"/>
                </a:solidFill>
              </a:rPr>
              <a:t>Поп </a:t>
            </a:r>
            <a:r>
              <a:rPr lang="ru-RU" sz="4800" b="1" dirty="0" err="1" smtClean="0">
                <a:solidFill>
                  <a:srgbClr val="FF0000"/>
                </a:solidFill>
              </a:rPr>
              <a:t>Арт</a:t>
            </a:r>
            <a:endParaRPr lang="ru-RU" sz="4800" dirty="0">
              <a:solidFill>
                <a:srgbClr val="FF0000"/>
              </a:solidFill>
            </a:endParaRPr>
          </a:p>
        </p:txBody>
      </p:sp>
      <p:sp>
        <p:nvSpPr>
          <p:cNvPr id="3" name="Содержимое 2"/>
          <p:cNvSpPr>
            <a:spLocks noGrp="1"/>
          </p:cNvSpPr>
          <p:nvPr>
            <p:ph idx="1"/>
          </p:nvPr>
        </p:nvSpPr>
        <p:spPr/>
        <p:txBody>
          <a:bodyPr>
            <a:normAutofit fontScale="92500" lnSpcReduction="10000"/>
          </a:bodyPr>
          <a:lstStyle/>
          <a:p>
            <a:pPr>
              <a:lnSpc>
                <a:spcPct val="90000"/>
              </a:lnSpc>
              <a:buFontTx/>
              <a:buNone/>
            </a:pPr>
            <a:r>
              <a:rPr lang="ru-RU" sz="2800" b="1" dirty="0" smtClean="0"/>
              <a:t>Поп </a:t>
            </a:r>
            <a:r>
              <a:rPr lang="ru-RU" sz="2800" b="1" dirty="0" err="1" smtClean="0"/>
              <a:t>Арт</a:t>
            </a:r>
            <a:r>
              <a:rPr lang="ru-RU" sz="2800" b="1" dirty="0" smtClean="0"/>
              <a:t> </a:t>
            </a:r>
            <a:r>
              <a:rPr lang="ru-RU" sz="2800" dirty="0" smtClean="0"/>
              <a:t>– в переводе с английского, популярное искусство. Зародился в Америке в первой половине 20-го века. </a:t>
            </a:r>
          </a:p>
          <a:p>
            <a:pPr>
              <a:lnSpc>
                <a:spcPct val="90000"/>
              </a:lnSpc>
            </a:pPr>
            <a:r>
              <a:rPr lang="ru-RU" sz="2800" dirty="0" smtClean="0"/>
              <a:t>Свойственны яркие кричащие краски, простые формы, предметы из новых материалов, таких как пластик, неоновая подсветка, нестандартный подход. Главное – яркость и новизна. </a:t>
            </a:r>
          </a:p>
          <a:p>
            <a:pPr>
              <a:lnSpc>
                <a:spcPct val="90000"/>
              </a:lnSpc>
            </a:pPr>
            <a:r>
              <a:rPr lang="ru-RU" sz="2800" dirty="0" smtClean="0"/>
              <a:t>Культовые имена – Рой </a:t>
            </a:r>
            <a:r>
              <a:rPr lang="ru-RU" sz="2800" dirty="0" err="1" smtClean="0"/>
              <a:t>Лихтинштейн</a:t>
            </a:r>
            <a:r>
              <a:rPr lang="ru-RU" sz="2800" dirty="0" smtClean="0"/>
              <a:t>, </a:t>
            </a:r>
            <a:r>
              <a:rPr lang="ru-RU" sz="2800" dirty="0" err="1" smtClean="0"/>
              <a:t>Энди</a:t>
            </a:r>
            <a:r>
              <a:rPr lang="ru-RU" sz="2800" dirty="0" smtClean="0"/>
              <a:t> </a:t>
            </a:r>
            <a:r>
              <a:rPr lang="ru-RU" sz="2800" dirty="0" err="1" smtClean="0"/>
              <a:t>Уорхол</a:t>
            </a:r>
            <a:r>
              <a:rPr lang="ru-RU" sz="2800" dirty="0" smtClean="0"/>
              <a:t> (знаменитые портреты </a:t>
            </a:r>
            <a:r>
              <a:rPr lang="ru-RU" sz="2800" dirty="0" err="1" smtClean="0"/>
              <a:t>Мерилин</a:t>
            </a:r>
            <a:r>
              <a:rPr lang="ru-RU" sz="2800" dirty="0" smtClean="0"/>
              <a:t> Монро). </a:t>
            </a:r>
          </a:p>
          <a:p>
            <a:pPr>
              <a:lnSpc>
                <a:spcPct val="90000"/>
              </a:lnSpc>
            </a:pPr>
            <a:r>
              <a:rPr lang="ru-RU" sz="2800" dirty="0" smtClean="0"/>
              <a:t>Атмосфера США 30-х – 60-х годов – гангстеры, кинематограф, голливудские звезды, джаз, эстрада, Монро, Элвис, </a:t>
            </a:r>
            <a:r>
              <a:rPr lang="ru-RU" sz="2800" dirty="0" err="1" smtClean="0"/>
              <a:t>Биттлз</a:t>
            </a:r>
            <a:r>
              <a:rPr lang="ru-RU" sz="2800" dirty="0" smtClean="0"/>
              <a:t>.  </a:t>
            </a:r>
          </a:p>
          <a:p>
            <a:endParaRPr lang="ru-RU"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6866" name="Picture 2" descr="C:\Users\Пользователь\Desktop\Pop-art-45.jpg"/>
          <p:cNvPicPr>
            <a:picLocks noGrp="1" noChangeAspect="1" noChangeArrowheads="1"/>
          </p:cNvPicPr>
          <p:nvPr>
            <p:ph idx="1"/>
          </p:nvPr>
        </p:nvPicPr>
        <p:blipFill>
          <a:blip r:embed="rId2" cstate="print"/>
          <a:srcRect/>
          <a:stretch>
            <a:fillRect/>
          </a:stretch>
        </p:blipFill>
        <p:spPr bwMode="auto">
          <a:xfrm>
            <a:off x="323528" y="692696"/>
            <a:ext cx="8601586" cy="5112568"/>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7890" name="Picture 2" descr="C:\Users\Пользователь\Desktop\___-_4_1200_0.jpg"/>
          <p:cNvPicPr>
            <a:picLocks noGrp="1" noChangeAspect="1" noChangeArrowheads="1"/>
          </p:cNvPicPr>
          <p:nvPr>
            <p:ph idx="1"/>
          </p:nvPr>
        </p:nvPicPr>
        <p:blipFill>
          <a:blip r:embed="rId2" cstate="print"/>
          <a:srcRect/>
          <a:stretch>
            <a:fillRect/>
          </a:stretch>
        </p:blipFill>
        <p:spPr bwMode="auto">
          <a:xfrm>
            <a:off x="683568" y="404664"/>
            <a:ext cx="7992888" cy="599466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8914" name="Picture 2" descr="C:\Users\Пользователь\Desktop\30504_900.jpg"/>
          <p:cNvPicPr>
            <a:picLocks noGrp="1" noChangeAspect="1" noChangeArrowheads="1"/>
          </p:cNvPicPr>
          <p:nvPr>
            <p:ph idx="1"/>
          </p:nvPr>
        </p:nvPicPr>
        <p:blipFill>
          <a:blip r:embed="rId2" cstate="print"/>
          <a:srcRect/>
          <a:stretch>
            <a:fillRect/>
          </a:stretch>
        </p:blipFill>
        <p:spPr bwMode="auto">
          <a:xfrm>
            <a:off x="467544" y="476672"/>
            <a:ext cx="8253747" cy="5832648"/>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b="1" dirty="0" smtClean="0">
                <a:solidFill>
                  <a:srgbClr val="FF0000"/>
                </a:solidFill>
              </a:rPr>
              <a:t>Эклектика</a:t>
            </a:r>
            <a:endParaRPr lang="ru-RU" sz="4000" dirty="0">
              <a:solidFill>
                <a:srgbClr val="FF0000"/>
              </a:solidFill>
            </a:endParaRPr>
          </a:p>
        </p:txBody>
      </p:sp>
      <p:sp>
        <p:nvSpPr>
          <p:cNvPr id="3" name="Содержимое 2"/>
          <p:cNvSpPr>
            <a:spLocks noGrp="1"/>
          </p:cNvSpPr>
          <p:nvPr>
            <p:ph idx="1"/>
          </p:nvPr>
        </p:nvSpPr>
        <p:spPr/>
        <p:txBody>
          <a:bodyPr>
            <a:normAutofit lnSpcReduction="10000"/>
          </a:bodyPr>
          <a:lstStyle/>
          <a:p>
            <a:r>
              <a:rPr lang="ru-RU" sz="3200" b="1" dirty="0" smtClean="0"/>
              <a:t>Эклектика</a:t>
            </a:r>
            <a:r>
              <a:rPr lang="ru-RU" sz="3200" dirty="0" smtClean="0"/>
              <a:t> – не стиль, а подход, принцип смешения различных стилей. Создать стильный, красивый и качественный эклектичный интерьер достаточно сложно. Чем более стилей смешивается, тем сложнее это сделать. Чтобы не возникало ощущение «сборной солянки», необходимы тонкий вкус, нестандартное мышление и своего рода такт.</a:t>
            </a:r>
            <a:r>
              <a:rPr lang="ru-RU" sz="2400" dirty="0" smtClean="0"/>
              <a:t> </a:t>
            </a:r>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2">
                    <a:lumMod val="75000"/>
                  </a:schemeClr>
                </a:solidFill>
              </a:rPr>
              <a:t>Задачи:</a:t>
            </a:r>
            <a:endParaRPr lang="ru-RU" dirty="0">
              <a:solidFill>
                <a:schemeClr val="accent2">
                  <a:lumMod val="75000"/>
                </a:schemeClr>
              </a:solidFill>
            </a:endParaRPr>
          </a:p>
        </p:txBody>
      </p:sp>
      <p:sp>
        <p:nvSpPr>
          <p:cNvPr id="3" name="Содержимое 2"/>
          <p:cNvSpPr>
            <a:spLocks noGrp="1"/>
          </p:cNvSpPr>
          <p:nvPr>
            <p:ph idx="1"/>
          </p:nvPr>
        </p:nvSpPr>
        <p:spPr/>
        <p:txBody>
          <a:bodyPr>
            <a:normAutofit fontScale="92500" lnSpcReduction="10000"/>
          </a:bodyPr>
          <a:lstStyle/>
          <a:p>
            <a:r>
              <a:rPr lang="ru-RU" dirty="0" smtClean="0"/>
              <a:t>• </a:t>
            </a:r>
            <a:r>
              <a:rPr lang="ru-RU" b="1" dirty="0" smtClean="0"/>
              <a:t>образовательная</a:t>
            </a:r>
            <a:r>
              <a:rPr lang="ru-RU" dirty="0" smtClean="0"/>
              <a:t> – познакомить учащихся с понятием «интерьер», «стиль», «дизайнер» требованиями к оформлению помещений;</a:t>
            </a:r>
          </a:p>
          <a:p>
            <a:r>
              <a:rPr lang="ru-RU" dirty="0" smtClean="0"/>
              <a:t>• </a:t>
            </a:r>
            <a:r>
              <a:rPr lang="ru-RU" b="1" dirty="0" smtClean="0"/>
              <a:t>воспитательная</a:t>
            </a:r>
            <a:r>
              <a:rPr lang="ru-RU" dirty="0" smtClean="0"/>
              <a:t> – способствовать воспитанию эстетического вкуса, чувства сплоченности и взаимопомощи, ответственности, аккуратности, инициативности.</a:t>
            </a:r>
          </a:p>
          <a:p>
            <a:r>
              <a:rPr lang="ru-RU" dirty="0" smtClean="0"/>
              <a:t>• </a:t>
            </a:r>
            <a:r>
              <a:rPr lang="ru-RU" b="1" dirty="0" smtClean="0"/>
              <a:t>развивающая</a:t>
            </a:r>
            <a:r>
              <a:rPr lang="ru-RU" dirty="0" smtClean="0"/>
              <a:t> – способствовать развитию познавательного интереса к предмету, творческих способностей, самостоятельности учащихся, умения анализировать, сравнивать, обобщать и систематизировать.</a:t>
            </a:r>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33794" name="Picture 2" descr="C:\Users\Пользователь\Desktop\Стиль-эклектика-3.jpg"/>
          <p:cNvPicPr>
            <a:picLocks noGrp="1" noChangeAspect="1" noChangeArrowheads="1"/>
          </p:cNvPicPr>
          <p:nvPr>
            <p:ph idx="1"/>
          </p:nvPr>
        </p:nvPicPr>
        <p:blipFill>
          <a:blip r:embed="rId2" cstate="print"/>
          <a:srcRect/>
          <a:stretch>
            <a:fillRect/>
          </a:stretch>
        </p:blipFill>
        <p:spPr bwMode="auto">
          <a:xfrm>
            <a:off x="539552" y="548680"/>
            <a:ext cx="8054699" cy="5688632"/>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2843210"/>
          </a:xfrm>
        </p:spPr>
        <p:txBody>
          <a:bodyPr>
            <a:noAutofit/>
          </a:bodyPr>
          <a:lstStyle/>
          <a:p>
            <a:r>
              <a:rPr lang="ru-RU" sz="2000" dirty="0" smtClean="0">
                <a:solidFill>
                  <a:schemeClr val="tx1"/>
                </a:solidFill>
              </a:rPr>
              <a:t>Большую часть времени люди проводят внутри помещений, поэтому красивый, грамотно спланированный интерьер играет важную роль для создания их психологического комфорта. Дизайн  интерьеров способен влиять на производительность труда, здоровье людей, их безопасность. Цветовое решение интерьера – один из важнейших элементов интерьера. Рассмотрим примеры цветовое решение в интерьере .</a:t>
            </a:r>
            <a:br>
              <a:rPr lang="ru-RU" sz="2000" dirty="0" smtClean="0">
                <a:solidFill>
                  <a:schemeClr val="tx1"/>
                </a:solidFill>
              </a:rPr>
            </a:br>
            <a:r>
              <a:rPr lang="ru-RU" sz="2000" dirty="0" smtClean="0">
                <a:solidFill>
                  <a:schemeClr val="tx1"/>
                </a:solidFill>
              </a:rPr>
              <a:t>Хроматические цвета делятся на холодные и теплые.</a:t>
            </a:r>
            <a:br>
              <a:rPr lang="ru-RU" sz="2000" dirty="0" smtClean="0">
                <a:solidFill>
                  <a:schemeClr val="tx1"/>
                </a:solidFill>
              </a:rPr>
            </a:br>
            <a:endParaRPr lang="ru-RU" sz="2000" dirty="0">
              <a:solidFill>
                <a:schemeClr val="tx1"/>
              </a:solidFill>
            </a:endParaRPr>
          </a:p>
        </p:txBody>
      </p:sp>
      <p:pic>
        <p:nvPicPr>
          <p:cNvPr id="22532" name="Picture 4"/>
          <p:cNvPicPr>
            <a:picLocks noChangeAspect="1" noChangeArrowheads="1"/>
          </p:cNvPicPr>
          <p:nvPr/>
        </p:nvPicPr>
        <p:blipFill>
          <a:blip r:embed="rId2" cstate="print"/>
          <a:srcRect/>
          <a:stretch>
            <a:fillRect/>
          </a:stretch>
        </p:blipFill>
        <p:spPr bwMode="auto">
          <a:xfrm>
            <a:off x="5000628" y="3071810"/>
            <a:ext cx="3857652" cy="3000396"/>
          </a:xfrm>
          <a:prstGeom prst="rect">
            <a:avLst/>
          </a:prstGeom>
          <a:noFill/>
          <a:ln w="9525">
            <a:noFill/>
            <a:miter lim="800000"/>
            <a:headEnd/>
            <a:tailEnd/>
          </a:ln>
          <a:effectLst/>
        </p:spPr>
      </p:pic>
      <p:pic>
        <p:nvPicPr>
          <p:cNvPr id="22533" name="Picture 5"/>
          <p:cNvPicPr>
            <a:picLocks noChangeAspect="1" noChangeArrowheads="1"/>
          </p:cNvPicPr>
          <p:nvPr/>
        </p:nvPicPr>
        <p:blipFill>
          <a:blip r:embed="rId3" cstate="print"/>
          <a:srcRect/>
          <a:stretch>
            <a:fillRect/>
          </a:stretch>
        </p:blipFill>
        <p:spPr bwMode="auto">
          <a:xfrm>
            <a:off x="285720" y="3071810"/>
            <a:ext cx="4500594" cy="30003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1692424"/>
          </a:xfrm>
        </p:spPr>
        <p:txBody>
          <a:bodyPr>
            <a:noAutofit/>
          </a:bodyPr>
          <a:lstStyle/>
          <a:p>
            <a:r>
              <a:rPr lang="ru-RU" sz="2000" dirty="0" smtClean="0">
                <a:solidFill>
                  <a:schemeClr val="tx1"/>
                </a:solidFill>
              </a:rPr>
              <a:t>Цвет способен зрительно изменить пропорции помещения. Насыщенность – интенсивность ощущения  цветового тона. </a:t>
            </a:r>
            <a:r>
              <a:rPr lang="ru-RU" sz="2800" dirty="0" smtClean="0">
                <a:solidFill>
                  <a:schemeClr val="tx1"/>
                </a:solidFill>
              </a:rPr>
              <a:t>Светлота</a:t>
            </a:r>
            <a:r>
              <a:rPr lang="ru-RU" sz="2000" dirty="0" smtClean="0">
                <a:solidFill>
                  <a:schemeClr val="tx1"/>
                </a:solidFill>
              </a:rPr>
              <a:t> - наличие в краске некоторого количества белого пигмента. При светлой окраске стен помещение кажется шире и выше.</a:t>
            </a:r>
            <a:endParaRPr lang="ru-RU" sz="2000" dirty="0"/>
          </a:p>
        </p:txBody>
      </p:sp>
      <p:pic>
        <p:nvPicPr>
          <p:cNvPr id="4" name="Picture 2" descr="D:\lena\Лена\55.jpg"/>
          <p:cNvPicPr>
            <a:picLocks noGrp="1" noChangeAspect="1" noChangeArrowheads="1"/>
          </p:cNvPicPr>
          <p:nvPr>
            <p:ph idx="1"/>
          </p:nvPr>
        </p:nvPicPr>
        <p:blipFill>
          <a:blip r:embed="rId2" cstate="print"/>
          <a:stretch>
            <a:fillRect/>
          </a:stretch>
        </p:blipFill>
        <p:spPr bwMode="auto">
          <a:xfrm>
            <a:off x="2075559" y="1935163"/>
            <a:ext cx="4992881" cy="4389437"/>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1776402"/>
          </a:xfrm>
        </p:spPr>
        <p:txBody>
          <a:bodyPr>
            <a:noAutofit/>
          </a:bodyPr>
          <a:lstStyle/>
          <a:p>
            <a:r>
              <a:rPr lang="ru-RU" sz="2800" dirty="0" smtClean="0">
                <a:solidFill>
                  <a:srgbClr val="FF0000"/>
                </a:solidFill>
              </a:rPr>
              <a:t>Красный</a:t>
            </a:r>
            <a:r>
              <a:rPr lang="ru-RU" sz="2800" dirty="0" smtClean="0">
                <a:solidFill>
                  <a:schemeClr val="tx1"/>
                </a:solidFill>
              </a:rPr>
              <a:t> – цвет жизни. Насыщенный красный - резкий раздражитель, поэтому лучше использовать его более мягкие оттенки – розовый, коралловый, бордовый. </a:t>
            </a:r>
            <a:endParaRPr lang="ru-RU" sz="2800" dirty="0"/>
          </a:p>
        </p:txBody>
      </p:sp>
      <p:sp>
        <p:nvSpPr>
          <p:cNvPr id="3" name="Содержимое 2"/>
          <p:cNvSpPr>
            <a:spLocks noGrp="1"/>
          </p:cNvSpPr>
          <p:nvPr>
            <p:ph idx="1"/>
          </p:nvPr>
        </p:nvSpPr>
        <p:spPr>
          <a:xfrm>
            <a:off x="457200" y="1928802"/>
            <a:ext cx="8229600" cy="1071570"/>
          </a:xfrm>
        </p:spPr>
        <p:txBody>
          <a:bodyPr/>
          <a:lstStyle/>
          <a:p>
            <a:endParaRPr lang="ru-RU" dirty="0"/>
          </a:p>
        </p:txBody>
      </p:sp>
      <p:pic>
        <p:nvPicPr>
          <p:cNvPr id="4099" name="Picture 3" descr="D:\lena\Лена\Новая папка (7)\Дизайн интерьера\rozovyj-cvet-v-interere-2.jpg"/>
          <p:cNvPicPr>
            <a:picLocks noChangeAspect="1" noChangeArrowheads="1"/>
          </p:cNvPicPr>
          <p:nvPr/>
        </p:nvPicPr>
        <p:blipFill>
          <a:blip r:embed="rId2" cstate="print"/>
          <a:srcRect/>
          <a:stretch>
            <a:fillRect/>
          </a:stretch>
        </p:blipFill>
        <p:spPr bwMode="auto">
          <a:xfrm>
            <a:off x="285720" y="2000240"/>
            <a:ext cx="8643979" cy="471489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1485888"/>
          </a:xfrm>
        </p:spPr>
        <p:txBody>
          <a:bodyPr>
            <a:noAutofit/>
          </a:bodyPr>
          <a:lstStyle/>
          <a:p>
            <a:r>
              <a:rPr lang="ru-RU" sz="4000" dirty="0" smtClean="0">
                <a:solidFill>
                  <a:schemeClr val="accent1">
                    <a:lumMod val="50000"/>
                  </a:schemeClr>
                </a:solidFill>
              </a:rPr>
              <a:t>Коричневый </a:t>
            </a:r>
            <a:r>
              <a:rPr lang="ru-RU" sz="2000" dirty="0" smtClean="0">
                <a:solidFill>
                  <a:schemeClr val="tx1"/>
                </a:solidFill>
              </a:rPr>
              <a:t>– сам по себе цвет нейтральный, а оттенки желтовато-коричневого создают теплую непринужденную атмосферу, навевают уют, располагают к неспешным занятиям в семейном или дружеском кругу.</a:t>
            </a:r>
            <a:endParaRPr lang="ru-RU" sz="2000" dirty="0"/>
          </a:p>
        </p:txBody>
      </p:sp>
      <p:pic>
        <p:nvPicPr>
          <p:cNvPr id="1026" name="Picture 2" descr="D:\lena\Лена\39 (1).jpg"/>
          <p:cNvPicPr>
            <a:picLocks noChangeAspect="1" noChangeArrowheads="1"/>
          </p:cNvPicPr>
          <p:nvPr/>
        </p:nvPicPr>
        <p:blipFill>
          <a:blip r:embed="rId2" cstate="print"/>
          <a:srcRect/>
          <a:stretch>
            <a:fillRect/>
          </a:stretch>
        </p:blipFill>
        <p:spPr bwMode="auto">
          <a:xfrm>
            <a:off x="1142976" y="1925963"/>
            <a:ext cx="6572296" cy="4646309"/>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100" y="152400"/>
            <a:ext cx="7686700" cy="1404392"/>
          </a:xfrm>
        </p:spPr>
        <p:txBody>
          <a:bodyPr>
            <a:normAutofit/>
          </a:bodyPr>
          <a:lstStyle/>
          <a:p>
            <a:r>
              <a:rPr lang="ru-RU" dirty="0" err="1" smtClean="0">
                <a:solidFill>
                  <a:srgbClr val="00B0F0"/>
                </a:solidFill>
              </a:rPr>
              <a:t>Голубой</a:t>
            </a:r>
            <a:r>
              <a:rPr lang="ru-RU" sz="2000" dirty="0" smtClean="0">
                <a:solidFill>
                  <a:schemeClr val="tx1"/>
                </a:solidFill>
              </a:rPr>
              <a:t> </a:t>
            </a:r>
            <a:r>
              <a:rPr lang="ru-RU" sz="3600" dirty="0" smtClean="0">
                <a:solidFill>
                  <a:schemeClr val="tx1"/>
                </a:solidFill>
              </a:rPr>
              <a:t>цвет - несет в дом прохладу, покой и умиротворение.</a:t>
            </a:r>
            <a:endParaRPr lang="ru-RU" sz="3600" dirty="0"/>
          </a:p>
        </p:txBody>
      </p:sp>
      <p:sp>
        <p:nvSpPr>
          <p:cNvPr id="3" name="Содержимое 2"/>
          <p:cNvSpPr>
            <a:spLocks noGrp="1"/>
          </p:cNvSpPr>
          <p:nvPr>
            <p:ph idx="1"/>
          </p:nvPr>
        </p:nvSpPr>
        <p:spPr/>
        <p:txBody>
          <a:bodyPr/>
          <a:lstStyle/>
          <a:p>
            <a:endParaRPr lang="ru-RU" dirty="0"/>
          </a:p>
        </p:txBody>
      </p:sp>
      <p:pic>
        <p:nvPicPr>
          <p:cNvPr id="2051" name="Picture 3" descr="D:\lena\Лена\50.jpg"/>
          <p:cNvPicPr>
            <a:picLocks noChangeAspect="1" noChangeArrowheads="1"/>
          </p:cNvPicPr>
          <p:nvPr/>
        </p:nvPicPr>
        <p:blipFill>
          <a:blip r:embed="rId2" cstate="print"/>
          <a:srcRect/>
          <a:stretch>
            <a:fillRect/>
          </a:stretch>
        </p:blipFill>
        <p:spPr bwMode="auto">
          <a:xfrm>
            <a:off x="2195736" y="1628800"/>
            <a:ext cx="5017760" cy="501776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1404392"/>
          </a:xfrm>
        </p:spPr>
        <p:txBody>
          <a:bodyPr>
            <a:noAutofit/>
          </a:bodyPr>
          <a:lstStyle/>
          <a:p>
            <a:r>
              <a:rPr lang="ru-RU" sz="3600" dirty="0" smtClean="0">
                <a:solidFill>
                  <a:srgbClr val="00B050"/>
                </a:solidFill>
              </a:rPr>
              <a:t> Зелёный </a:t>
            </a:r>
            <a:r>
              <a:rPr lang="ru-RU" sz="2000" dirty="0" smtClean="0">
                <a:solidFill>
                  <a:schemeClr val="tx1"/>
                </a:solidFill>
              </a:rPr>
              <a:t>– цвет покоя и гармонии, делает человека более работоспособным и не утомляет глаза. Сочетание умиротворяющего зелёного с активным жёлтым позволяет добиться наиболее полной гармонии в интерьере. </a:t>
            </a:r>
            <a:endParaRPr lang="ru-RU" sz="2000" dirty="0"/>
          </a:p>
        </p:txBody>
      </p:sp>
      <p:pic>
        <p:nvPicPr>
          <p:cNvPr id="1026" name="Picture 2" descr="C:\Users\Пользователь\Desktop\sochetanie-golubogo-i-zelenogo-v-interere.jpg"/>
          <p:cNvPicPr>
            <a:picLocks noGrp="1" noChangeAspect="1" noChangeArrowheads="1"/>
          </p:cNvPicPr>
          <p:nvPr>
            <p:ph idx="1"/>
          </p:nvPr>
        </p:nvPicPr>
        <p:blipFill>
          <a:blip r:embed="rId2" cstate="print"/>
          <a:stretch>
            <a:fillRect/>
          </a:stretch>
        </p:blipFill>
        <p:spPr bwMode="auto">
          <a:xfrm>
            <a:off x="1765292" y="1935163"/>
            <a:ext cx="5613415" cy="4389437"/>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2128830"/>
          </a:xfrm>
        </p:spPr>
        <p:txBody>
          <a:bodyPr>
            <a:noAutofit/>
          </a:bodyPr>
          <a:lstStyle/>
          <a:p>
            <a:r>
              <a:rPr lang="ru-RU" sz="2000" dirty="0" smtClean="0">
                <a:solidFill>
                  <a:schemeClr val="tx1"/>
                </a:solidFill>
              </a:rPr>
              <a:t> </a:t>
            </a:r>
            <a:r>
              <a:rPr lang="ru-RU" sz="2800" dirty="0" smtClean="0">
                <a:solidFill>
                  <a:schemeClr val="tx1"/>
                </a:solidFill>
              </a:rPr>
              <a:t>При оформлении жилища особое внимание  уделяется трем основным качествам </a:t>
            </a:r>
            <a:r>
              <a:rPr lang="ru-RU" sz="2800" dirty="0" smtClean="0">
                <a:solidFill>
                  <a:srgbClr val="FF0000"/>
                </a:solidFill>
              </a:rPr>
              <a:t>– функциональным, гигиеническим, эстетическим. </a:t>
            </a:r>
            <a:r>
              <a:rPr lang="ru-RU" sz="2000" dirty="0" smtClean="0">
                <a:solidFill>
                  <a:schemeClr val="tx1"/>
                </a:solidFill>
              </a:rPr>
              <a:t/>
            </a:r>
            <a:br>
              <a:rPr lang="ru-RU" sz="2000" dirty="0" smtClean="0">
                <a:solidFill>
                  <a:schemeClr val="tx1"/>
                </a:solidFill>
              </a:rPr>
            </a:br>
            <a:endParaRPr lang="ru-RU" sz="2000" dirty="0">
              <a:solidFill>
                <a:schemeClr val="tx1"/>
              </a:solidFill>
            </a:endParaRPr>
          </a:p>
        </p:txBody>
      </p:sp>
      <p:pic>
        <p:nvPicPr>
          <p:cNvPr id="3" name="Picture 2" descr="D:\Лена\42.jpg"/>
          <p:cNvPicPr>
            <a:picLocks noChangeAspect="1" noChangeArrowheads="1"/>
          </p:cNvPicPr>
          <p:nvPr/>
        </p:nvPicPr>
        <p:blipFill>
          <a:blip r:embed="rId2" cstate="print"/>
          <a:srcRect/>
          <a:stretch>
            <a:fillRect/>
          </a:stretch>
        </p:blipFill>
        <p:spPr bwMode="auto">
          <a:xfrm>
            <a:off x="1720585" y="2428868"/>
            <a:ext cx="6258187" cy="4071966"/>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4752528"/>
          </a:xfrm>
        </p:spPr>
        <p:txBody>
          <a:bodyPr>
            <a:noAutofit/>
          </a:bodyPr>
          <a:lstStyle/>
          <a:p>
            <a:pPr algn="ctr"/>
            <a:r>
              <a:rPr lang="ru-RU" sz="8800" dirty="0" smtClean="0">
                <a:solidFill>
                  <a:srgbClr val="590D26"/>
                </a:solidFill>
              </a:rPr>
              <a:t>Дизайн интерьера школы будущего</a:t>
            </a:r>
            <a:endParaRPr lang="ru-RU" sz="8800" dirty="0">
              <a:solidFill>
                <a:srgbClr val="590D2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4034" name="Picture 2" descr="K:\дизайн школы\17.jpg"/>
          <p:cNvPicPr>
            <a:picLocks noGrp="1" noChangeAspect="1" noChangeArrowheads="1"/>
          </p:cNvPicPr>
          <p:nvPr>
            <p:ph idx="1"/>
          </p:nvPr>
        </p:nvPicPr>
        <p:blipFill>
          <a:blip r:embed="rId2" cstate="print"/>
          <a:srcRect/>
          <a:stretch>
            <a:fillRect/>
          </a:stretch>
        </p:blipFill>
        <p:spPr bwMode="auto">
          <a:xfrm>
            <a:off x="467544" y="620688"/>
            <a:ext cx="8208912" cy="547944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28604"/>
            <a:ext cx="8229600" cy="1000132"/>
          </a:xfrm>
        </p:spPr>
        <p:txBody>
          <a:bodyPr>
            <a:normAutofit fontScale="90000"/>
          </a:bodyPr>
          <a:lstStyle/>
          <a:p>
            <a:r>
              <a:rPr lang="ru-RU" dirty="0" smtClean="0"/>
              <a:t> </a:t>
            </a:r>
            <a:br>
              <a:rPr lang="ru-RU" dirty="0" smtClean="0"/>
            </a:br>
            <a:r>
              <a:rPr lang="ru-RU" sz="5300" b="1" dirty="0" err="1" smtClean="0">
                <a:solidFill>
                  <a:schemeClr val="accent2">
                    <a:lumMod val="75000"/>
                  </a:schemeClr>
                </a:solidFill>
              </a:rPr>
              <a:t>Метапредметные</a:t>
            </a:r>
            <a:r>
              <a:rPr lang="ru-RU" sz="5300" b="1" dirty="0" smtClean="0">
                <a:solidFill>
                  <a:schemeClr val="accent2">
                    <a:lumMod val="75000"/>
                  </a:schemeClr>
                </a:solidFill>
              </a:rPr>
              <a:t> результаты:</a:t>
            </a:r>
            <a:endParaRPr lang="ru-RU" sz="5300" dirty="0">
              <a:solidFill>
                <a:schemeClr val="accent2">
                  <a:lumMod val="75000"/>
                </a:schemeClr>
              </a:solidFill>
            </a:endParaRPr>
          </a:p>
        </p:txBody>
      </p:sp>
      <p:sp>
        <p:nvSpPr>
          <p:cNvPr id="3" name="Содержимое 2"/>
          <p:cNvSpPr>
            <a:spLocks noGrp="1"/>
          </p:cNvSpPr>
          <p:nvPr>
            <p:ph idx="1"/>
          </p:nvPr>
        </p:nvSpPr>
        <p:spPr>
          <a:xfrm>
            <a:off x="457200" y="1571612"/>
            <a:ext cx="8229600" cy="4752988"/>
          </a:xfrm>
        </p:spPr>
        <p:txBody>
          <a:bodyPr>
            <a:normAutofit fontScale="92500" lnSpcReduction="20000"/>
          </a:bodyPr>
          <a:lstStyle/>
          <a:p>
            <a:r>
              <a:rPr lang="ru-RU" b="1" dirty="0" smtClean="0"/>
              <a:t>Умение самостоятельно планировать пути достижения целей, в том числе альтернативные, осознанно выбирать наиболее эффективные способы решения учебных и познавательных задач. </a:t>
            </a:r>
          </a:p>
          <a:p>
            <a:r>
              <a:rPr lang="ru-RU" b="1" dirty="0" smtClean="0"/>
              <a:t>Умение соотносить свои действия с планируемыми результатами, осуществлять контроль своей деятельности в процессе достижения результата.</a:t>
            </a:r>
          </a:p>
          <a:p>
            <a:r>
              <a:rPr lang="ru-RU" b="1" dirty="0" smtClean="0"/>
              <a:t>Умение организовывать учебное сотрудничество и совместную деятельность со сверстниками и учителем; работать в </a:t>
            </a:r>
            <a:r>
              <a:rPr lang="ru-RU" b="1" smtClean="0"/>
              <a:t>группе и индивидуально</a:t>
            </a:r>
            <a:r>
              <a:rPr lang="ru-RU" b="1" dirty="0" smtClean="0"/>
              <a:t>: находить общее решение и разрешать конфликты на основе согласования позиций и учета интересов; формулировать, аргументировать и отстаивать свое мнение.</a:t>
            </a:r>
            <a:endParaRPr lang="ru-RU" dirty="0" smtClean="0"/>
          </a:p>
          <a:p>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5058" name="Picture 2" descr="K:\дизайн школы\1.jpg"/>
          <p:cNvPicPr>
            <a:picLocks noGrp="1" noChangeAspect="1" noChangeArrowheads="1"/>
          </p:cNvPicPr>
          <p:nvPr>
            <p:ph idx="1"/>
          </p:nvPr>
        </p:nvPicPr>
        <p:blipFill>
          <a:blip r:embed="rId2" cstate="print"/>
          <a:srcRect/>
          <a:stretch>
            <a:fillRect/>
          </a:stretch>
        </p:blipFill>
        <p:spPr bwMode="auto">
          <a:xfrm>
            <a:off x="539552" y="260648"/>
            <a:ext cx="7992888" cy="6074594"/>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6082" name="Picture 2" descr="K:\дизайн школы\ecole-sonia-delaunay-08.jpg"/>
          <p:cNvPicPr>
            <a:picLocks noGrp="1" noChangeAspect="1" noChangeArrowheads="1"/>
          </p:cNvPicPr>
          <p:nvPr>
            <p:ph idx="1"/>
          </p:nvPr>
        </p:nvPicPr>
        <p:blipFill>
          <a:blip r:embed="rId2" cstate="print"/>
          <a:srcRect/>
          <a:stretch>
            <a:fillRect/>
          </a:stretch>
        </p:blipFill>
        <p:spPr bwMode="auto">
          <a:xfrm>
            <a:off x="251520" y="260648"/>
            <a:ext cx="8676456" cy="2792735"/>
          </a:xfrm>
          <a:prstGeom prst="rect">
            <a:avLst/>
          </a:prstGeom>
          <a:noFill/>
        </p:spPr>
      </p:pic>
      <p:pic>
        <p:nvPicPr>
          <p:cNvPr id="46083" name="Picture 3" descr="K:\дизайн школы\ecole-sonia-delaunay-12.jpg"/>
          <p:cNvPicPr>
            <a:picLocks noChangeAspect="1" noChangeArrowheads="1"/>
          </p:cNvPicPr>
          <p:nvPr/>
        </p:nvPicPr>
        <p:blipFill>
          <a:blip r:embed="rId3" cstate="print"/>
          <a:srcRect/>
          <a:stretch>
            <a:fillRect/>
          </a:stretch>
        </p:blipFill>
        <p:spPr bwMode="auto">
          <a:xfrm>
            <a:off x="1979712" y="3140968"/>
            <a:ext cx="5184576" cy="3464459"/>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8130" name="Picture 2" descr="K:\дизайн школы\Main-work-gallery-5.jpg"/>
          <p:cNvPicPr>
            <a:picLocks noGrp="1" noChangeAspect="1" noChangeArrowheads="1"/>
          </p:cNvPicPr>
          <p:nvPr>
            <p:ph idx="1"/>
          </p:nvPr>
        </p:nvPicPr>
        <p:blipFill>
          <a:blip r:embed="rId2" cstate="print"/>
          <a:srcRect/>
          <a:stretch>
            <a:fillRect/>
          </a:stretch>
        </p:blipFill>
        <p:spPr bwMode="auto">
          <a:xfrm>
            <a:off x="323528" y="548680"/>
            <a:ext cx="8533457" cy="5688971"/>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7106" name="Picture 2" descr="K:\дизайн школы\lis_04.jpg"/>
          <p:cNvPicPr>
            <a:picLocks noGrp="1" noChangeAspect="1" noChangeArrowheads="1"/>
          </p:cNvPicPr>
          <p:nvPr>
            <p:ph idx="1"/>
          </p:nvPr>
        </p:nvPicPr>
        <p:blipFill>
          <a:blip r:embed="rId2" cstate="print"/>
          <a:srcRect/>
          <a:stretch>
            <a:fillRect/>
          </a:stretch>
        </p:blipFill>
        <p:spPr bwMode="auto">
          <a:xfrm>
            <a:off x="539552" y="476672"/>
            <a:ext cx="7848872" cy="5886654"/>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0178" name="Picture 2" descr="K:\дизайн школы\spanish-school-by-masquespacio-07.jpg"/>
          <p:cNvPicPr>
            <a:picLocks noGrp="1" noChangeAspect="1" noChangeArrowheads="1"/>
          </p:cNvPicPr>
          <p:nvPr>
            <p:ph idx="1"/>
          </p:nvPr>
        </p:nvPicPr>
        <p:blipFill>
          <a:blip r:embed="rId2" cstate="print"/>
          <a:srcRect/>
          <a:stretch>
            <a:fillRect/>
          </a:stretch>
        </p:blipFill>
        <p:spPr bwMode="auto">
          <a:xfrm>
            <a:off x="251520" y="188640"/>
            <a:ext cx="4586064" cy="4586064"/>
          </a:xfrm>
          <a:prstGeom prst="rect">
            <a:avLst/>
          </a:prstGeom>
          <a:noFill/>
        </p:spPr>
      </p:pic>
      <p:pic>
        <p:nvPicPr>
          <p:cNvPr id="50180" name="Picture 4" descr="K:\дизайн школы\school-erika-mann-grundschule-02.jpg"/>
          <p:cNvPicPr>
            <a:picLocks noChangeAspect="1" noChangeArrowheads="1"/>
          </p:cNvPicPr>
          <p:nvPr/>
        </p:nvPicPr>
        <p:blipFill>
          <a:blip r:embed="rId3" cstate="print"/>
          <a:srcRect/>
          <a:stretch>
            <a:fillRect/>
          </a:stretch>
        </p:blipFill>
        <p:spPr bwMode="auto">
          <a:xfrm>
            <a:off x="4788024" y="692696"/>
            <a:ext cx="3960440" cy="5946467"/>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3" descr="K:\дизайн школы\spanish-school-by-masquespacio-04.jpg"/>
          <p:cNvPicPr>
            <a:picLocks noGrp="1" noChangeAspect="1" noChangeArrowheads="1"/>
          </p:cNvPicPr>
          <p:nvPr>
            <p:ph idx="1"/>
          </p:nvPr>
        </p:nvPicPr>
        <p:blipFill>
          <a:blip r:embed="rId2" cstate="print"/>
          <a:srcRect/>
          <a:stretch>
            <a:fillRect/>
          </a:stretch>
        </p:blipFill>
        <p:spPr bwMode="auto">
          <a:xfrm>
            <a:off x="467544" y="692696"/>
            <a:ext cx="8278918" cy="5513213"/>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02" name="Picture 2" descr="K:\дизайн школы\Wonderful-Clasroom-Applying-Green-Room-Color-Of-Interior-Design-School-With-Desk-Completed-With-Black-Chairs-Also-Furnished-With-Ceiling-Fan-And-Lightings-About-Home-Interior-Design-School.jpg"/>
          <p:cNvPicPr>
            <a:picLocks noGrp="1" noChangeAspect="1" noChangeArrowheads="1"/>
          </p:cNvPicPr>
          <p:nvPr>
            <p:ph idx="1"/>
          </p:nvPr>
        </p:nvPicPr>
        <p:blipFill>
          <a:blip r:embed="rId2" cstate="print"/>
          <a:srcRect/>
          <a:stretch>
            <a:fillRect/>
          </a:stretch>
        </p:blipFill>
        <p:spPr bwMode="auto">
          <a:xfrm>
            <a:off x="395536" y="836712"/>
            <a:ext cx="8265919" cy="5472608"/>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2226" name="Picture 2" descr="K:\дизайн школы\commercial-interior-design-spain-11.jpg"/>
          <p:cNvPicPr>
            <a:picLocks noGrp="1" noChangeAspect="1" noChangeArrowheads="1"/>
          </p:cNvPicPr>
          <p:nvPr>
            <p:ph idx="1"/>
          </p:nvPr>
        </p:nvPicPr>
        <p:blipFill>
          <a:blip r:embed="rId2" cstate="print"/>
          <a:srcRect/>
          <a:stretch>
            <a:fillRect/>
          </a:stretch>
        </p:blipFill>
        <p:spPr bwMode="auto">
          <a:xfrm>
            <a:off x="251520" y="548680"/>
            <a:ext cx="8650466" cy="576064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9154" name="Picture 2" descr="K:\дизайн школы\Sl3Z-1FeDRk.jpg"/>
          <p:cNvPicPr>
            <a:picLocks noGrp="1" noChangeAspect="1" noChangeArrowheads="1"/>
          </p:cNvPicPr>
          <p:nvPr>
            <p:ph idx="1"/>
          </p:nvPr>
        </p:nvPicPr>
        <p:blipFill>
          <a:blip r:embed="rId2" cstate="print"/>
          <a:srcRect/>
          <a:stretch>
            <a:fillRect/>
          </a:stretch>
        </p:blipFill>
        <p:spPr bwMode="auto">
          <a:xfrm>
            <a:off x="323528" y="692696"/>
            <a:ext cx="8624988" cy="5369198"/>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2">
                    <a:lumMod val="50000"/>
                  </a:schemeClr>
                </a:solidFill>
              </a:rPr>
              <a:t>Техническое задание:</a:t>
            </a:r>
            <a:endParaRPr lang="ru-RU" dirty="0">
              <a:solidFill>
                <a:schemeClr val="accent2">
                  <a:lumMod val="50000"/>
                </a:schemeClr>
              </a:solidFill>
            </a:endParaRPr>
          </a:p>
        </p:txBody>
      </p:sp>
      <p:sp>
        <p:nvSpPr>
          <p:cNvPr id="3" name="Содержимое 2"/>
          <p:cNvSpPr>
            <a:spLocks noGrp="1"/>
          </p:cNvSpPr>
          <p:nvPr>
            <p:ph idx="1"/>
          </p:nvPr>
        </p:nvSpPr>
        <p:spPr/>
        <p:txBody>
          <a:bodyPr/>
          <a:lstStyle/>
          <a:p>
            <a:r>
              <a:rPr lang="ru-RU" dirty="0" smtClean="0"/>
              <a:t>Разработать проект дизайна интерьера школы будущего. </a:t>
            </a:r>
          </a:p>
          <a:p>
            <a:r>
              <a:rPr lang="ru-RU" dirty="0" smtClean="0"/>
              <a:t>Из имеющихся материалов создать макет интерьера помещений школы: классы, комната отдыха, спортивный зал.</a:t>
            </a:r>
          </a:p>
          <a:p>
            <a:r>
              <a:rPr lang="ru-RU" dirty="0" smtClean="0"/>
              <a:t>Подготовить выступление с обоснованием идеи проекта, описанием.</a:t>
            </a:r>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6000" dirty="0" smtClean="0">
                <a:solidFill>
                  <a:schemeClr val="accent2">
                    <a:lumMod val="75000"/>
                  </a:schemeClr>
                </a:solidFill>
              </a:rPr>
              <a:t>Продукт:</a:t>
            </a:r>
            <a:endParaRPr lang="ru-RU" sz="6000" dirty="0">
              <a:solidFill>
                <a:schemeClr val="accent2">
                  <a:lumMod val="75000"/>
                </a:schemeClr>
              </a:solidFill>
            </a:endParaRPr>
          </a:p>
        </p:txBody>
      </p:sp>
      <p:sp>
        <p:nvSpPr>
          <p:cNvPr id="3" name="Содержимое 2"/>
          <p:cNvSpPr>
            <a:spLocks noGrp="1"/>
          </p:cNvSpPr>
          <p:nvPr>
            <p:ph idx="1"/>
          </p:nvPr>
        </p:nvSpPr>
        <p:spPr>
          <a:xfrm>
            <a:off x="457200" y="2143116"/>
            <a:ext cx="8229600" cy="4181484"/>
          </a:xfrm>
        </p:spPr>
        <p:txBody>
          <a:bodyPr>
            <a:normAutofit/>
          </a:bodyPr>
          <a:lstStyle/>
          <a:p>
            <a:r>
              <a:rPr lang="ru-RU" sz="5400" dirty="0" smtClean="0"/>
              <a:t>Объемный макет интерьера помещений школы будущего</a:t>
            </a:r>
            <a:endParaRPr lang="ru-RU" sz="5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00042"/>
            <a:ext cx="8229600" cy="785818"/>
          </a:xfrm>
        </p:spPr>
        <p:txBody>
          <a:bodyPr>
            <a:normAutofit fontScale="90000"/>
          </a:bodyPr>
          <a:lstStyle/>
          <a:p>
            <a:r>
              <a:rPr lang="ru-RU" dirty="0" smtClean="0">
                <a:solidFill>
                  <a:schemeClr val="accent2">
                    <a:lumMod val="50000"/>
                  </a:schemeClr>
                </a:solidFill>
              </a:rPr>
              <a:t>Оценивание группы:</a:t>
            </a:r>
            <a:endParaRPr lang="ru-RU" dirty="0">
              <a:solidFill>
                <a:schemeClr val="accent2">
                  <a:lumMod val="50000"/>
                </a:schemeClr>
              </a:solidFill>
            </a:endParaRPr>
          </a:p>
        </p:txBody>
      </p:sp>
      <p:sp>
        <p:nvSpPr>
          <p:cNvPr id="3" name="Содержимое 2"/>
          <p:cNvSpPr>
            <a:spLocks noGrp="1"/>
          </p:cNvSpPr>
          <p:nvPr>
            <p:ph idx="1"/>
          </p:nvPr>
        </p:nvSpPr>
        <p:spPr>
          <a:xfrm>
            <a:off x="457200" y="1285860"/>
            <a:ext cx="8229600" cy="5038740"/>
          </a:xfrm>
        </p:spPr>
        <p:txBody>
          <a:bodyPr>
            <a:noAutofit/>
          </a:bodyPr>
          <a:lstStyle/>
          <a:p>
            <a:pPr>
              <a:buNone/>
            </a:pPr>
            <a:r>
              <a:rPr lang="ru-RU" sz="2000" b="1" dirty="0" smtClean="0"/>
              <a:t>Оценка продукта деятельности :  </a:t>
            </a:r>
            <a:r>
              <a:rPr lang="ru-RU" sz="2000" dirty="0" smtClean="0"/>
              <a:t>Качество продукта (аккуратность)</a:t>
            </a:r>
          </a:p>
          <a:p>
            <a:r>
              <a:rPr lang="ru-RU" sz="2000" dirty="0" smtClean="0"/>
              <a:t>Высокое качество продукта    3</a:t>
            </a:r>
          </a:p>
          <a:p>
            <a:r>
              <a:rPr lang="ru-RU" sz="2000" dirty="0" smtClean="0"/>
              <a:t>среднее качество продукта     2</a:t>
            </a:r>
          </a:p>
          <a:p>
            <a:r>
              <a:rPr lang="ru-RU" sz="2000" dirty="0" smtClean="0"/>
              <a:t>низкое качество продукта   1</a:t>
            </a:r>
          </a:p>
          <a:p>
            <a:pPr>
              <a:buNone/>
            </a:pPr>
            <a:endParaRPr lang="ru-RU" sz="2000" dirty="0" smtClean="0"/>
          </a:p>
          <a:p>
            <a:pPr>
              <a:buNone/>
            </a:pPr>
            <a:r>
              <a:rPr lang="ru-RU" sz="2000" b="1" dirty="0" smtClean="0"/>
              <a:t>Оценка сотрудничества:</a:t>
            </a:r>
            <a:endParaRPr lang="ru-RU" sz="2000" dirty="0" smtClean="0"/>
          </a:p>
          <a:p>
            <a:r>
              <a:rPr lang="ru-RU" sz="2000" dirty="0" smtClean="0"/>
              <a:t>Активное обсуждение, умение договориться, координация деятельности, помощь друг другу   3</a:t>
            </a:r>
          </a:p>
          <a:p>
            <a:r>
              <a:rPr lang="ru-RU" sz="2000" dirty="0" smtClean="0"/>
              <a:t>координация частичная, остались спорные моменты,  есть элементы сотрудничества     2</a:t>
            </a:r>
          </a:p>
          <a:p>
            <a:r>
              <a:rPr lang="ru-RU" sz="2000" dirty="0" smtClean="0"/>
              <a:t>учащиеся не пытаются договориться друг с другом или не могут прийти к общему согласию, не могут работать в сотрудничестве   1</a:t>
            </a:r>
          </a:p>
          <a:p>
            <a:pPr>
              <a:buNone/>
            </a:pPr>
            <a:endParaRPr lang="ru-RU" sz="1400" dirty="0" smtClean="0"/>
          </a:p>
          <a:p>
            <a:pPr>
              <a:buNone/>
            </a:pPr>
            <a:r>
              <a:rPr lang="ru-RU" sz="1400" dirty="0" smtClean="0"/>
              <a:t> </a:t>
            </a:r>
          </a:p>
          <a:p>
            <a:pPr>
              <a:buNone/>
            </a:pPr>
            <a:r>
              <a:rPr lang="ru-RU" sz="1100" dirty="0" smtClean="0"/>
              <a:t> </a:t>
            </a:r>
            <a:endParaRPr lang="ru-RU" sz="11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14282" y="285728"/>
            <a:ext cx="3987794" cy="224313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643570" y="285728"/>
            <a:ext cx="3174512" cy="5643578"/>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2928926" y="2071678"/>
            <a:ext cx="2571755" cy="4572008"/>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122" name="Picture 2"/>
          <p:cNvPicPr>
            <a:picLocks noChangeAspect="1" noChangeArrowheads="1"/>
          </p:cNvPicPr>
          <p:nvPr/>
        </p:nvPicPr>
        <p:blipFill>
          <a:blip r:embed="rId2"/>
          <a:srcRect/>
          <a:stretch>
            <a:fillRect/>
          </a:stretch>
        </p:blipFill>
        <p:spPr bwMode="auto">
          <a:xfrm>
            <a:off x="428596" y="1142984"/>
            <a:ext cx="8382058" cy="4714908"/>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85720" y="357166"/>
            <a:ext cx="5080036" cy="285752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3143240" y="3143248"/>
            <a:ext cx="5715008" cy="3214693"/>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14282" y="1000108"/>
            <a:ext cx="8636256" cy="4857784"/>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305800" cy="1357298"/>
          </a:xfrm>
        </p:spPr>
        <p:txBody>
          <a:bodyPr/>
          <a:lstStyle/>
          <a:p>
            <a:r>
              <a:rPr lang="ru-RU" dirty="0" smtClean="0">
                <a:solidFill>
                  <a:srgbClr val="FF0000"/>
                </a:solidFill>
              </a:rPr>
              <a:t>Комната отдыха</a:t>
            </a:r>
            <a:endParaRPr lang="ru-RU" dirty="0">
              <a:solidFill>
                <a:srgbClr val="FF0000"/>
              </a:solidFill>
            </a:endParaRPr>
          </a:p>
        </p:txBody>
      </p:sp>
      <p:pic>
        <p:nvPicPr>
          <p:cNvPr id="4098" name="Picture 2"/>
          <p:cNvPicPr>
            <a:picLocks noChangeAspect="1" noChangeArrowheads="1"/>
          </p:cNvPicPr>
          <p:nvPr/>
        </p:nvPicPr>
        <p:blipFill>
          <a:blip r:embed="rId2" cstate="print"/>
          <a:srcRect/>
          <a:stretch>
            <a:fillRect/>
          </a:stretch>
        </p:blipFill>
        <p:spPr bwMode="auto">
          <a:xfrm>
            <a:off x="357158" y="1500174"/>
            <a:ext cx="8572528" cy="4821938"/>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p:cNvPicPr>
            <a:picLocks noChangeAspect="1" noChangeArrowheads="1"/>
          </p:cNvPicPr>
          <p:nvPr/>
        </p:nvPicPr>
        <p:blipFill>
          <a:blip r:embed="rId2"/>
          <a:srcRect/>
          <a:stretch>
            <a:fillRect/>
          </a:stretch>
        </p:blipFill>
        <p:spPr bwMode="auto">
          <a:xfrm>
            <a:off x="357158" y="1000108"/>
            <a:ext cx="8509059" cy="4786346"/>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ChangeAspect="1" noChangeArrowheads="1"/>
          </p:cNvPicPr>
          <p:nvPr/>
        </p:nvPicPr>
        <p:blipFill>
          <a:blip r:embed="rId2"/>
          <a:srcRect/>
          <a:stretch>
            <a:fillRect/>
          </a:stretch>
        </p:blipFill>
        <p:spPr bwMode="auto">
          <a:xfrm>
            <a:off x="285720" y="857232"/>
            <a:ext cx="8572528" cy="4822047"/>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p:cNvPicPr>
            <a:picLocks noChangeAspect="1" noChangeArrowheads="1"/>
          </p:cNvPicPr>
          <p:nvPr/>
        </p:nvPicPr>
        <p:blipFill>
          <a:blip r:embed="rId2"/>
          <a:srcRect/>
          <a:stretch>
            <a:fillRect/>
          </a:stretch>
        </p:blipFill>
        <p:spPr bwMode="auto">
          <a:xfrm>
            <a:off x="214282" y="1142984"/>
            <a:ext cx="8636060" cy="4857784"/>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8" name="Picture 4"/>
          <p:cNvPicPr>
            <a:picLocks noChangeAspect="1" noChangeArrowheads="1"/>
          </p:cNvPicPr>
          <p:nvPr/>
        </p:nvPicPr>
        <p:blipFill>
          <a:blip r:embed="rId2" cstate="print"/>
          <a:srcRect/>
          <a:stretch>
            <a:fillRect/>
          </a:stretch>
        </p:blipFill>
        <p:spPr bwMode="auto">
          <a:xfrm>
            <a:off x="500034" y="1142984"/>
            <a:ext cx="8001056" cy="514816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928670"/>
            <a:ext cx="8229600" cy="5395930"/>
          </a:xfrm>
        </p:spPr>
        <p:txBody>
          <a:bodyPr>
            <a:normAutofit/>
          </a:bodyPr>
          <a:lstStyle/>
          <a:p>
            <a:r>
              <a:rPr lang="ru-RU" sz="3200" b="1" dirty="0" smtClean="0">
                <a:solidFill>
                  <a:schemeClr val="accent2">
                    <a:lumMod val="50000"/>
                  </a:schemeClr>
                </a:solidFill>
              </a:rPr>
              <a:t>Возрастная группа</a:t>
            </a:r>
            <a:r>
              <a:rPr lang="ru-RU" sz="3200" dirty="0" smtClean="0">
                <a:solidFill>
                  <a:schemeClr val="accent2">
                    <a:lumMod val="50000"/>
                  </a:schemeClr>
                </a:solidFill>
              </a:rPr>
              <a:t>: учащиеся 6 классов.</a:t>
            </a:r>
          </a:p>
          <a:p>
            <a:r>
              <a:rPr lang="ru-RU" sz="3200" b="1" dirty="0" smtClean="0">
                <a:solidFill>
                  <a:schemeClr val="accent2">
                    <a:lumMod val="50000"/>
                  </a:schemeClr>
                </a:solidFill>
              </a:rPr>
              <a:t>Организационные условия:</a:t>
            </a:r>
            <a:endParaRPr lang="ru-RU" sz="3200" dirty="0" smtClean="0">
              <a:solidFill>
                <a:schemeClr val="accent2">
                  <a:lumMod val="50000"/>
                </a:schemeClr>
              </a:solidFill>
            </a:endParaRPr>
          </a:p>
          <a:p>
            <a:r>
              <a:rPr lang="ru-RU" sz="3200" b="1" dirty="0" smtClean="0">
                <a:solidFill>
                  <a:schemeClr val="accent2">
                    <a:lumMod val="50000"/>
                  </a:schemeClr>
                </a:solidFill>
              </a:rPr>
              <a:t>Форма организации</a:t>
            </a:r>
            <a:r>
              <a:rPr lang="ru-RU" sz="3200" dirty="0" smtClean="0">
                <a:solidFill>
                  <a:schemeClr val="accent2">
                    <a:lumMod val="50000"/>
                  </a:schemeClr>
                </a:solidFill>
              </a:rPr>
              <a:t>: внеурочная деятельность, </a:t>
            </a:r>
            <a:r>
              <a:rPr lang="ru-RU" sz="3200" dirty="0" err="1" smtClean="0">
                <a:solidFill>
                  <a:schemeClr val="accent2">
                    <a:lumMod val="50000"/>
                  </a:schemeClr>
                </a:solidFill>
              </a:rPr>
              <a:t>интенсив</a:t>
            </a:r>
            <a:r>
              <a:rPr lang="ru-RU" sz="3200" dirty="0" smtClean="0">
                <a:solidFill>
                  <a:schemeClr val="accent2">
                    <a:lumMod val="50000"/>
                  </a:schemeClr>
                </a:solidFill>
              </a:rPr>
              <a:t>.</a:t>
            </a:r>
          </a:p>
          <a:p>
            <a:r>
              <a:rPr lang="ru-RU" sz="3200" b="1" dirty="0" smtClean="0">
                <a:solidFill>
                  <a:schemeClr val="accent2">
                    <a:lumMod val="50000"/>
                  </a:schemeClr>
                </a:solidFill>
              </a:rPr>
              <a:t>Продолжительность</a:t>
            </a:r>
            <a:r>
              <a:rPr lang="ru-RU" sz="3200" dirty="0" smtClean="0">
                <a:solidFill>
                  <a:schemeClr val="accent2">
                    <a:lumMod val="50000"/>
                  </a:schemeClr>
                </a:solidFill>
              </a:rPr>
              <a:t>: 6 часов.</a:t>
            </a:r>
          </a:p>
          <a:p>
            <a:r>
              <a:rPr lang="ru-RU" sz="3200" b="1" dirty="0" smtClean="0">
                <a:solidFill>
                  <a:schemeClr val="accent2">
                    <a:lumMod val="50000"/>
                  </a:schemeClr>
                </a:solidFill>
              </a:rPr>
              <a:t>Помещение</a:t>
            </a:r>
            <a:r>
              <a:rPr lang="ru-RU" sz="3200" dirty="0" smtClean="0">
                <a:solidFill>
                  <a:schemeClr val="accent2">
                    <a:lumMod val="50000"/>
                  </a:schemeClr>
                </a:solidFill>
              </a:rPr>
              <a:t>: учебный кабинет.</a:t>
            </a:r>
          </a:p>
          <a:p>
            <a:r>
              <a:rPr lang="ru-RU" sz="3200" b="1" dirty="0" smtClean="0">
                <a:solidFill>
                  <a:schemeClr val="accent2">
                    <a:lumMod val="50000"/>
                  </a:schemeClr>
                </a:solidFill>
              </a:rPr>
              <a:t>Оборудование</a:t>
            </a:r>
            <a:r>
              <a:rPr lang="ru-RU" sz="3200" dirty="0" smtClean="0">
                <a:solidFill>
                  <a:schemeClr val="accent2">
                    <a:lumMod val="50000"/>
                  </a:schemeClr>
                </a:solidFill>
              </a:rPr>
              <a:t>: ноутбук, проектор, экран.</a:t>
            </a:r>
          </a:p>
          <a:p>
            <a:endParaRPr lang="ru-RU" sz="3200" dirty="0">
              <a:solidFill>
                <a:schemeClr val="accent2">
                  <a:lumMod val="75000"/>
                </a:schemeClr>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42910" y="1357298"/>
            <a:ext cx="7874232" cy="4429156"/>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Пользователь\Рабочий стол\P_20170524_114655.jpg"/>
          <p:cNvPicPr>
            <a:picLocks noChangeAspect="1" noChangeArrowheads="1"/>
          </p:cNvPicPr>
          <p:nvPr/>
        </p:nvPicPr>
        <p:blipFill>
          <a:blip r:embed="rId2" cstate="print"/>
          <a:srcRect/>
          <a:stretch>
            <a:fillRect/>
          </a:stretch>
        </p:blipFill>
        <p:spPr bwMode="auto">
          <a:xfrm>
            <a:off x="558875" y="1428736"/>
            <a:ext cx="8128057" cy="4572032"/>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71472" y="214290"/>
            <a:ext cx="3643305" cy="6477133"/>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5000628" y="285728"/>
            <a:ext cx="3576284" cy="6357982"/>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428596" y="1000108"/>
            <a:ext cx="8501122" cy="4781773"/>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Пользователь\Рабочий стол\P_20170524_114830.jpg"/>
          <p:cNvPicPr>
            <a:picLocks noChangeAspect="1" noChangeArrowheads="1"/>
          </p:cNvPicPr>
          <p:nvPr/>
        </p:nvPicPr>
        <p:blipFill>
          <a:blip r:embed="rId2" cstate="print"/>
          <a:srcRect/>
          <a:stretch>
            <a:fillRect/>
          </a:stretch>
        </p:blipFill>
        <p:spPr bwMode="auto">
          <a:xfrm>
            <a:off x="357158" y="1142984"/>
            <a:ext cx="8509060" cy="4786346"/>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714612" y="285728"/>
            <a:ext cx="3487091" cy="6199413"/>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2">
                    <a:lumMod val="75000"/>
                  </a:schemeClr>
                </a:solidFill>
              </a:rPr>
              <a:t>Этапы работы</a:t>
            </a:r>
            <a:endParaRPr lang="ru-RU" dirty="0">
              <a:solidFill>
                <a:schemeClr val="accent2">
                  <a:lumMod val="75000"/>
                </a:schemeClr>
              </a:solidFill>
            </a:endParaRPr>
          </a:p>
        </p:txBody>
      </p:sp>
      <p:sp>
        <p:nvSpPr>
          <p:cNvPr id="3" name="Содержимое 2"/>
          <p:cNvSpPr>
            <a:spLocks noGrp="1"/>
          </p:cNvSpPr>
          <p:nvPr>
            <p:ph idx="1"/>
          </p:nvPr>
        </p:nvSpPr>
        <p:spPr/>
        <p:txBody>
          <a:bodyPr/>
          <a:lstStyle/>
          <a:p>
            <a:r>
              <a:rPr lang="ru-RU" dirty="0" smtClean="0"/>
              <a:t>Определиться с цветовой гаммой для интерьера;</a:t>
            </a:r>
          </a:p>
          <a:p>
            <a:r>
              <a:rPr lang="ru-RU" dirty="0" smtClean="0"/>
              <a:t>Составить план-схему интерьера;</a:t>
            </a:r>
          </a:p>
          <a:p>
            <a:r>
              <a:rPr lang="ru-RU" dirty="0" smtClean="0"/>
              <a:t>Выбрать материалы для работы из имеющихся;</a:t>
            </a:r>
          </a:p>
          <a:p>
            <a:r>
              <a:rPr lang="ru-RU" dirty="0" smtClean="0"/>
              <a:t>Придумать конструкцию предметов мебели и подобрать материалы для их изготовления;</a:t>
            </a:r>
          </a:p>
          <a:p>
            <a:r>
              <a:rPr lang="ru-RU" dirty="0" smtClean="0"/>
              <a:t>Придумать элементы декора и украсить интерьер;</a:t>
            </a:r>
          </a:p>
          <a:p>
            <a:r>
              <a:rPr lang="ru-RU" dirty="0" smtClean="0"/>
              <a:t>Изготовить необходимые детали для интерьера;</a:t>
            </a:r>
          </a:p>
          <a:p>
            <a:r>
              <a:rPr lang="ru-RU" dirty="0" smtClean="0"/>
              <a:t>Соединить все элементы в одну композицию;</a:t>
            </a:r>
          </a:p>
          <a:p>
            <a:r>
              <a:rPr lang="ru-RU" dirty="0" smtClean="0"/>
              <a:t>Презентовать свой проект</a:t>
            </a:r>
          </a:p>
          <a:p>
            <a:endParaRPr lang="ru-RU" dirty="0" smtClean="0"/>
          </a:p>
          <a:p>
            <a:endParaRPr lang="ru-RU"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3939358"/>
          </a:xfrm>
        </p:spPr>
        <p:txBody>
          <a:bodyPr>
            <a:normAutofit/>
          </a:bodyPr>
          <a:lstStyle/>
          <a:p>
            <a:pPr algn="ctr"/>
            <a:r>
              <a:rPr lang="ru-RU" sz="9600" dirty="0" smtClean="0">
                <a:solidFill>
                  <a:srgbClr val="FF0000"/>
                </a:solidFill>
              </a:rPr>
              <a:t>Новогодний декор</a:t>
            </a:r>
            <a:endParaRPr lang="ru-RU" sz="9600" dirty="0">
              <a:solidFill>
                <a:srgbClr val="FF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9218" name="Picture 2"/>
          <p:cNvPicPr>
            <a:picLocks noGrp="1" noChangeAspect="1" noChangeArrowheads="1"/>
          </p:cNvPicPr>
          <p:nvPr>
            <p:ph idx="1"/>
          </p:nvPr>
        </p:nvPicPr>
        <p:blipFill>
          <a:blip r:embed="rId2"/>
          <a:srcRect/>
          <a:stretch>
            <a:fillRect/>
          </a:stretch>
        </p:blipFill>
        <p:spPr bwMode="auto">
          <a:xfrm>
            <a:off x="714348" y="1142984"/>
            <a:ext cx="8128056" cy="4572032"/>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p:cNvPicPr>
            <a:picLocks noChangeAspect="1" noChangeArrowheads="1"/>
          </p:cNvPicPr>
          <p:nvPr/>
        </p:nvPicPr>
        <p:blipFill>
          <a:blip r:embed="rId2"/>
          <a:srcRect/>
          <a:stretch>
            <a:fillRect/>
          </a:stretch>
        </p:blipFill>
        <p:spPr bwMode="auto">
          <a:xfrm>
            <a:off x="500034" y="857233"/>
            <a:ext cx="8143932" cy="4580962"/>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2">
                    <a:lumMod val="50000"/>
                  </a:schemeClr>
                </a:solidFill>
              </a:rPr>
              <a:t>Материалы и инструменты: </a:t>
            </a:r>
            <a:endParaRPr lang="ru-RU" dirty="0">
              <a:solidFill>
                <a:schemeClr val="accent2">
                  <a:lumMod val="50000"/>
                </a:schemeClr>
              </a:solidFill>
            </a:endParaRPr>
          </a:p>
        </p:txBody>
      </p:sp>
      <p:sp>
        <p:nvSpPr>
          <p:cNvPr id="3" name="Содержимое 2"/>
          <p:cNvSpPr>
            <a:spLocks noGrp="1"/>
          </p:cNvSpPr>
          <p:nvPr>
            <p:ph idx="1"/>
          </p:nvPr>
        </p:nvSpPr>
        <p:spPr/>
        <p:txBody>
          <a:bodyPr/>
          <a:lstStyle/>
          <a:p>
            <a:r>
              <a:rPr lang="ru-RU" sz="3600" dirty="0" smtClean="0"/>
              <a:t>кусочки ткани, картонные коробки, цветная бумага, клей, скотч, ножницы, маркеры, канцелярский нож, краски (гуашь), кусочки обоев, пластилин, скрепки, </a:t>
            </a:r>
            <a:r>
              <a:rPr lang="ru-RU" sz="3600" dirty="0" err="1" smtClean="0"/>
              <a:t>степлер</a:t>
            </a:r>
            <a:r>
              <a:rPr lang="ru-RU" sz="3600" dirty="0" smtClean="0"/>
              <a:t>, линейки.</a:t>
            </a:r>
          </a:p>
          <a:p>
            <a:endParaRPr lang="ru-RU"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6" name="Picture 2"/>
          <p:cNvPicPr>
            <a:picLocks noGrp="1" noChangeAspect="1" noChangeArrowheads="1"/>
          </p:cNvPicPr>
          <p:nvPr>
            <p:ph idx="1"/>
          </p:nvPr>
        </p:nvPicPr>
        <p:blipFill>
          <a:blip r:embed="rId2"/>
          <a:srcRect/>
          <a:stretch>
            <a:fillRect/>
          </a:stretch>
        </p:blipFill>
        <p:spPr bwMode="auto">
          <a:xfrm>
            <a:off x="500034" y="1214422"/>
            <a:ext cx="8255057" cy="4643470"/>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p:cNvPicPr>
            <a:picLocks noGrp="1" noChangeAspect="1" noChangeArrowheads="1"/>
          </p:cNvPicPr>
          <p:nvPr>
            <p:ph idx="1"/>
          </p:nvPr>
        </p:nvPicPr>
        <p:blipFill>
          <a:blip r:embed="rId2"/>
          <a:srcRect/>
          <a:stretch>
            <a:fillRect/>
          </a:stretch>
        </p:blipFill>
        <p:spPr bwMode="auto">
          <a:xfrm>
            <a:off x="500034" y="1214422"/>
            <a:ext cx="8255057" cy="4643470"/>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314" name="Picture 2"/>
          <p:cNvPicPr>
            <a:picLocks noGrp="1" noChangeAspect="1" noChangeArrowheads="1"/>
          </p:cNvPicPr>
          <p:nvPr>
            <p:ph idx="1"/>
          </p:nvPr>
        </p:nvPicPr>
        <p:blipFill>
          <a:blip r:embed="rId2"/>
          <a:srcRect/>
          <a:stretch>
            <a:fillRect/>
          </a:stretch>
        </p:blipFill>
        <p:spPr bwMode="auto">
          <a:xfrm>
            <a:off x="357158" y="1071546"/>
            <a:ext cx="8509059" cy="4786346"/>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4338" name="Picture 2"/>
          <p:cNvPicPr>
            <a:picLocks noGrp="1" noChangeAspect="1" noChangeArrowheads="1"/>
          </p:cNvPicPr>
          <p:nvPr>
            <p:ph idx="1"/>
          </p:nvPr>
        </p:nvPicPr>
        <p:blipFill>
          <a:blip r:embed="rId2"/>
          <a:srcRect/>
          <a:stretch>
            <a:fillRect/>
          </a:stretch>
        </p:blipFill>
        <p:spPr bwMode="auto">
          <a:xfrm>
            <a:off x="285720" y="1071546"/>
            <a:ext cx="8509059" cy="4786346"/>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76672"/>
            <a:ext cx="8606190" cy="2664296"/>
          </a:xfrm>
        </p:spPr>
        <p:txBody>
          <a:bodyPr>
            <a:noAutofit/>
          </a:bodyPr>
          <a:lstStyle/>
          <a:p>
            <a:r>
              <a:rPr lang="ru-RU" sz="3600" dirty="0" smtClean="0">
                <a:solidFill>
                  <a:srgbClr val="FF0000"/>
                </a:solidFill>
              </a:rPr>
              <a:t>Дизайн</a:t>
            </a:r>
            <a:r>
              <a:rPr lang="ru-RU" sz="3600" dirty="0" smtClean="0">
                <a:solidFill>
                  <a:schemeClr val="tx1"/>
                </a:solidFill>
              </a:rPr>
              <a:t> </a:t>
            </a:r>
            <a:r>
              <a:rPr lang="ru-RU" sz="2400" dirty="0" smtClean="0">
                <a:solidFill>
                  <a:schemeClr val="tx1"/>
                </a:solidFill>
              </a:rPr>
              <a:t>- означает художественно проектную деятельность по созданию промышленных изделий и формированию целостной предметной среды окружающей человека.</a:t>
            </a:r>
            <a:br>
              <a:rPr lang="ru-RU" sz="2400" dirty="0" smtClean="0">
                <a:solidFill>
                  <a:schemeClr val="tx1"/>
                </a:solidFill>
              </a:rPr>
            </a:br>
            <a:r>
              <a:rPr lang="ru-RU" sz="3600" dirty="0" smtClean="0">
                <a:solidFill>
                  <a:srgbClr val="FF0000"/>
                </a:solidFill>
              </a:rPr>
              <a:t>Интерьер</a:t>
            </a:r>
            <a:r>
              <a:rPr lang="ru-RU" sz="2400" dirty="0" smtClean="0">
                <a:solidFill>
                  <a:schemeClr val="tx1"/>
                </a:solidFill>
              </a:rPr>
              <a:t> в переводе с французского – внутренний.</a:t>
            </a:r>
            <a:br>
              <a:rPr lang="ru-RU" sz="2400" dirty="0" smtClean="0">
                <a:solidFill>
                  <a:schemeClr val="tx1"/>
                </a:solidFill>
              </a:rPr>
            </a:br>
            <a:r>
              <a:rPr lang="ru-RU" sz="2400" dirty="0" smtClean="0">
                <a:solidFill>
                  <a:schemeClr val="tx1"/>
                </a:solidFill>
              </a:rPr>
              <a:t> Современному человеку присуще  желание улучшить дизайн своего жилища и создать его более или менее  уникальный облик. </a:t>
            </a:r>
            <a:endParaRPr lang="ru-RU" sz="2400" dirty="0">
              <a:solidFill>
                <a:schemeClr val="tx1"/>
              </a:solidFill>
            </a:endParaRPr>
          </a:p>
        </p:txBody>
      </p:sp>
      <p:pic>
        <p:nvPicPr>
          <p:cNvPr id="39937" name="Picture 1" descr="D:\lena\Лена\Новая папка (7)\Дизайн интерьера\UyM916u2bq0.jpg"/>
          <p:cNvPicPr>
            <a:picLocks noChangeAspect="1" noChangeArrowheads="1"/>
          </p:cNvPicPr>
          <p:nvPr/>
        </p:nvPicPr>
        <p:blipFill>
          <a:blip r:embed="rId3" cstate="print"/>
          <a:srcRect/>
          <a:stretch>
            <a:fillRect/>
          </a:stretch>
        </p:blipFill>
        <p:spPr bwMode="auto">
          <a:xfrm>
            <a:off x="323528" y="3501008"/>
            <a:ext cx="4263573" cy="2950618"/>
          </a:xfrm>
          <a:prstGeom prst="rect">
            <a:avLst/>
          </a:prstGeom>
          <a:noFill/>
        </p:spPr>
      </p:pic>
      <p:pic>
        <p:nvPicPr>
          <p:cNvPr id="39938" name="Picture 2" descr="D:\lena\Лена\Новая папка (7)\Дизайн интерьера\foto (7).jpg"/>
          <p:cNvPicPr>
            <a:picLocks noChangeAspect="1" noChangeArrowheads="1"/>
          </p:cNvPicPr>
          <p:nvPr/>
        </p:nvPicPr>
        <p:blipFill>
          <a:blip r:embed="rId4" cstate="print"/>
          <a:srcRect/>
          <a:stretch>
            <a:fillRect/>
          </a:stretch>
        </p:blipFill>
        <p:spPr bwMode="auto">
          <a:xfrm>
            <a:off x="4788024" y="3501008"/>
            <a:ext cx="3929058" cy="294679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732696"/>
          </a:xfrm>
        </p:spPr>
        <p:txBody>
          <a:bodyPr>
            <a:normAutofit/>
          </a:bodyPr>
          <a:lstStyle/>
          <a:p>
            <a:pPr algn="ctr"/>
            <a:r>
              <a:rPr lang="ru-RU" sz="4400" dirty="0" smtClean="0">
                <a:solidFill>
                  <a:srgbClr val="FF0000"/>
                </a:solidFill>
              </a:rPr>
              <a:t>Стили интерьера</a:t>
            </a:r>
            <a:endParaRPr lang="ru-RU" sz="4400" dirty="0">
              <a:solidFill>
                <a:srgbClr val="FF0000"/>
              </a:solidFill>
            </a:endParaRPr>
          </a:p>
        </p:txBody>
      </p:sp>
      <p:sp>
        <p:nvSpPr>
          <p:cNvPr id="3" name="Содержимое 2"/>
          <p:cNvSpPr>
            <a:spLocks noGrp="1"/>
          </p:cNvSpPr>
          <p:nvPr>
            <p:ph idx="1"/>
          </p:nvPr>
        </p:nvSpPr>
        <p:spPr>
          <a:xfrm>
            <a:off x="457200" y="1124744"/>
            <a:ext cx="8229600" cy="5472608"/>
          </a:xfrm>
        </p:spPr>
        <p:txBody>
          <a:bodyPr>
            <a:noAutofit/>
          </a:bodyPr>
          <a:lstStyle/>
          <a:p>
            <a:pPr>
              <a:lnSpc>
                <a:spcPct val="80000"/>
              </a:lnSpc>
              <a:buFontTx/>
              <a:buNone/>
            </a:pPr>
            <a:r>
              <a:rPr lang="ru-RU" sz="2000" dirty="0" smtClean="0"/>
              <a:t>Все стили интерьеров можно условно подразделить на 3 типа - классические (исторические) стили, </a:t>
            </a:r>
            <a:r>
              <a:rPr lang="ru-RU" sz="2000" dirty="0" err="1" smtClean="0"/>
              <a:t>этно</a:t>
            </a:r>
            <a:r>
              <a:rPr lang="ru-RU" sz="2000" dirty="0" smtClean="0"/>
              <a:t> стили и современные стили (т.е. отражающие новые тенденции последних лет).</a:t>
            </a:r>
            <a:endParaRPr lang="ru-RU" sz="2000" b="1" dirty="0" smtClean="0"/>
          </a:p>
          <a:p>
            <a:pPr>
              <a:lnSpc>
                <a:spcPct val="80000"/>
              </a:lnSpc>
              <a:buFontTx/>
              <a:buNone/>
            </a:pPr>
            <a:r>
              <a:rPr lang="ru-RU" sz="2000" b="1" dirty="0" smtClean="0"/>
              <a:t>       </a:t>
            </a:r>
            <a:r>
              <a:rPr lang="ru-RU" sz="2000" b="1" dirty="0" smtClean="0">
                <a:solidFill>
                  <a:srgbClr val="C00000"/>
                </a:solidFill>
              </a:rPr>
              <a:t>К классическим стилям</a:t>
            </a:r>
            <a:r>
              <a:rPr lang="ru-RU" sz="2000" dirty="0" smtClean="0">
                <a:solidFill>
                  <a:srgbClr val="C00000"/>
                </a:solidFill>
              </a:rPr>
              <a:t> </a:t>
            </a:r>
            <a:r>
              <a:rPr lang="ru-RU" sz="2000" dirty="0" smtClean="0"/>
              <a:t>можно отнести - Древнегреческий стиль, Древнеримский, Классицизм, Ампир, Барокко, Рококо, Ренессанс, Готика, Романский и т.п.</a:t>
            </a:r>
            <a:endParaRPr lang="ru-RU" sz="2000" b="1" dirty="0" smtClean="0"/>
          </a:p>
          <a:p>
            <a:pPr>
              <a:lnSpc>
                <a:spcPct val="80000"/>
              </a:lnSpc>
              <a:buFontTx/>
              <a:buNone/>
            </a:pPr>
            <a:r>
              <a:rPr lang="ru-RU" sz="2000" b="1" dirty="0" smtClean="0">
                <a:solidFill>
                  <a:srgbClr val="C00000"/>
                </a:solidFill>
              </a:rPr>
              <a:t>       К </a:t>
            </a:r>
            <a:r>
              <a:rPr lang="ru-RU" sz="2000" b="1" dirty="0" err="1" smtClean="0">
                <a:solidFill>
                  <a:srgbClr val="C00000"/>
                </a:solidFill>
              </a:rPr>
              <a:t>этностилю</a:t>
            </a:r>
            <a:r>
              <a:rPr lang="ru-RU" sz="2000" dirty="0" smtClean="0">
                <a:solidFill>
                  <a:srgbClr val="C00000"/>
                </a:solidFill>
              </a:rPr>
              <a:t> </a:t>
            </a:r>
            <a:r>
              <a:rPr lang="ru-RU" sz="2000" dirty="0" smtClean="0"/>
              <a:t>можно отнести любую стилизацию с явно выраженным этническим направлением - Египетский стиль, Восточный стиль - византийский, дальневосточный азиатский - Китайский и Японский, </a:t>
            </a:r>
            <a:r>
              <a:rPr lang="ru-RU" sz="2000" dirty="0" err="1" smtClean="0"/>
              <a:t>Марроканский</a:t>
            </a:r>
            <a:r>
              <a:rPr lang="ru-RU" sz="2000" dirty="0" smtClean="0"/>
              <a:t>, Мексиканский, Африканский, конечно Кантри и т.д.</a:t>
            </a:r>
            <a:endParaRPr lang="ru-RU" sz="2000" b="1" dirty="0" smtClean="0"/>
          </a:p>
          <a:p>
            <a:pPr>
              <a:lnSpc>
                <a:spcPct val="80000"/>
              </a:lnSpc>
              <a:buFontTx/>
              <a:buNone/>
            </a:pPr>
            <a:r>
              <a:rPr lang="ru-RU" sz="2000" b="1" dirty="0" smtClean="0"/>
              <a:t>        </a:t>
            </a:r>
            <a:r>
              <a:rPr lang="ru-RU" sz="2000" b="1" dirty="0" smtClean="0">
                <a:solidFill>
                  <a:srgbClr val="C00000"/>
                </a:solidFill>
              </a:rPr>
              <a:t>К современным стилям</a:t>
            </a:r>
            <a:r>
              <a:rPr lang="ru-RU" sz="2000" dirty="0" smtClean="0"/>
              <a:t>, в смысле модным, можно отнести и многие уже вышеперечисленные стили. Сегодня </a:t>
            </a:r>
            <a:r>
              <a:rPr lang="ru-RU" sz="2000" dirty="0" err="1" smtClean="0"/>
              <a:t>попуярны</a:t>
            </a:r>
            <a:r>
              <a:rPr lang="ru-RU" sz="2000" dirty="0" smtClean="0"/>
              <a:t> и Азиатский, и </a:t>
            </a:r>
            <a:r>
              <a:rPr lang="ru-RU" sz="2000" dirty="0" err="1" smtClean="0"/>
              <a:t>Этно</a:t>
            </a:r>
            <a:r>
              <a:rPr lang="ru-RU" sz="2000" dirty="0" smtClean="0"/>
              <a:t>, </a:t>
            </a:r>
            <a:r>
              <a:rPr lang="ru-RU" sz="2000" dirty="0" err="1" smtClean="0"/>
              <a:t>и</a:t>
            </a:r>
            <a:r>
              <a:rPr lang="ru-RU" sz="2000" dirty="0" smtClean="0"/>
              <a:t> Классицизм, и весь Восток.</a:t>
            </a:r>
          </a:p>
          <a:p>
            <a:pPr>
              <a:lnSpc>
                <a:spcPct val="80000"/>
              </a:lnSpc>
              <a:buFontTx/>
              <a:buNone/>
            </a:pPr>
            <a:r>
              <a:rPr lang="ru-RU" sz="2000" dirty="0" smtClean="0"/>
              <a:t>       Но современные, в смысле рожденные в наше время - это Неоклассицизм, Эко стиль, Анимализм, Поп </a:t>
            </a:r>
            <a:r>
              <a:rPr lang="ru-RU" sz="2000" dirty="0" err="1" smtClean="0"/>
              <a:t>Арт</a:t>
            </a:r>
            <a:r>
              <a:rPr lang="ru-RU" sz="2000" dirty="0" smtClean="0"/>
              <a:t>, </a:t>
            </a:r>
            <a:r>
              <a:rPr lang="ru-RU" sz="2000" dirty="0" err="1" smtClean="0"/>
              <a:t>Гаджит</a:t>
            </a:r>
            <a:r>
              <a:rPr lang="ru-RU" sz="2000" dirty="0" smtClean="0"/>
              <a:t>, </a:t>
            </a:r>
            <a:r>
              <a:rPr lang="ru-RU" sz="2000" dirty="0" err="1" smtClean="0"/>
              <a:t>Хайтек</a:t>
            </a:r>
            <a:r>
              <a:rPr lang="ru-RU" sz="2000" dirty="0" smtClean="0"/>
              <a:t>, Модерн (более современная классика), Ар </a:t>
            </a:r>
            <a:r>
              <a:rPr lang="ru-RU" sz="2000" dirty="0" err="1" smtClean="0"/>
              <a:t>Деко</a:t>
            </a:r>
            <a:r>
              <a:rPr lang="ru-RU" sz="2000" dirty="0" smtClean="0"/>
              <a:t> (богатая современная классика), также Кантри и некоторые другие.</a:t>
            </a:r>
          </a:p>
          <a:p>
            <a:endParaRPr lang="ru-RU" sz="24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Другая 22">
      <a:dk1>
        <a:sysClr val="windowText" lastClr="000000"/>
      </a:dk1>
      <a:lt1>
        <a:sysClr val="window" lastClr="FFFFFF"/>
      </a:lt1>
      <a:dk2>
        <a:srgbClr val="4E5B6F"/>
      </a:dk2>
      <a:lt2>
        <a:srgbClr val="7FD13B"/>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1175</TotalTime>
  <Words>928</Words>
  <Application>Microsoft Office PowerPoint</Application>
  <PresentationFormat>Экран (4:3)</PresentationFormat>
  <Paragraphs>96</Paragraphs>
  <Slides>73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73</vt:i4>
      </vt:variant>
    </vt:vector>
  </HeadingPairs>
  <TitlesOfParts>
    <vt:vector size="74" baseType="lpstr">
      <vt:lpstr>Поток</vt:lpstr>
      <vt:lpstr>Учебная практика «Дизайн интерьера школы будущего»</vt:lpstr>
      <vt:lpstr>Цели:</vt:lpstr>
      <vt:lpstr>Задачи:</vt:lpstr>
      <vt:lpstr>  Метапредметные результаты:</vt:lpstr>
      <vt:lpstr>Продукт:</vt:lpstr>
      <vt:lpstr>Слайд 6</vt:lpstr>
      <vt:lpstr>Материалы и инструменты: </vt:lpstr>
      <vt:lpstr>Дизайн - означает художественно проектную деятельность по созданию промышленных изделий и формированию целостной предметной среды окружающей человека. Интерьер в переводе с французского – внутренний.  Современному человеку присуще  желание улучшить дизайн своего жилища и создать его более или менее  уникальный облик. </vt:lpstr>
      <vt:lpstr>Стили интерьера</vt:lpstr>
      <vt:lpstr>Хай Тек</vt:lpstr>
      <vt:lpstr>Слайд 11</vt:lpstr>
      <vt:lpstr>Барокко (XVII вв). Барокко  стремиться к величию, пышности  и  пространственному размаху. Причудливая игра образов в интерьерах была  сравнима со сложностью строения морской раковины  - барокко .  </vt:lpstr>
      <vt:lpstr>Слайд 13</vt:lpstr>
      <vt:lpstr>Слайд 14</vt:lpstr>
      <vt:lpstr>Модерн</vt:lpstr>
      <vt:lpstr>Слайд 16</vt:lpstr>
      <vt:lpstr>Слайд 17</vt:lpstr>
      <vt:lpstr>Эко стиль</vt:lpstr>
      <vt:lpstr>Слайд 19</vt:lpstr>
      <vt:lpstr>Слайд 20</vt:lpstr>
      <vt:lpstr>Кантри -  всячески приближен  к  деревенскому  стилю. Исключительно натуральные материалы (дерево, камень и т.д.), обилие текстиля.  </vt:lpstr>
      <vt:lpstr>Слайд 22</vt:lpstr>
      <vt:lpstr>Слайд 23</vt:lpstr>
      <vt:lpstr>Минимализм – предельная лаконичность форм, полное отсутствие декора, орнаментов, работа большими плоскостями, графичность. </vt:lpstr>
      <vt:lpstr>Поп Арт</vt:lpstr>
      <vt:lpstr>Слайд 26</vt:lpstr>
      <vt:lpstr>Слайд 27</vt:lpstr>
      <vt:lpstr>Слайд 28</vt:lpstr>
      <vt:lpstr>Эклектика</vt:lpstr>
      <vt:lpstr>Слайд 30</vt:lpstr>
      <vt:lpstr>Большую часть времени люди проводят внутри помещений, поэтому красивый, грамотно спланированный интерьер играет важную роль для создания их психологического комфорта. Дизайн  интерьеров способен влиять на производительность труда, здоровье людей, их безопасность. Цветовое решение интерьера – один из важнейших элементов интерьера. Рассмотрим примеры цветовое решение в интерьере . Хроматические цвета делятся на холодные и теплые. </vt:lpstr>
      <vt:lpstr>Цвет способен зрительно изменить пропорции помещения. Насыщенность – интенсивность ощущения  цветового тона. Светлота - наличие в краске некоторого количества белого пигмента. При светлой окраске стен помещение кажется шире и выше.</vt:lpstr>
      <vt:lpstr>Красный – цвет жизни. Насыщенный красный - резкий раздражитель, поэтому лучше использовать его более мягкие оттенки – розовый, коралловый, бордовый. </vt:lpstr>
      <vt:lpstr>Коричневый – сам по себе цвет нейтральный, а оттенки желтовато-коричневого создают теплую непринужденную атмосферу, навевают уют, располагают к неспешным занятиям в семейном или дружеском кругу.</vt:lpstr>
      <vt:lpstr>Голубой цвет - несет в дом прохладу, покой и умиротворение.</vt:lpstr>
      <vt:lpstr> Зелёный – цвет покоя и гармонии, делает человека более работоспособным и не утомляет глаза. Сочетание умиротворяющего зелёного с активным жёлтым позволяет добиться наиболее полной гармонии в интерьере. </vt:lpstr>
      <vt:lpstr> При оформлении жилища особое внимание  уделяется трем основным качествам – функциональным, гигиеническим, эстетическим.  </vt:lpstr>
      <vt:lpstr>Дизайн интерьера школы будущего</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Техническое задание:</vt:lpstr>
      <vt:lpstr>Оценивание группы:</vt:lpstr>
      <vt:lpstr>Слайд 51</vt:lpstr>
      <vt:lpstr>Слайд 52</vt:lpstr>
      <vt:lpstr>Слайд 53</vt:lpstr>
      <vt:lpstr>Слайд 54</vt:lpstr>
      <vt:lpstr>Комната отдыха</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Этапы работы</vt:lpstr>
      <vt:lpstr>Новогодний декор</vt:lpstr>
      <vt:lpstr>Слайд 68</vt:lpstr>
      <vt:lpstr>Слайд 69</vt:lpstr>
      <vt:lpstr>Слайд 70</vt:lpstr>
      <vt:lpstr>Слайд 71</vt:lpstr>
      <vt:lpstr>Слайд 72</vt:lpstr>
      <vt:lpstr>Слайд 73</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root</dc:creator>
  <cp:lastModifiedBy>pk</cp:lastModifiedBy>
  <cp:revision>186</cp:revision>
  <dcterms:created xsi:type="dcterms:W3CDTF">2014-01-11T09:46:49Z</dcterms:created>
  <dcterms:modified xsi:type="dcterms:W3CDTF">2017-11-14T14:06:08Z</dcterms:modified>
</cp:coreProperties>
</file>