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1A76097-3A6B-4CBB-8544-FB45FF426573}" type="datetimeFigureOut">
              <a:rPr lang="ru-RU" smtClean="0"/>
              <a:t>09.12.2017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DACEDC-58DA-497D-B88B-59B93E0B1B9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A76097-3A6B-4CBB-8544-FB45FF426573}" type="datetimeFigureOut">
              <a:rPr lang="ru-RU" smtClean="0"/>
              <a:t>09.12.2017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DACEDC-58DA-497D-B88B-59B93E0B1B9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A76097-3A6B-4CBB-8544-FB45FF426573}" type="datetimeFigureOut">
              <a:rPr lang="ru-RU" smtClean="0"/>
              <a:t>09.12.2017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DACEDC-58DA-497D-B88B-59B93E0B1B9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A76097-3A6B-4CBB-8544-FB45FF426573}" type="datetimeFigureOut">
              <a:rPr lang="ru-RU" smtClean="0"/>
              <a:t>09.12.2017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DACEDC-58DA-497D-B88B-59B93E0B1B9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1A76097-3A6B-4CBB-8544-FB45FF426573}" type="datetimeFigureOut">
              <a:rPr lang="ru-RU" smtClean="0"/>
              <a:t>09.12.2017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DACEDC-58DA-497D-B88B-59B93E0B1B92}"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1A76097-3A6B-4CBB-8544-FB45FF426573}" type="datetimeFigureOut">
              <a:rPr lang="ru-RU" smtClean="0"/>
              <a:t>09.12.2017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DACEDC-58DA-497D-B88B-59B93E0B1B9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1A76097-3A6B-4CBB-8544-FB45FF426573}" type="datetimeFigureOut">
              <a:rPr lang="ru-RU" smtClean="0"/>
              <a:t>09.12.2017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1DACEDC-58DA-497D-B88B-59B93E0B1B9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1A76097-3A6B-4CBB-8544-FB45FF426573}" type="datetimeFigureOut">
              <a:rPr lang="ru-RU" smtClean="0"/>
              <a:t>09.12.2017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1DACEDC-58DA-497D-B88B-59B93E0B1B9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1A76097-3A6B-4CBB-8544-FB45FF426573}" type="datetimeFigureOut">
              <a:rPr lang="ru-RU" smtClean="0"/>
              <a:t>09.12.2017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1DACEDC-58DA-497D-B88B-59B93E0B1B9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1A76097-3A6B-4CBB-8544-FB45FF426573}" type="datetimeFigureOut">
              <a:rPr lang="ru-RU" smtClean="0"/>
              <a:t>09.12.2017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DACEDC-58DA-497D-B88B-59B93E0B1B9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1A76097-3A6B-4CBB-8544-FB45FF426573}" type="datetimeFigureOut">
              <a:rPr lang="ru-RU" smtClean="0"/>
              <a:t>09.12.2017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DACEDC-58DA-497D-B88B-59B93E0B1B92}"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A76097-3A6B-4CBB-8544-FB45FF426573}" type="datetimeFigureOut">
              <a:rPr lang="ru-RU" smtClean="0"/>
              <a:t>09.12.2017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DACEDC-58DA-497D-B88B-59B93E0B1B92}"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a:t>Определение основных стилистических маркеров текста</a:t>
            </a:r>
          </a:p>
        </p:txBody>
      </p:sp>
      <p:sp>
        <p:nvSpPr>
          <p:cNvPr id="3" name="Подзаголовок 2"/>
          <p:cNvSpPr>
            <a:spLocks noGrp="1"/>
          </p:cNvSpPr>
          <p:nvPr>
            <p:ph type="subTitle" idx="1"/>
          </p:nvPr>
        </p:nvSpPr>
        <p:spPr/>
        <p:txBody>
          <a:bodyPr/>
          <a:lstStyle/>
          <a:p>
            <a:r>
              <a:rPr lang="en-US" dirty="0" smtClean="0"/>
              <a:t>S. </a:t>
            </a:r>
            <a:r>
              <a:rPr lang="en-US" dirty="0" err="1" smtClean="0"/>
              <a:t>Strinyuk</a:t>
            </a:r>
            <a:endParaRPr lang="en-US" dirty="0" smtClean="0"/>
          </a:p>
          <a:p>
            <a:r>
              <a:rPr lang="en-US" dirty="0" smtClean="0"/>
              <a:t>E. </a:t>
            </a:r>
            <a:r>
              <a:rPr lang="en-US" dirty="0" err="1" smtClean="0"/>
              <a:t>Smirnova</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pPr>
              <a:buNone/>
            </a:pPr>
            <a:r>
              <a:rPr lang="en-US" dirty="0"/>
              <a:t>The use of markers was compared across two dimensions:</a:t>
            </a:r>
            <a:endParaRPr lang="ru-RU" dirty="0"/>
          </a:p>
          <a:p>
            <a:r>
              <a:rPr lang="en-US" dirty="0"/>
              <a:t>across the four disciplines</a:t>
            </a:r>
            <a:endParaRPr lang="ru-RU" dirty="0"/>
          </a:p>
          <a:p>
            <a:r>
              <a:rPr lang="en-US" dirty="0"/>
              <a:t>across the two corpora</a:t>
            </a:r>
            <a:endParaRPr lang="ru-RU" dirty="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Abstract semantic verbs</a:t>
            </a:r>
            <a:endParaRPr lang="ru-RU" b="1" dirty="0"/>
          </a:p>
        </p:txBody>
      </p:sp>
      <p:sp>
        <p:nvSpPr>
          <p:cNvPr id="3" name="Содержимое 2"/>
          <p:cNvSpPr>
            <a:spLocks noGrp="1"/>
          </p:cNvSpPr>
          <p:nvPr>
            <p:ph idx="1"/>
          </p:nvPr>
        </p:nvSpPr>
        <p:spPr/>
        <p:txBody>
          <a:bodyPr/>
          <a:lstStyle/>
          <a:p>
            <a:r>
              <a:rPr lang="en-US" b="1" dirty="0"/>
              <a:t>Abstract semantic verbs</a:t>
            </a:r>
            <a:r>
              <a:rPr lang="en-US" dirty="0"/>
              <a:t>’ pattern of use is roughly the same across the four disciplines with a little higher frequency in Law competent writing.  Overall, learners tend to use abstract semantic verbs a little more often that professional writers do. </a:t>
            </a:r>
            <a:endParaRPr lang="ru-RU" dirty="0"/>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Archaisms</a:t>
            </a:r>
            <a:endParaRPr lang="ru-RU" dirty="0"/>
          </a:p>
        </p:txBody>
      </p:sp>
      <p:sp>
        <p:nvSpPr>
          <p:cNvPr id="3" name="Содержимое 2"/>
          <p:cNvSpPr>
            <a:spLocks noGrp="1"/>
          </p:cNvSpPr>
          <p:nvPr>
            <p:ph idx="1"/>
          </p:nvPr>
        </p:nvSpPr>
        <p:spPr/>
        <p:txBody>
          <a:bodyPr>
            <a:normAutofit fontScale="92500" lnSpcReduction="20000"/>
          </a:bodyPr>
          <a:lstStyle/>
          <a:p>
            <a:r>
              <a:rPr lang="en-US" dirty="0"/>
              <a:t>The use of </a:t>
            </a:r>
            <a:r>
              <a:rPr lang="en-US" b="1" dirty="0"/>
              <a:t>archaisms</a:t>
            </a:r>
            <a:r>
              <a:rPr lang="en-US" dirty="0"/>
              <a:t> varies a lot across the disciplines, with 0.00023 and 0.00016 in the professional law corpus and students’ BI-PE corpus respectively and 9.01 and 7.18 in the professional history corpus and learner history corpus respectively. The patterns of use are quite different across professional writing and students’ writing with the most dramatic difference observed in BI-PE where experts use archaisms at the level of 4.62 and learners – at the level of 0.00016.    </a:t>
            </a:r>
            <a:endParaRPr lang="ru-RU" dirty="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Complex </a:t>
            </a:r>
            <a:r>
              <a:rPr lang="en-US" b="1" dirty="0"/>
              <a:t>conjunctions</a:t>
            </a:r>
            <a:endParaRPr lang="ru-RU" dirty="0"/>
          </a:p>
        </p:txBody>
      </p:sp>
      <p:sp>
        <p:nvSpPr>
          <p:cNvPr id="3" name="Содержимое 2"/>
          <p:cNvSpPr>
            <a:spLocks noGrp="1"/>
          </p:cNvSpPr>
          <p:nvPr>
            <p:ph idx="1"/>
          </p:nvPr>
        </p:nvSpPr>
        <p:spPr/>
        <p:txBody>
          <a:bodyPr/>
          <a:lstStyle/>
          <a:p>
            <a:r>
              <a:rPr lang="en-US" dirty="0"/>
              <a:t>Apparently, </a:t>
            </a:r>
            <a:r>
              <a:rPr lang="en-US" b="1" dirty="0"/>
              <a:t>complex conjunctions</a:t>
            </a:r>
            <a:r>
              <a:rPr lang="en-US" dirty="0"/>
              <a:t> are more often employed by professional writers with the frequency of use ranging from 0.0043 in BI-PE to 0.0094 in political studies whereas learners use them at the level of approximately 0.003-0.004 in all the disciplines under analysis.</a:t>
            </a:r>
            <a:endParaRPr lang="ru-RU" dirty="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a:t>Desemantisized</a:t>
            </a:r>
            <a:r>
              <a:rPr lang="en-US" b="1" dirty="0"/>
              <a:t> verbs</a:t>
            </a:r>
            <a:endParaRPr lang="ru-RU" dirty="0"/>
          </a:p>
        </p:txBody>
      </p:sp>
      <p:sp>
        <p:nvSpPr>
          <p:cNvPr id="3" name="Содержимое 2"/>
          <p:cNvSpPr>
            <a:spLocks noGrp="1"/>
          </p:cNvSpPr>
          <p:nvPr>
            <p:ph idx="1"/>
          </p:nvPr>
        </p:nvSpPr>
        <p:spPr/>
        <p:txBody>
          <a:bodyPr/>
          <a:lstStyle/>
          <a:p>
            <a:r>
              <a:rPr lang="en-US" b="1" dirty="0" err="1"/>
              <a:t>Desemantisized</a:t>
            </a:r>
            <a:r>
              <a:rPr lang="en-US" b="1" dirty="0"/>
              <a:t> verbs</a:t>
            </a:r>
            <a:r>
              <a:rPr lang="en-US" dirty="0"/>
              <a:t> are used similarly both across the disciplines and across the corpora.</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Future forms</a:t>
            </a:r>
            <a:endParaRPr lang="ru-RU" dirty="0"/>
          </a:p>
        </p:txBody>
      </p:sp>
      <p:sp>
        <p:nvSpPr>
          <p:cNvPr id="3" name="Содержимое 2"/>
          <p:cNvSpPr>
            <a:spLocks noGrp="1"/>
          </p:cNvSpPr>
          <p:nvPr>
            <p:ph idx="1"/>
          </p:nvPr>
        </p:nvSpPr>
        <p:spPr/>
        <p:txBody>
          <a:bodyPr/>
          <a:lstStyle/>
          <a:p>
            <a:r>
              <a:rPr lang="en-US" b="1" dirty="0"/>
              <a:t>Future </a:t>
            </a:r>
            <a:r>
              <a:rPr lang="en-US" b="1" dirty="0" smtClean="0"/>
              <a:t>forms</a:t>
            </a:r>
            <a:r>
              <a:rPr lang="en-US" dirty="0" smtClean="0"/>
              <a:t> prevail </a:t>
            </a:r>
            <a:r>
              <a:rPr lang="en-US" dirty="0"/>
              <a:t>in the learner writing, especially in political studies where </a:t>
            </a:r>
            <a:r>
              <a:rPr lang="en-US" dirty="0" smtClean="0"/>
              <a:t>they exceed </a:t>
            </a:r>
            <a:r>
              <a:rPr lang="en-US" dirty="0"/>
              <a:t>the use in competent writing by 0.0058 (0.0075 </a:t>
            </a:r>
            <a:r>
              <a:rPr lang="en-US" dirty="0" err="1"/>
              <a:t>vs</a:t>
            </a:r>
            <a:r>
              <a:rPr lang="en-US" dirty="0"/>
              <a:t> 0.0017).   </a:t>
            </a:r>
            <a:endParaRPr lang="ru-RU" dirty="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ctr">
              <a:buNone/>
            </a:pPr>
            <a:endParaRPr lang="en-US" sz="4400" dirty="0" smtClean="0"/>
          </a:p>
          <a:p>
            <a:pPr algn="ctr">
              <a:buNone/>
            </a:pPr>
            <a:r>
              <a:rPr lang="en-US" sz="4400" dirty="0" smtClean="0"/>
              <a:t>Thank you for your attention!</a:t>
            </a:r>
          </a:p>
          <a:p>
            <a:pPr algn="ctr">
              <a:buNone/>
            </a:pPr>
            <a:endParaRPr lang="ru-RU" sz="44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253</Words>
  <Application>Microsoft Office PowerPoint</Application>
  <PresentationFormat>Экран (4:3)</PresentationFormat>
  <Paragraphs>18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Определение основных стилистических маркеров текста</vt:lpstr>
      <vt:lpstr>Слайд 2</vt:lpstr>
      <vt:lpstr>Abstract semantic verbs</vt:lpstr>
      <vt:lpstr>Archaisms</vt:lpstr>
      <vt:lpstr>Complex conjunctions</vt:lpstr>
      <vt:lpstr>Desemantisized verbs</vt:lpstr>
      <vt:lpstr>Future forms</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Определение основных стилистических маркеров текста</dc:title>
  <dc:creator>SmirnovaEA</dc:creator>
  <cp:lastModifiedBy>SmirnovaEA</cp:lastModifiedBy>
  <cp:revision>1</cp:revision>
  <dcterms:created xsi:type="dcterms:W3CDTF">2017-12-09T15:50:39Z</dcterms:created>
  <dcterms:modified xsi:type="dcterms:W3CDTF">2017-12-09T15:57:20Z</dcterms:modified>
</cp:coreProperties>
</file>