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9" r:id="rId3"/>
    <p:sldId id="262" r:id="rId4"/>
    <p:sldId id="263" r:id="rId5"/>
    <p:sldId id="259" r:id="rId6"/>
    <p:sldId id="270" r:id="rId7"/>
    <p:sldId id="261" r:id="rId8"/>
    <p:sldId id="264" r:id="rId9"/>
    <p:sldId id="268" r:id="rId10"/>
    <p:sldId id="267" r:id="rId11"/>
    <p:sldId id="266" r:id="rId12"/>
    <p:sldId id="265" r:id="rId13"/>
    <p:sldId id="257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7DF6305-5AED-4B60-9103-93DB4FACFE21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5E901C-A3D3-4D3F-87E6-922E5F01D2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0">
              <a:schemeClr val="accent3">
                <a:lumMod val="60000"/>
                <a:lumOff val="4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С.А.Стринюк, к.ф.н., доцент департамента иностранных языков НИУ ВШЭ</a:t>
            </a:r>
          </a:p>
          <a:p>
            <a:pPr algn="just"/>
            <a:endParaRPr lang="ru-RU" sz="20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03502"/>
                </a:solidFill>
                <a:cs typeface="Times New Roman" panose="02020603050405020304" pitchFamily="18" charset="0"/>
              </a:rPr>
              <a:t>Статистические данные в исследованиях стиля</a:t>
            </a:r>
            <a:endParaRPr lang="ru-RU" sz="2400" b="1" dirty="0">
              <a:solidFill>
                <a:srgbClr val="F0350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03502"/>
                </a:solidFill>
              </a:rPr>
              <a:t>Результаты применения стилостатистического метода</a:t>
            </a:r>
            <a:endParaRPr lang="ru-RU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</a:rPr>
              <a:t>стилевая дифференциация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речи, в том числе подтверждению данными статистики вначале интуитивно выделенных основных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функциональных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стилей, </a:t>
            </a:r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</a:rPr>
              <a:t>объективное решение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вопроса о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внутристилевой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дифференциации этих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стилей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</a:rPr>
              <a:t>выделению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подстилей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жанров и т.д., </a:t>
            </a:r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+mj-lt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пределение </a:t>
            </a:r>
            <a:r>
              <a:rPr lang="ru-RU" dirty="0" err="1" smtClean="0">
                <a:solidFill>
                  <a:schemeClr val="tx1"/>
                </a:solidFill>
                <a:latin typeface="+mj-lt"/>
              </a:rPr>
              <a:t>идиостиля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, </a:t>
            </a:r>
          </a:p>
          <a:p>
            <a:pPr algn="just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также определению </a:t>
            </a:r>
            <a:r>
              <a:rPr lang="ru-RU" b="1" u="sng" dirty="0">
                <a:solidFill>
                  <a:schemeClr val="tx1"/>
                </a:solidFill>
                <a:latin typeface="+mj-lt"/>
              </a:rPr>
              <a:t>пограничных и периферийных зон</a:t>
            </a:r>
          </a:p>
        </p:txBody>
      </p:sp>
    </p:spTree>
    <p:extLst>
      <p:ext uri="{BB962C8B-B14F-4D97-AF65-F5344CB8AC3E}">
        <p14:creationId xmlns:p14="http://schemas.microsoft.com/office/powerpoint/2010/main" val="4096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03502"/>
                </a:solidFill>
              </a:rPr>
              <a:t>Методика</a:t>
            </a:r>
            <a:endParaRPr lang="ru-RU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Из </a:t>
            </a:r>
            <a:r>
              <a:rPr lang="ru-RU" u="sng" dirty="0" smtClean="0">
                <a:solidFill>
                  <a:schemeClr val="tx1"/>
                </a:solidFill>
                <a:latin typeface="+mj-lt"/>
              </a:rPr>
              <a:t>генеральной </a:t>
            </a:r>
            <a:r>
              <a:rPr lang="ru-RU" u="sng" dirty="0">
                <a:solidFill>
                  <a:schemeClr val="tx1"/>
                </a:solidFill>
                <a:latin typeface="+mj-lt"/>
              </a:rPr>
              <a:t>совокупности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(напр. всех текстов науч.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стиля) выбирается некоторое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число </a:t>
            </a:r>
            <a:r>
              <a:rPr lang="ru-RU" u="sng" dirty="0">
                <a:solidFill>
                  <a:schemeClr val="tx1"/>
                </a:solidFill>
                <a:latin typeface="+mj-lt"/>
              </a:rPr>
              <a:t>выборок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(отрезков текста определенной длины либо изучаемых языковых единиц) и по ним с помощью </a:t>
            </a:r>
            <a:r>
              <a:rPr lang="ru-RU" u="sng" dirty="0">
                <a:solidFill>
                  <a:schemeClr val="tx1"/>
                </a:solidFill>
                <a:latin typeface="+mj-lt"/>
              </a:rPr>
              <a:t>статистической обработки полученных данных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делает заключение о всей генеральной совокупности в отношении исследуемого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явления</a:t>
            </a:r>
          </a:p>
          <a:p>
            <a:pPr marL="114300" indent="0" algn="just">
              <a:buNone/>
            </a:pPr>
            <a:endParaRPr lang="ru-RU" dirty="0">
              <a:solidFill>
                <a:schemeClr val="tx1"/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частотности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глаголов наст. времени в науч. стиле речи, в том числе разных семантико-грамматических оттенков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глагола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соотношения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именных и глагольных форм и т.д. </a:t>
            </a:r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Подобный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анализ позволяет выявить интересные </a:t>
            </a:r>
            <a:r>
              <a:rPr lang="ru-RU" i="1" u="sng" dirty="0">
                <a:solidFill>
                  <a:schemeClr val="tx1"/>
                </a:solidFill>
                <a:latin typeface="+mj-lt"/>
              </a:rPr>
              <a:t>стилостатистические закономерности функционирования</a:t>
            </a:r>
            <a:r>
              <a:rPr lang="ru-RU" u="sng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(см.) языка в речи, а также установить и объективно показать качественный характер науч. стиля речи (</a:t>
            </a:r>
            <a:r>
              <a:rPr lang="ru-RU" i="1" dirty="0">
                <a:solidFill>
                  <a:schemeClr val="tx1"/>
                </a:solidFill>
                <a:latin typeface="+mj-lt"/>
              </a:rPr>
              <a:t>Митрофанова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1973)</a:t>
            </a:r>
          </a:p>
        </p:txBody>
      </p:sp>
    </p:spTree>
    <p:extLst>
      <p:ext uri="{BB962C8B-B14F-4D97-AF65-F5344CB8AC3E}">
        <p14:creationId xmlns:p14="http://schemas.microsoft.com/office/powerpoint/2010/main" val="4096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03502"/>
                </a:solidFill>
              </a:rPr>
              <a:t>Два возможных способа описания речевых явлений</a:t>
            </a:r>
            <a:endParaRPr lang="ru-RU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систематическое описание всех языковых явлений 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функционально-стилистический:</a:t>
            </a:r>
          </a:p>
          <a:p>
            <a:pPr marL="11430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+mj-lt"/>
              </a:rPr>
              <a:t>Экстралингвистические факторы: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</a:rPr>
              <a:t>цели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общения в той или иной сфере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деятельности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</a:rPr>
              <a:t>назначение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соответствующей формы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сознания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</a:rPr>
              <a:t>особенностей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типа мышления и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др.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</a:rPr>
              <a:t>гипотеза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о наиболее свойственных и, следовательно, достаточно частотных для исследуемых текстов каких-либо языковых формах (с учетом их семантической стороны), лексико-грамматических значениях и подвергнуть вначале их статистическому анализу, т.е. не все подряд и сразу языковые единицы, а выборочно. Именно те, которые предположительно соответствуют специфике стиля, особенностям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подстиля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и т.д. С. м. объективно подтвердит (либо откорректирует или отвергнет) выдвинутую гипотезу и определит путь дальнейшей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работы.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03502"/>
                </a:solidFill>
              </a:rPr>
              <a:t>Экстралингвистический анализ </a:t>
            </a:r>
            <a:r>
              <a:rPr lang="ru-RU" b="1" dirty="0" smtClean="0">
                <a:solidFill>
                  <a:srgbClr val="F03502"/>
                </a:solidFill>
              </a:rPr>
              <a:t>текста</a:t>
            </a:r>
            <a:endParaRPr lang="ru-RU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Автор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 адресат речи; предмет речи; тема текста; цель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автора</a:t>
            </a: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Вид речи (монолог, диалог, </a:t>
            </a:r>
            <a:r>
              <a:rPr lang="ru-RU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полилог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Форма речи (устная или письменная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Функционально-смысловые типы речи (описание, повествование, рассуждение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Сфера общественной деятельности, которую обслуживает предполагаемый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стиль</a:t>
            </a: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03502"/>
                </a:solidFill>
              </a:rPr>
              <a:t>Лингвистический анализ </a:t>
            </a:r>
            <a:r>
              <a:rPr lang="ru-RU" b="1" dirty="0" smtClean="0">
                <a:solidFill>
                  <a:srgbClr val="F03502"/>
                </a:solidFill>
              </a:rPr>
              <a:t>текста</a:t>
            </a:r>
            <a:endParaRPr lang="ru-RU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Стилистические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функции и особенности лексико-фразеологических средств текста.</a:t>
            </a:r>
          </a:p>
          <a:p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Особенности и стилистические функции словообразовательных средств текста.</a:t>
            </a:r>
          </a:p>
          <a:p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Средства создания образности и экспрессивности текста.</a:t>
            </a:r>
          </a:p>
          <a:p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Индивидуальность слога (приемы, отступления от норм и т.п.)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20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03502"/>
                </a:solidFill>
              </a:rPr>
              <a:t>Статистика при изучении речи</a:t>
            </a:r>
            <a:endParaRPr lang="ru-RU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lvl="0" indent="0" algn="just">
              <a:buClr>
                <a:srgbClr val="93A299"/>
              </a:buClr>
              <a:buNone/>
            </a:pPr>
            <a:endParaRPr lang="ru-RU" dirty="0" smtClean="0">
              <a:solidFill>
                <a:srgbClr val="564B3C"/>
              </a:solidFill>
              <a:latin typeface="+mj-lt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«По-видимому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в разных стилях книжной и разговорной речи… частота употребления разных типов слов различна. Точные изыскания в этой области помогли бы установить структурно-грамматические, а отчасти и семантические различия между стилями… Анализ всех грамматических категорий должен уяснить их относительный вес в разных стилях литературного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языка. Но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к сожалению, пока еще этот вопрос находится в подготовительной стадии обследования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материала» (1938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г. В.В.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Виноградов)</a:t>
            </a:r>
            <a:endParaRPr lang="ru-RU" dirty="0">
              <a:solidFill>
                <a:schemeClr val="tx1"/>
              </a:solidFill>
              <a:latin typeface="+mj-lt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«…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при изучении языковой системы… статистика малоэффективна. Напротив, при изучении речи она приобретает первостепенное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значение» (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Л.Р.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Зиндер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и Т.В.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Строева, 1968)</a:t>
            </a:r>
          </a:p>
          <a:p>
            <a:pPr marL="114300" lvl="0" indent="0" algn="just">
              <a:buClr>
                <a:srgbClr val="93A299"/>
              </a:buClr>
              <a:buNone/>
            </a:pP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8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03502"/>
                </a:solidFill>
              </a:rPr>
              <a:t>Функциональный стиль</a:t>
            </a:r>
            <a:endParaRPr lang="ru-RU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Функциональный стиль 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исторически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сложившаяся система речевых средств, используемых в той или иной сфере человеческого общения; разновидность литературного языка, выполняющая определенную функцию в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общении</a:t>
            </a:r>
          </a:p>
          <a:p>
            <a:pPr marL="114300" indent="0" algn="just">
              <a:buNone/>
            </a:pP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соотношение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тексте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числа нейтральных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 стилистически окрашенных единиц определяет его стилистическую принадлежность</a:t>
            </a: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03502"/>
                </a:solidFill>
              </a:rPr>
              <a:t>Научный функциональный стиль</a:t>
            </a:r>
            <a:endParaRPr lang="ru-RU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Научный стиль — стиль научных сообщений. Сфера использования этого стиля — наука и научные журналы, адресатами текстовых сообщений могут выступать учёные, будущие специалисты, ученики, просто любой человек, интересующийся той или иной научной областью; авторами же текстов данного стиля являются учёные, специалисты в своей области. Целью стиля можно назвать описание законов, выявление закономерностей, описание открытий, обучение и т. п.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Основная его функция — сообщение информации, а также доказательство её истинности. Для него характерно наличие малых терминов, общенаучных слов, абстрактной лексики, в нём преобладает имя существительное, немало отвлечённых и вещественных существительных.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Научный стиль существует преимущественно в письменной монологической речи. Его жанры — </a:t>
            </a: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научная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статья, учебная литература, монография, школьное сочинение и т. д. </a:t>
            </a:r>
            <a:endParaRPr lang="ru-RU" sz="26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Стилевыми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чертами этого стиля являются подчёркнутая </a:t>
            </a:r>
            <a:r>
              <a:rPr lang="ru-RU" sz="2600" b="1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логичность, доказательность, точность (однозначность)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03502"/>
                </a:solidFill>
                <a:cs typeface="Times New Roman" panose="02020603050405020304" pitchFamily="18" charset="0"/>
              </a:rPr>
              <a:t>стилистический анализ текста и методы стилистического анализа </a:t>
            </a:r>
            <a:endParaRPr lang="ru-RU" sz="2800" dirty="0">
              <a:solidFill>
                <a:srgbClr val="F03502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ru-RU" sz="2600" b="1" dirty="0" smtClean="0">
                <a:latin typeface="+mj-lt"/>
                <a:cs typeface="Times New Roman" panose="02020603050405020304" pitchFamily="18" charset="0"/>
              </a:rPr>
              <a:t>Специфические стилистические методы: 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семантико-стилистический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метод исследования </a:t>
            </a: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текста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метод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«слово-образ (</a:t>
            </a:r>
            <a:r>
              <a:rPr lang="ru-RU" sz="2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микрообраз</a:t>
            </a: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)»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анализ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 стилистическим пометам в словарях и справочной </a:t>
            </a: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литературе 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наблюдение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над нейтральными и стилистически окрашенными средствами в </a:t>
            </a: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речи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стилистическая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интерпретация </a:t>
            </a: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текста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метод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стилистического эксперимента.</a:t>
            </a:r>
          </a:p>
          <a:p>
            <a:pPr algn="just"/>
            <a:endParaRPr lang="ru-RU" sz="26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Семантико-стилистический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метод исследования текста является основным специфическим методом. Существует проблема адекватности выражения оттенков смысла со стилистическими значениями. На семантико-стилистических связях языковых единиц базируется взаимосвязь языковых средств и общая стилистическая окраска функциональных стилей речи. Методом сравнения (сопоставления) определяется специфика существующих функциональных стилей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4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03502"/>
                </a:solidFill>
              </a:rPr>
              <a:t>Стилостатистический метод анализа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dirty="0" smtClean="0">
                <a:latin typeface="+mj-lt"/>
                <a:cs typeface="Times New Roman" panose="02020603050405020304" pitchFamily="18" charset="0"/>
              </a:rPr>
              <a:t>применение </a:t>
            </a:r>
            <a:r>
              <a:rPr lang="ru-RU" dirty="0">
                <a:latin typeface="+mj-lt"/>
                <a:cs typeface="Times New Roman" panose="02020603050405020304" pitchFamily="18" charset="0"/>
              </a:rPr>
              <a:t>инструментария математической статистики в области стилистики для определения типов функционирования языка в речи, закономерностей функционирования языка в разных сферах общения, типах текстов, специфики </a:t>
            </a:r>
            <a:r>
              <a:rPr lang="ru-RU" dirty="0" smtClean="0">
                <a:latin typeface="+mj-lt"/>
                <a:cs typeface="Times New Roman" panose="02020603050405020304" pitchFamily="18" charset="0"/>
              </a:rPr>
              <a:t>функциональных стилей </a:t>
            </a:r>
            <a:r>
              <a:rPr lang="ru-RU" dirty="0">
                <a:latin typeface="+mj-lt"/>
                <a:cs typeface="Times New Roman" panose="02020603050405020304" pitchFamily="18" charset="0"/>
              </a:rPr>
              <a:t>и воздействующих на них различных экстралингвистических </a:t>
            </a:r>
            <a:r>
              <a:rPr lang="ru-RU" dirty="0" smtClean="0">
                <a:latin typeface="+mj-lt"/>
                <a:cs typeface="Times New Roman" panose="02020603050405020304" pitchFamily="18" charset="0"/>
              </a:rPr>
              <a:t>факторов</a:t>
            </a:r>
          </a:p>
          <a:p>
            <a:pPr marL="114300" indent="0" algn="just">
              <a:buNone/>
            </a:pPr>
            <a:endParaRPr lang="ru-RU" dirty="0">
              <a:latin typeface="+mj-lt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03502"/>
                </a:solidFill>
              </a:rPr>
              <a:t>Стилостатистический анализ: качественно-количественный подход</a:t>
            </a:r>
            <a:endParaRPr lang="ru-RU" sz="2800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Сочетание количественного подхода с </a:t>
            </a:r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качественным (лингвостилистической стороной языковых единиц и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текста)</a:t>
            </a: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семантика </a:t>
            </a:r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исследуемых языковых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явлений</a:t>
            </a: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взаимосвязь </a:t>
            </a:r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их с мышлением, целями и задачами общения и других воздействующих на речь экстралингвистических факторов. </a:t>
            </a:r>
            <a:endParaRPr lang="ru-RU" sz="20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20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Тем </a:t>
            </a:r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самым стилостатистический метод (= методика) анализа является двуединым качественно-количественным.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114300" indent="0" algn="just">
              <a:buNone/>
            </a:pPr>
            <a:endParaRPr lang="ru-RU" sz="20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Цель применения метода: выведение стилостатистических </a:t>
            </a:r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(вероятностных) закономерностей</a:t>
            </a:r>
          </a:p>
        </p:txBody>
      </p:sp>
    </p:spTree>
    <p:extLst>
      <p:ext uri="{BB962C8B-B14F-4D97-AF65-F5344CB8AC3E}">
        <p14:creationId xmlns:p14="http://schemas.microsoft.com/office/powerpoint/2010/main" val="15742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03502"/>
                </a:solidFill>
              </a:rPr>
              <a:t>Статистика в стилистических исследованиях</a:t>
            </a:r>
            <a:endParaRPr lang="ru-RU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marL="114300" indent="0" algn="just">
              <a:buNone/>
            </a:pPr>
            <a:r>
              <a:rPr lang="ru-RU" dirty="0" smtClean="0">
                <a:latin typeface="+mj-lt"/>
              </a:rPr>
              <a:t>Языку </a:t>
            </a:r>
            <a:r>
              <a:rPr lang="ru-RU" dirty="0">
                <a:latin typeface="+mj-lt"/>
              </a:rPr>
              <a:t>и речи свойственна </a:t>
            </a:r>
            <a:r>
              <a:rPr lang="ru-RU" dirty="0" err="1">
                <a:latin typeface="+mj-lt"/>
              </a:rPr>
              <a:t>вероятностность</a:t>
            </a:r>
            <a:r>
              <a:rPr lang="ru-RU" dirty="0">
                <a:latin typeface="+mj-lt"/>
              </a:rPr>
              <a:t>, которая по-разному проявляется в пределах этой дихотомии. </a:t>
            </a:r>
            <a:endParaRPr lang="ru-RU" dirty="0" smtClean="0">
              <a:latin typeface="+mj-lt"/>
            </a:endParaRPr>
          </a:p>
          <a:p>
            <a:pPr marL="114300" indent="0" algn="just">
              <a:buNone/>
            </a:pPr>
            <a:endParaRPr lang="ru-RU" dirty="0">
              <a:latin typeface="+mj-lt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1963 г. Н.Д. Андреев и Л.Р. </a:t>
            </a:r>
            <a:r>
              <a:rPr lang="ru-RU" dirty="0" err="1">
                <a:latin typeface="+mj-lt"/>
              </a:rPr>
              <a:t>Зиндер</a:t>
            </a:r>
            <a:r>
              <a:rPr lang="ru-RU" dirty="0">
                <a:latin typeface="+mj-lt"/>
              </a:rPr>
              <a:t> определили и ввели в научный обиход понятие речевой вероятности. </a:t>
            </a:r>
            <a:endParaRPr lang="ru-RU" dirty="0" smtClean="0">
              <a:latin typeface="+mj-lt"/>
            </a:endParaRPr>
          </a:p>
          <a:p>
            <a:pPr marL="114300" indent="0" algn="just">
              <a:buNone/>
            </a:pPr>
            <a:endParaRPr lang="ru-RU" dirty="0">
              <a:latin typeface="+mj-lt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+mj-lt"/>
              </a:rPr>
              <a:t>шесть </a:t>
            </a:r>
            <a:r>
              <a:rPr lang="ru-RU" dirty="0">
                <a:latin typeface="+mj-lt"/>
              </a:rPr>
              <a:t>падежей русского языка являются равноправными в системе языка, то поведение их в речи нарушает это равноправие, частота их употребления оказывается различной. </a:t>
            </a:r>
          </a:p>
          <a:p>
            <a:pPr marL="114300" indent="0" algn="just">
              <a:buNone/>
            </a:pPr>
            <a:endParaRPr lang="ru-RU" dirty="0" smtClean="0">
              <a:latin typeface="+mj-lt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+mj-lt"/>
              </a:rPr>
              <a:t>"система </a:t>
            </a:r>
            <a:r>
              <a:rPr lang="ru-RU" dirty="0">
                <a:latin typeface="+mj-lt"/>
              </a:rPr>
              <a:t>речевой вероятности… есть совокупность относительных количественных характеристик, описывающих численные соотношения между элементами (или группами элементов) в некотором массиве текстов. Можно сказать, что речевая вероятность определяет статистическую структуру текстов, тогда как язык характеризуется их теоретико-множественной структурой и алгоритмами их порождения и распознавания" </a:t>
            </a:r>
            <a:r>
              <a:rPr lang="ru-RU" dirty="0" smtClean="0">
                <a:latin typeface="+mj-lt"/>
              </a:rPr>
              <a:t>(</a:t>
            </a:r>
            <a:r>
              <a:rPr lang="ru-RU" i="1" dirty="0">
                <a:latin typeface="+mj-lt"/>
              </a:rPr>
              <a:t>Андреев, </a:t>
            </a:r>
            <a:r>
              <a:rPr lang="ru-RU" i="1" dirty="0" err="1">
                <a:latin typeface="+mj-lt"/>
              </a:rPr>
              <a:t>Зиндер</a:t>
            </a:r>
            <a:r>
              <a:rPr lang="ru-RU" dirty="0">
                <a:latin typeface="+mj-lt"/>
              </a:rPr>
              <a:t>, 1963)</a:t>
            </a:r>
          </a:p>
        </p:txBody>
      </p:sp>
    </p:spTree>
    <p:extLst>
      <p:ext uri="{BB962C8B-B14F-4D97-AF65-F5344CB8AC3E}">
        <p14:creationId xmlns:p14="http://schemas.microsoft.com/office/powerpoint/2010/main" val="6489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03502"/>
                </a:solidFill>
              </a:rPr>
              <a:t>Основания применения статистических методов при изучении речи</a:t>
            </a:r>
            <a:endParaRPr lang="ru-RU" sz="2800" b="1" dirty="0">
              <a:solidFill>
                <a:srgbClr val="F0350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+mj-lt"/>
              </a:rPr>
              <a:t>объективная присущность речи количественных признаков (повторяемости, частотности единиц</a:t>
            </a:r>
            <a:r>
              <a:rPr lang="ru-RU" dirty="0" smtClean="0">
                <a:latin typeface="+mj-lt"/>
              </a:rPr>
              <a:t>)</a:t>
            </a:r>
          </a:p>
          <a:p>
            <a:pPr algn="just"/>
            <a:r>
              <a:rPr lang="ru-RU" dirty="0" smtClean="0">
                <a:latin typeface="+mj-lt"/>
              </a:rPr>
              <a:t> стремление </a:t>
            </a:r>
            <a:r>
              <a:rPr lang="ru-RU" dirty="0">
                <a:latin typeface="+mj-lt"/>
              </a:rPr>
              <a:t>получать объективные показатели вместо расплывчатых </a:t>
            </a:r>
            <a:r>
              <a:rPr lang="ru-RU" i="1" dirty="0">
                <a:latin typeface="+mj-lt"/>
              </a:rPr>
              <a:t>часто, редко, обычно</a:t>
            </a:r>
            <a:r>
              <a:rPr lang="ru-RU" dirty="0">
                <a:latin typeface="+mj-lt"/>
              </a:rPr>
              <a:t>, </a:t>
            </a:r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по </a:t>
            </a:r>
            <a:r>
              <a:rPr lang="ru-RU" dirty="0">
                <a:latin typeface="+mj-lt"/>
              </a:rPr>
              <a:t>анализу части текста судить обо всем тексте или по части текстов какой-либо сферы общения – обо всей их совокупности. </a:t>
            </a:r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С</a:t>
            </a:r>
            <a:r>
              <a:rPr lang="ru-RU" dirty="0">
                <a:latin typeface="+mj-lt"/>
              </a:rPr>
              <a:t>. методы способствуют и определению закономерностей функционирования языка в речи</a:t>
            </a:r>
          </a:p>
        </p:txBody>
      </p:sp>
    </p:spTree>
    <p:extLst>
      <p:ext uri="{BB962C8B-B14F-4D97-AF65-F5344CB8AC3E}">
        <p14:creationId xmlns:p14="http://schemas.microsoft.com/office/powerpoint/2010/main" val="4096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704</TotalTime>
  <Words>897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Статистические данные в исследованиях стиля</vt:lpstr>
      <vt:lpstr>Статистика при изучении речи</vt:lpstr>
      <vt:lpstr>Функциональный стиль</vt:lpstr>
      <vt:lpstr>Научный функциональный стиль</vt:lpstr>
      <vt:lpstr>стилистический анализ текста и методы стилистического анализа </vt:lpstr>
      <vt:lpstr>Стилостатистический метод анализа текста</vt:lpstr>
      <vt:lpstr>Стилостатистический анализ: качественно-количественный подход</vt:lpstr>
      <vt:lpstr>Статистика в стилистических исследованиях</vt:lpstr>
      <vt:lpstr>Основания применения статистических методов при изучении речи</vt:lpstr>
      <vt:lpstr>Результаты применения стилостатистического метода</vt:lpstr>
      <vt:lpstr>Методика</vt:lpstr>
      <vt:lpstr>Два возможных способа описания речевых явлений</vt:lpstr>
      <vt:lpstr>Экстралингвистический анализ текста</vt:lpstr>
      <vt:lpstr>Лингвистический анализ текста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Статистические данные в исследованиях стиля</dc:title>
  <dc:creator>StrinyukSA</dc:creator>
  <cp:lastModifiedBy>StrinyukSA</cp:lastModifiedBy>
  <cp:revision>9</cp:revision>
  <dcterms:created xsi:type="dcterms:W3CDTF">2017-05-25T17:51:17Z</dcterms:created>
  <dcterms:modified xsi:type="dcterms:W3CDTF">2017-05-26T05:36:09Z</dcterms:modified>
</cp:coreProperties>
</file>