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7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4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0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7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8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F59F-C02F-4066-8DB3-37E779817CBD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A103-2032-46A2-84CA-91D3D511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slide" Target="slide9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slide" Target="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5.png"/><Relationship Id="rId24" Type="http://schemas.openxmlformats.org/officeDocument/2006/relationships/slide" Target="slide12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slide" Target="slide5.xml"/><Relationship Id="rId19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14.png"/><Relationship Id="rId14" Type="http://schemas.openxmlformats.org/officeDocument/2006/relationships/slide" Target="slide7.xml"/><Relationship Id="rId22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5804" y="22048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Разработка системы сбора статистики использования маркеров стиля в научных публикациях на английском языке</a:t>
            </a:r>
            <a:br>
              <a:rPr lang="ru-RU" sz="3600" b="1" dirty="0"/>
            </a:br>
            <a:endParaRPr lang="ru-RU" sz="3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23792" y="6525344"/>
            <a:ext cx="381642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  <a:latin typeface="Calibri"/>
              </a:rPr>
              <a:t>Высшая школа экономики, Пермь,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www.hse.ru</a:t>
            </a:r>
            <a:r>
              <a:rPr lang="ru-RU" sz="800" dirty="0">
                <a:solidFill>
                  <a:prstClr val="white"/>
                </a:solidFill>
                <a:latin typeface="Calibri"/>
              </a:rPr>
              <a:t> 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656" y="4293096"/>
            <a:ext cx="7232848" cy="192176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i="1" dirty="0" smtClean="0"/>
              <a:t>Работу выполнила студентка группы БИ-13-2</a:t>
            </a:r>
          </a:p>
          <a:p>
            <a:pPr algn="r"/>
            <a:r>
              <a:rPr lang="ru-RU" i="1" dirty="0"/>
              <a:t>4</a:t>
            </a:r>
            <a:r>
              <a:rPr lang="ru-RU" i="1" dirty="0" smtClean="0"/>
              <a:t> курса факультета бизнес-информатики</a:t>
            </a:r>
          </a:p>
          <a:p>
            <a:pPr algn="r"/>
            <a:r>
              <a:rPr lang="ru-RU" i="1" dirty="0" smtClean="0"/>
              <a:t>М.А. Горбунова</a:t>
            </a:r>
          </a:p>
          <a:p>
            <a:pPr algn="r"/>
            <a:r>
              <a:rPr lang="ru-RU" i="1" dirty="0" smtClean="0"/>
              <a:t>Руководитель:</a:t>
            </a:r>
          </a:p>
          <a:p>
            <a:pPr algn="r"/>
            <a:r>
              <a:rPr lang="ru-RU" i="1" dirty="0" smtClean="0"/>
              <a:t>Старший преподаватель кафедры ИТБ</a:t>
            </a:r>
          </a:p>
          <a:p>
            <a:pPr algn="r"/>
            <a:r>
              <a:rPr lang="ru-RU" i="1" dirty="0" smtClean="0"/>
              <a:t>В.В. Ланин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125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Структура документа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8192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10/13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2288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7" y="1484784"/>
            <a:ext cx="4117429" cy="4674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1" y="2483401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Корпус может содержать один или несколько документов.</a:t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r>
              <a:rPr lang="ru-RU" sz="2400" dirty="0">
                <a:solidFill>
                  <a:prstClr val="black"/>
                </a:solidFill>
                <a:latin typeface="Calibri"/>
              </a:rPr>
              <a:t>При работе с несколькими корпусами, данная структура «оборачивается» в тэг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Corporas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&gt;.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35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Построение отчета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5817" y="634152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11/13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9913" y="6383341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55" y="1350371"/>
            <a:ext cx="6535838" cy="50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Построение отчета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6767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12/13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40863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88199"/>
            <a:ext cx="2343150" cy="4629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16" y="1388199"/>
            <a:ext cx="2599152" cy="4403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" y="288607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Палитра элементов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22296" y="2886074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создания агрегации и список доступных функций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2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99" y="1813845"/>
            <a:ext cx="2205014" cy="123935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06" y="1813846"/>
            <a:ext cx="2217336" cy="1239354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930" y="1813846"/>
            <a:ext cx="2198522" cy="1239354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345" y="1813845"/>
            <a:ext cx="2201959" cy="1239354"/>
          </a:xfrm>
          <a:prstGeom prst="rect">
            <a:avLst/>
          </a:prstGeom>
        </p:spPr>
      </p:pic>
      <p:pic>
        <p:nvPicPr>
          <p:cNvPr id="12" name="Рисунок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558" y="3187091"/>
            <a:ext cx="2212527" cy="1244546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5005" y="3187092"/>
            <a:ext cx="2217337" cy="1244547"/>
          </a:xfrm>
          <a:prstGeom prst="rect">
            <a:avLst/>
          </a:prstGeom>
        </p:spPr>
      </p:pic>
      <p:pic>
        <p:nvPicPr>
          <p:cNvPr id="14" name="Рисунок 1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9930" y="3187092"/>
            <a:ext cx="2214638" cy="1244547"/>
          </a:xfrm>
          <a:prstGeom prst="rect">
            <a:avLst/>
          </a:prstGeom>
        </p:spPr>
      </p:pic>
      <p:pic>
        <p:nvPicPr>
          <p:cNvPr id="15" name="Рисунок 1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6344" y="3187091"/>
            <a:ext cx="2206790" cy="1244547"/>
          </a:xfrm>
          <a:prstGeom prst="rect">
            <a:avLst/>
          </a:prstGeom>
        </p:spPr>
      </p:pic>
      <p:pic>
        <p:nvPicPr>
          <p:cNvPr id="16" name="Рисунок 1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3558" y="4561237"/>
            <a:ext cx="2211593" cy="1244776"/>
          </a:xfrm>
          <a:prstGeom prst="rect">
            <a:avLst/>
          </a:prstGeom>
        </p:spPr>
      </p:pic>
      <p:pic>
        <p:nvPicPr>
          <p:cNvPr id="17" name="Рисунок 1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55005" y="4561236"/>
            <a:ext cx="2216015" cy="1244777"/>
          </a:xfrm>
          <a:prstGeom prst="rect">
            <a:avLst/>
          </a:prstGeom>
        </p:spPr>
      </p:pic>
      <p:pic>
        <p:nvPicPr>
          <p:cNvPr id="18" name="Рисунок 1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8628" y="4559259"/>
            <a:ext cx="2217861" cy="1246788"/>
          </a:xfrm>
          <a:prstGeom prst="rect">
            <a:avLst/>
          </a:prstGeom>
        </p:spPr>
      </p:pic>
      <p:pic>
        <p:nvPicPr>
          <p:cNvPr id="19" name="Рисунок 18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46343" y="4559259"/>
            <a:ext cx="2213825" cy="12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Проблема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4432" y="6351132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234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2/13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Объект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8" y="1325842"/>
            <a:ext cx="4568515" cy="50972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19638" y="2424432"/>
            <a:ext cx="6118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Процесс ручной обработки результатов слишком </a:t>
            </a:r>
            <a:r>
              <a:rPr lang="ru-RU" sz="2800" dirty="0" err="1" smtClean="0"/>
              <a:t>трудозатратен</a:t>
            </a:r>
            <a:r>
              <a:rPr lang="ru-RU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Не каждый специалист обладает необходимыми навыками.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Отсутствует необходимое программное обеспечение.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486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4432" y="6351131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2344" y="63093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90" y="1358188"/>
            <a:ext cx="4392488" cy="4810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5326" y="2168047"/>
            <a:ext cx="5619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Сокращение ручной обработки до минимума.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Функции пользователя сводятся к загрузке файла и выбору параметров.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11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Анализ средств обработки языка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0376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700808"/>
            <a:ext cx="8208912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В качестве критериев были выбраны следующие параметры: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Возможность </a:t>
            </a:r>
            <a:r>
              <a:rPr lang="ru-RU" sz="2800" dirty="0"/>
              <a:t>генерации </a:t>
            </a:r>
            <a:r>
              <a:rPr lang="ru-RU" sz="2800" dirty="0"/>
              <a:t>отчетов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Поддержка различных форматов </a:t>
            </a:r>
            <a:r>
              <a:rPr lang="ru-RU" sz="2800" dirty="0"/>
              <a:t>отчетов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Список параметров заносимых в </a:t>
            </a:r>
            <a:r>
              <a:rPr lang="ru-RU" sz="2800" dirty="0"/>
              <a:t>отчет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Формирование пользовательских </a:t>
            </a:r>
            <a:r>
              <a:rPr lang="ru-RU" sz="2800" dirty="0"/>
              <a:t>отчетов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Возможность расширения функционала, а именно встраивания дополнительных программных модулей в </a:t>
            </a:r>
            <a:r>
              <a:rPr lang="ru-RU" sz="2800" dirty="0"/>
              <a:t>систему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Язык </a:t>
            </a:r>
            <a:r>
              <a:rPr lang="ru-RU" sz="2800" dirty="0"/>
              <a:t>разработки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00456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7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Анализ средств обработки языка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6079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5/13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92659"/>
              </p:ext>
            </p:extLst>
          </p:nvPr>
        </p:nvGraphicFramePr>
        <p:xfrm>
          <a:off x="219075" y="1504950"/>
          <a:ext cx="11725276" cy="446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9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5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7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системы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Генерация отчета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Форматы</a:t>
                      </a:r>
                      <a:r>
                        <a:rPr lang="ru-RU" sz="1800" baseline="0" dirty="0" smtClean="0"/>
                        <a:t> экспорта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Параметры отчета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Пользовательские отчеты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Расширение функционала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Язык разработки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AntConc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.html,</a:t>
                      </a:r>
                      <a:r>
                        <a:rPr lang="en-US" sz="1800" baseline="0" dirty="0" smtClean="0"/>
                        <a:t> .xml, .ant)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Hit, </a:t>
                      </a:r>
                      <a:r>
                        <a:rPr lang="en-US" sz="1800" dirty="0" err="1" smtClean="0"/>
                        <a:t>KWIC,File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Perl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13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WordSmith</a:t>
                      </a:r>
                      <a:r>
                        <a:rPr lang="en-US" sz="1800" dirty="0" smtClean="0"/>
                        <a:t> Tools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.xml, .</a:t>
                      </a:r>
                      <a:r>
                        <a:rPr lang="en-US" sz="1800" dirty="0" err="1" smtClean="0"/>
                        <a:t>xls</a:t>
                      </a:r>
                      <a:r>
                        <a:rPr lang="en-US" sz="1800" dirty="0" smtClean="0"/>
                        <a:t>, .rtf, </a:t>
                      </a:r>
                      <a:r>
                        <a:rPr lang="en-US" sz="1800" dirty="0" err="1" smtClean="0"/>
                        <a:t>WordList</a:t>
                      </a:r>
                      <a:r>
                        <a:rPr lang="en-US" sz="1800" dirty="0" smtClean="0"/>
                        <a:t> files)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Word, Frequency, Texts, Lemmas, Set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Python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1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Sketch Engine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.xml)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Word, Co-occurrence</a:t>
                      </a:r>
                      <a:r>
                        <a:rPr lang="en-US" sz="1800" baseline="0" dirty="0" smtClean="0"/>
                        <a:t> count, Candidate count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C++, Python, JavaScript, </a:t>
                      </a:r>
                      <a:r>
                        <a:rPr lang="en-US" sz="1800" dirty="0" err="1" smtClean="0"/>
                        <a:t>Jquery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Gate Developer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(.xml)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Type, Set, Start, End, ID, Features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Java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CQPWeb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No, Search</a:t>
                      </a:r>
                      <a:r>
                        <a:rPr lang="en-US" sz="1800" baseline="0" dirty="0" smtClean="0"/>
                        <a:t> Results, No of occ., percent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Perl, R, PHP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216159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075" y="4647802"/>
            <a:ext cx="11725276" cy="6861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82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Обзор генераторов отчетов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409" y="636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6/13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555" y="1412776"/>
            <a:ext cx="72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u="sng" dirty="0">
                <a:solidFill>
                  <a:prstClr val="black"/>
                </a:solidFill>
                <a:latin typeface="Calibri"/>
              </a:rPr>
              <a:t>Генератор отчетов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– это библиотека или программа, позволяющая представить данные в структурированном виде, удобном для чтения и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печати. 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92" y="2877661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Calibri"/>
              </a:rPr>
              <a:t>Критерии для обзора: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Язык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внедрения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Возможность создания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диаграмм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Форматы документов отчетов, выгружаемых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пользователю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Возможность выбора визуального оформления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отчета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Стоимость программы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Открытый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код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Возможность работы с базами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данных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7513" y="6420383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3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Обзор генераторов отчетов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184" y="63511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7/13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53702" y="1340771"/>
          <a:ext cx="8762778" cy="500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5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805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Язык внедрения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создания диаграмм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Форматы отчетов, выгружаемых пользователю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R="71755" indent="209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Визуальное</a:t>
                      </a:r>
                      <a:r>
                        <a:rPr lang="ru-RU" sz="1200" baseline="0" dirty="0" smtClean="0">
                          <a:effectLst/>
                        </a:rPr>
                        <a:t>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Открытый 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R="71755" indent="209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работы с базами данных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Crystal Reports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Visual Basic, C++,C#, Java </a:t>
                      </a:r>
                      <a:r>
                        <a:rPr lang="ru-RU" sz="1200">
                          <a:effectLst/>
                        </a:rPr>
                        <a:t>и т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д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RPT, RPTR, HTML, MS Word, MS Excel, ODBC, PDF, RTF, CSV, TTX, TXT,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Symbol"/>
                        </a:rPr>
                        <a:t></a:t>
                      </a:r>
                      <a:r>
                        <a:rPr lang="en-US" sz="1200">
                          <a:effectLst/>
                        </a:rPr>
                        <a:t> 75 000 </a:t>
                      </a: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StimlSoft Reports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JavaScript, HTML5, PHP, Java, и Flex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PDF, XPS, MS Power Point, HTML, MHT, TXT, RTF, MS Word, MS Excel, CSV, DBF,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Symbol"/>
                        </a:rPr>
                        <a:t></a:t>
                      </a:r>
                      <a:r>
                        <a:rPr lang="ru-RU" sz="1200">
                          <a:effectLst/>
                        </a:rPr>
                        <a:t> 29 000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(при определенных условиях покупки)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Jasper Report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PDF, RTF, HTML, XLS, CSV и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 Report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HTML, EXCEL, EXCELX, PDF, DOCX, RTF,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CSV, TSV, TEXT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en-US" sz="1200">
                          <a:effectLst/>
                        </a:rPr>
                        <a:t> XML.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HTML, PDF, Excel, Power Point,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Word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212288" y="6392944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5733257"/>
            <a:ext cx="8784976" cy="6178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5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Параметры входа/выхода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5817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8/13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9913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35560" y="1484784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Параметры входа/выхода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Горбунова БИ-13-2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8369" y="63788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9/13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2465" y="6420617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  <a:hlinkClick r:id="rId2" action="ppaction://hlinksldjump"/>
              </a:rPr>
              <a:t>Содержание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95600" y="1772817"/>
            <a:ext cx="7398390" cy="2467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085" y="4365105"/>
            <a:ext cx="7890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Runtime parameters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указываются перед запуском плагина.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Список маркеров, для которых необходимо создать статистику задается в окне редактора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“Initialization parameters”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при создании обрабатывающего ресурса.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54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627</Words>
  <Application>Microsoft Office PowerPoint</Application>
  <PresentationFormat>Широкоэкранный</PresentationFormat>
  <Paragraphs>173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Myriad Pro</vt:lpstr>
      <vt:lpstr>Symbol</vt:lpstr>
      <vt:lpstr>Times New Roman</vt:lpstr>
      <vt:lpstr>1_Тема Office</vt:lpstr>
      <vt:lpstr>Разработка системы сбора статистики использования маркеров стиля в научных публикациях на английском языке </vt:lpstr>
      <vt:lpstr>Проблема</vt:lpstr>
      <vt:lpstr>Решение</vt:lpstr>
      <vt:lpstr>Анализ средств обработки языка</vt:lpstr>
      <vt:lpstr>Анализ средств обработки языка</vt:lpstr>
      <vt:lpstr>Обзор генераторов отчетов</vt:lpstr>
      <vt:lpstr>Обзор генераторов отчетов</vt:lpstr>
      <vt:lpstr>Параметры входа/выхода</vt:lpstr>
      <vt:lpstr>Параметры входа/выхода</vt:lpstr>
      <vt:lpstr>Структура документа</vt:lpstr>
      <vt:lpstr>Построение отчета</vt:lpstr>
      <vt:lpstr>Построение отчета</vt:lpstr>
      <vt:lpstr>Содержание</vt:lpstr>
    </vt:vector>
  </TitlesOfParts>
  <Company>Parma Technologies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системы сбора статистики использования маркеров стиля в научных публикациях на английском языке</dc:title>
  <dc:creator>Gorbunova, Mariya A.</dc:creator>
  <cp:lastModifiedBy>Gorbunova, Mariya A.</cp:lastModifiedBy>
  <cp:revision>5</cp:revision>
  <dcterms:created xsi:type="dcterms:W3CDTF">2017-05-24T05:08:02Z</dcterms:created>
  <dcterms:modified xsi:type="dcterms:W3CDTF">2017-05-24T06:50:29Z</dcterms:modified>
</cp:coreProperties>
</file>