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613D-05D1-4ECA-814A-F798FF82DCD0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1C81-D605-4B42-85BE-249772D5FA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Cat:  practical implications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Elizaveta</a:t>
            </a:r>
            <a:r>
              <a:rPr lang="en-US" dirty="0" smtClean="0"/>
              <a:t> </a:t>
            </a:r>
            <a:r>
              <a:rPr lang="en-US" dirty="0" err="1" smtClean="0"/>
              <a:t>Smirnova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Data-Driven Learning (Johns, 1991; Johns, 1994)</a:t>
            </a:r>
          </a:p>
          <a:p>
            <a:r>
              <a:rPr lang="en-US" dirty="0"/>
              <a:t>providing language learners with access to linguistic data to meet their learning needs (Johns, 1991: 2</a:t>
            </a:r>
            <a:r>
              <a:rPr lang="en-US" dirty="0" smtClean="0"/>
              <a:t>)</a:t>
            </a:r>
          </a:p>
          <a:p>
            <a:r>
              <a:rPr lang="en-US" dirty="0"/>
              <a:t>DDL deals with extensive databases of English texts (corpora) and aims at raising learners’ </a:t>
            </a:r>
            <a:r>
              <a:rPr lang="en-US" dirty="0" smtClean="0"/>
              <a:t>linguistic </a:t>
            </a:r>
            <a:r>
              <a:rPr lang="en-US" dirty="0"/>
              <a:t>consciousness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in EAP classrooms: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Preparation of teaching materials </a:t>
            </a:r>
          </a:p>
          <a:p>
            <a:r>
              <a:rPr lang="en-US" sz="4400" dirty="0" smtClean="0"/>
              <a:t>In-class use</a:t>
            </a:r>
          </a:p>
          <a:p>
            <a:r>
              <a:rPr lang="en-US" sz="4400" dirty="0" smtClean="0"/>
              <a:t>Students’ autonomous work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materials: </a:t>
            </a:r>
            <a:br>
              <a:rPr lang="en-US" dirty="0" smtClean="0"/>
            </a:br>
            <a:r>
              <a:rPr lang="en-US" dirty="0" smtClean="0"/>
              <a:t>e</a:t>
            </a:r>
            <a:r>
              <a:rPr lang="en-US" dirty="0" smtClean="0"/>
              <a:t>xpert writing corpus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Gap-filling exercises (e.g. when teaching the use of hedging devices)</a:t>
            </a:r>
          </a:p>
          <a:p>
            <a:r>
              <a:rPr lang="en-US" dirty="0" smtClean="0"/>
              <a:t>Corpus examples of target vocabulary (e.g. terms)</a:t>
            </a:r>
          </a:p>
          <a:p>
            <a:r>
              <a:rPr lang="en-US" dirty="0" smtClean="0"/>
              <a:t>Corpus examples of grammar phenomena (e.g. passive voice)</a:t>
            </a:r>
          </a:p>
          <a:p>
            <a:r>
              <a:rPr lang="en-US" dirty="0" smtClean="0"/>
              <a:t>What else?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materials: </a:t>
            </a:r>
            <a:br>
              <a:rPr lang="en-US" dirty="0" smtClean="0"/>
            </a:br>
            <a:r>
              <a:rPr lang="en-US" dirty="0" smtClean="0"/>
              <a:t>learner corpus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correction exercises (e.g. the misuse of pronouns)</a:t>
            </a:r>
          </a:p>
          <a:p>
            <a:r>
              <a:rPr lang="en-US" dirty="0" smtClean="0"/>
              <a:t>Exercises for editing (e.g. to practice anaphora)</a:t>
            </a:r>
          </a:p>
          <a:p>
            <a:r>
              <a:rPr lang="en-US" dirty="0" smtClean="0"/>
              <a:t>What else?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use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Demonstration of academic style markers</a:t>
            </a:r>
          </a:p>
          <a:p>
            <a:r>
              <a:rPr lang="en-US" dirty="0" smtClean="0"/>
              <a:t>Pointing out discrepancies between the two corpora</a:t>
            </a:r>
            <a:endParaRPr lang="en-US" dirty="0" smtClean="0"/>
          </a:p>
          <a:p>
            <a:r>
              <a:rPr lang="en-US" dirty="0" smtClean="0"/>
              <a:t>Looking for examples of particular markers in the corpora</a:t>
            </a:r>
          </a:p>
          <a:p>
            <a:r>
              <a:rPr lang="en-US" dirty="0" smtClean="0"/>
              <a:t>What else?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autonomous works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Analysing</a:t>
            </a:r>
            <a:r>
              <a:rPr lang="en-US" dirty="0" smtClean="0"/>
              <a:t> the use of particular markers (e.g. the ones they have problems with)</a:t>
            </a:r>
          </a:p>
          <a:p>
            <a:r>
              <a:rPr lang="en-US" dirty="0" smtClean="0"/>
              <a:t>Looking for correct patterns of their use</a:t>
            </a:r>
          </a:p>
          <a:p>
            <a:r>
              <a:rPr lang="en-US" dirty="0" smtClean="0"/>
              <a:t>What else?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ru-RU" dirty="0"/>
          </a:p>
        </p:txBody>
      </p:sp>
      <p:pic>
        <p:nvPicPr>
          <p:cNvPr id="4" name="Содержимое 3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203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Paper Cat:  practical implications</vt:lpstr>
      <vt:lpstr>Methodology</vt:lpstr>
      <vt:lpstr>Use in EAP classrooms:</vt:lpstr>
      <vt:lpstr>Teaching materials:  expert writing corpus </vt:lpstr>
      <vt:lpstr>Teaching materials:  learner corpus</vt:lpstr>
      <vt:lpstr>In-class use</vt:lpstr>
      <vt:lpstr>Students’ autonomous works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Cat:  practical implications</dc:title>
  <dc:creator>SmirnovaEA</dc:creator>
  <cp:lastModifiedBy>SmirnovaEA</cp:lastModifiedBy>
  <cp:revision>1</cp:revision>
  <dcterms:created xsi:type="dcterms:W3CDTF">2017-12-02T12:49:01Z</dcterms:created>
  <dcterms:modified xsi:type="dcterms:W3CDTF">2017-12-02T14:14:24Z</dcterms:modified>
</cp:coreProperties>
</file>