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26"/>
  </p:notesMasterIdLst>
  <p:sldIdLst>
    <p:sldId id="257" r:id="rId12"/>
    <p:sldId id="258" r:id="rId13"/>
    <p:sldId id="259" r:id="rId14"/>
    <p:sldId id="260" r:id="rId15"/>
    <p:sldId id="261" r:id="rId16"/>
    <p:sldId id="262" r:id="rId17"/>
    <p:sldId id="267" r:id="rId18"/>
    <p:sldId id="263" r:id="rId19"/>
    <p:sldId id="264" r:id="rId20"/>
    <p:sldId id="265" r:id="rId21"/>
    <p:sldId id="268" r:id="rId22"/>
    <p:sldId id="269" r:id="rId23"/>
    <p:sldId id="270" r:id="rId24"/>
    <p:sldId id="26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rbunova.m\Downloads\&#1057;&#1074;&#1086;&#1076;&#1085;&#1072;&#1103;%20&#1087;&#1086;%20&#1082;&#1086;&#1088;&#1087;&#1091;&#1089;&#1072;&#1084;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rbunova.m\Downloads\&#1057;&#1074;&#1086;&#1076;&#1085;&#1072;&#1103;%20&#1087;&#1086;%20&#1082;&#1086;&#1088;&#1087;&#1091;&#1089;&#1072;&#1084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rbunova.m\Downloads\&#1057;&#1074;&#1086;&#1076;&#1085;&#1072;&#1103;%20&#1087;&#1086;%20&#1082;&#1086;&#1088;&#1087;&#1091;&#1089;&#1072;&#1084;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Competent BI_PE, Law, Politology and History</a:t>
            </a:r>
            <a:endParaRPr lang="ru-RU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'[Сводная по корпусам (1).xlsx]Сводная_норм_средние_значения'!$F$2</c:f>
              <c:strCache>
                <c:ptCount val="1"/>
                <c:pt idx="0">
                  <c:v>BI_PE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'[Сводная по корпусам (1).xlsx]Сводная_норм_средние_значения'!$A$3:$A$21</c:f>
              <c:strCache>
                <c:ptCount val="19"/>
                <c:pt idx="0">
                  <c:v>Abstract semantic verbs</c:v>
                </c:pt>
                <c:pt idx="1">
                  <c:v>Archaisms</c:v>
                </c:pt>
                <c:pt idx="2">
                  <c:v>Complex conjunctions</c:v>
                </c:pt>
                <c:pt idx="3">
                  <c:v>Desemantisized verbs</c:v>
                </c:pt>
                <c:pt idx="4">
                  <c:v>Future</c:v>
                </c:pt>
                <c:pt idx="5">
                  <c:v>IPronoun</c:v>
                </c:pt>
                <c:pt idx="6">
                  <c:v>Intensifying adverbs</c:v>
                </c:pt>
                <c:pt idx="7">
                  <c:v>Logic connectors</c:v>
                </c:pt>
                <c:pt idx="8">
                  <c:v>Noun</c:v>
                </c:pt>
                <c:pt idx="9">
                  <c:v>OrSuffix</c:v>
                </c:pt>
                <c:pt idx="10">
                  <c:v>PassiveVoice</c:v>
                </c:pt>
                <c:pt idx="11">
                  <c:v>Past</c:v>
                </c:pt>
                <c:pt idx="12">
                  <c:v>PersonalPronoun</c:v>
                </c:pt>
                <c:pt idx="13">
                  <c:v>Prepositive attributes</c:v>
                </c:pt>
                <c:pt idx="14">
                  <c:v>Postpositive attributes</c:v>
                </c:pt>
                <c:pt idx="15">
                  <c:v>Present</c:v>
                </c:pt>
                <c:pt idx="16">
                  <c:v>ThatThose</c:v>
                </c:pt>
                <c:pt idx="17">
                  <c:v>WePronoun</c:v>
                </c:pt>
                <c:pt idx="18">
                  <c:v>YouHeShe</c:v>
                </c:pt>
              </c:strCache>
            </c:strRef>
          </c:cat>
          <c:val>
            <c:numRef>
              <c:f>'[Сводная по корпусам (1).xlsx]Сводная_норм_средние_значения'!$B$3:$B$21</c:f>
              <c:numCache>
                <c:formatCode>0.0000000</c:formatCode>
                <c:ptCount val="19"/>
                <c:pt idx="0">
                  <c:v>4.1360000000000001E-2</c:v>
                </c:pt>
                <c:pt idx="1">
                  <c:v>4.8199999999999999E-5</c:v>
                </c:pt>
                <c:pt idx="2">
                  <c:v>4.5300000000000002E-3</c:v>
                </c:pt>
                <c:pt idx="3">
                  <c:v>2.81E-2</c:v>
                </c:pt>
                <c:pt idx="4">
                  <c:v>1.3600000000000001E-3</c:v>
                </c:pt>
                <c:pt idx="5">
                  <c:v>3.5E-4</c:v>
                </c:pt>
                <c:pt idx="6">
                  <c:v>1.6999999999999999E-3</c:v>
                </c:pt>
                <c:pt idx="7">
                  <c:v>4.4900000000000001E-3</c:v>
                </c:pt>
                <c:pt idx="8">
                  <c:v>0.48334899999999997</c:v>
                </c:pt>
                <c:pt idx="9">
                  <c:v>4.2199999999999998E-3</c:v>
                </c:pt>
                <c:pt idx="10">
                  <c:v>2.4340000000000001E-2</c:v>
                </c:pt>
                <c:pt idx="11">
                  <c:v>2.002E-2</c:v>
                </c:pt>
                <c:pt idx="12">
                  <c:v>1.8579999999999999E-2</c:v>
                </c:pt>
                <c:pt idx="13">
                  <c:v>0.22370999999999999</c:v>
                </c:pt>
                <c:pt idx="14">
                  <c:v>9.554E-2</c:v>
                </c:pt>
                <c:pt idx="15">
                  <c:v>7.9990000000000006E-2</c:v>
                </c:pt>
                <c:pt idx="16">
                  <c:v>2.2000000000000001E-4</c:v>
                </c:pt>
                <c:pt idx="17">
                  <c:v>1.086E-2</c:v>
                </c:pt>
                <c:pt idx="18">
                  <c:v>1.1E-4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4D-44DA-8AB6-B56E134DE131}"/>
            </c:ext>
          </c:extLst>
        </c:ser>
        <c:ser>
          <c:idx val="1"/>
          <c:order val="1"/>
          <c:tx>
            <c:strRef>
              <c:f>'[Сводная по корпусам (1).xlsx]Сводная_норм_средние_значения'!$G$2</c:f>
              <c:strCache>
                <c:ptCount val="1"/>
                <c:pt idx="0">
                  <c:v>Law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'[Сводная по корпусам (1).xlsx]Сводная_норм_средние_значения'!$A$3:$A$21</c:f>
              <c:strCache>
                <c:ptCount val="19"/>
                <c:pt idx="0">
                  <c:v>Abstract semantic verbs</c:v>
                </c:pt>
                <c:pt idx="1">
                  <c:v>Archaisms</c:v>
                </c:pt>
                <c:pt idx="2">
                  <c:v>Complex conjunctions</c:v>
                </c:pt>
                <c:pt idx="3">
                  <c:v>Desemantisized verbs</c:v>
                </c:pt>
                <c:pt idx="4">
                  <c:v>Future</c:v>
                </c:pt>
                <c:pt idx="5">
                  <c:v>IPronoun</c:v>
                </c:pt>
                <c:pt idx="6">
                  <c:v>Intensifying adverbs</c:v>
                </c:pt>
                <c:pt idx="7">
                  <c:v>Logic connectors</c:v>
                </c:pt>
                <c:pt idx="8">
                  <c:v>Noun</c:v>
                </c:pt>
                <c:pt idx="9">
                  <c:v>OrSuffix</c:v>
                </c:pt>
                <c:pt idx="10">
                  <c:v>PassiveVoice</c:v>
                </c:pt>
                <c:pt idx="11">
                  <c:v>Past</c:v>
                </c:pt>
                <c:pt idx="12">
                  <c:v>PersonalPronoun</c:v>
                </c:pt>
                <c:pt idx="13">
                  <c:v>Prepositive attributes</c:v>
                </c:pt>
                <c:pt idx="14">
                  <c:v>Postpositive attributes</c:v>
                </c:pt>
                <c:pt idx="15">
                  <c:v>Present</c:v>
                </c:pt>
                <c:pt idx="16">
                  <c:v>ThatThose</c:v>
                </c:pt>
                <c:pt idx="17">
                  <c:v>WePronoun</c:v>
                </c:pt>
                <c:pt idx="18">
                  <c:v>YouHeShe</c:v>
                </c:pt>
              </c:strCache>
            </c:strRef>
          </c:cat>
          <c:val>
            <c:numRef>
              <c:f>'[Сводная по корпусам (1).xlsx]Сводная_норм_средние_значения'!$C$3:$C$21</c:f>
              <c:numCache>
                <c:formatCode>0.0000000</c:formatCode>
                <c:ptCount val="19"/>
                <c:pt idx="0">
                  <c:v>5.9857E-2</c:v>
                </c:pt>
                <c:pt idx="1">
                  <c:v>2.9799999999999998E-4</c:v>
                </c:pt>
                <c:pt idx="2">
                  <c:v>9.3329999999999993E-3</c:v>
                </c:pt>
                <c:pt idx="3">
                  <c:v>4.6833E-2</c:v>
                </c:pt>
                <c:pt idx="4">
                  <c:v>3.5360000000000001E-3</c:v>
                </c:pt>
                <c:pt idx="5">
                  <c:v>6.9290000000000003E-3</c:v>
                </c:pt>
                <c:pt idx="6">
                  <c:v>2E-3</c:v>
                </c:pt>
                <c:pt idx="7">
                  <c:v>7.3689999999999997E-3</c:v>
                </c:pt>
                <c:pt idx="8">
                  <c:v>0.57821400000000001</c:v>
                </c:pt>
                <c:pt idx="9">
                  <c:v>4.1310000000000001E-3</c:v>
                </c:pt>
                <c:pt idx="10">
                  <c:v>1.9571000000000002E-2</c:v>
                </c:pt>
                <c:pt idx="11">
                  <c:v>2.7202E-2</c:v>
                </c:pt>
                <c:pt idx="12">
                  <c:v>4.3012000000000002E-2</c:v>
                </c:pt>
                <c:pt idx="13">
                  <c:v>0.24317900000000001</c:v>
                </c:pt>
                <c:pt idx="14">
                  <c:v>0.13116700000000001</c:v>
                </c:pt>
                <c:pt idx="15">
                  <c:v>0.10356</c:v>
                </c:pt>
                <c:pt idx="16">
                  <c:v>5.2400000000000005E-4</c:v>
                </c:pt>
                <c:pt idx="17">
                  <c:v>9.5600000000000008E-3</c:v>
                </c:pt>
                <c:pt idx="18">
                  <c:v>2.3800000000000001E-4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4D-44DA-8AB6-B56E134DE131}"/>
            </c:ext>
          </c:extLst>
        </c:ser>
        <c:ser>
          <c:idx val="2"/>
          <c:order val="2"/>
          <c:tx>
            <c:strRef>
              <c:f>'[Сводная по корпусам (1).xlsx]Сводная_норм_средние_значения'!$H$2</c:f>
              <c:strCache>
                <c:ptCount val="1"/>
                <c:pt idx="0">
                  <c:v>Politology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'[Сводная по корпусам (1).xlsx]Сводная_норм_средние_значения'!$A$3:$A$21</c:f>
              <c:strCache>
                <c:ptCount val="19"/>
                <c:pt idx="0">
                  <c:v>Abstract semantic verbs</c:v>
                </c:pt>
                <c:pt idx="1">
                  <c:v>Archaisms</c:v>
                </c:pt>
                <c:pt idx="2">
                  <c:v>Complex conjunctions</c:v>
                </c:pt>
                <c:pt idx="3">
                  <c:v>Desemantisized verbs</c:v>
                </c:pt>
                <c:pt idx="4">
                  <c:v>Future</c:v>
                </c:pt>
                <c:pt idx="5">
                  <c:v>IPronoun</c:v>
                </c:pt>
                <c:pt idx="6">
                  <c:v>Intensifying adverbs</c:v>
                </c:pt>
                <c:pt idx="7">
                  <c:v>Logic connectors</c:v>
                </c:pt>
                <c:pt idx="8">
                  <c:v>Noun</c:v>
                </c:pt>
                <c:pt idx="9">
                  <c:v>OrSuffix</c:v>
                </c:pt>
                <c:pt idx="10">
                  <c:v>PassiveVoice</c:v>
                </c:pt>
                <c:pt idx="11">
                  <c:v>Past</c:v>
                </c:pt>
                <c:pt idx="12">
                  <c:v>PersonalPronoun</c:v>
                </c:pt>
                <c:pt idx="13">
                  <c:v>Prepositive attributes</c:v>
                </c:pt>
                <c:pt idx="14">
                  <c:v>Postpositive attributes</c:v>
                </c:pt>
                <c:pt idx="15">
                  <c:v>Present</c:v>
                </c:pt>
                <c:pt idx="16">
                  <c:v>ThatThose</c:v>
                </c:pt>
                <c:pt idx="17">
                  <c:v>WePronoun</c:v>
                </c:pt>
                <c:pt idx="18">
                  <c:v>YouHeShe</c:v>
                </c:pt>
              </c:strCache>
            </c:strRef>
          </c:cat>
          <c:val>
            <c:numRef>
              <c:f>'[Сводная по корпусам (1).xlsx]Сводная_норм_средние_значения'!$D$3:$D$21</c:f>
              <c:numCache>
                <c:formatCode>0.0000000</c:formatCode>
                <c:ptCount val="19"/>
                <c:pt idx="0">
                  <c:v>6.166E-2</c:v>
                </c:pt>
                <c:pt idx="1">
                  <c:v>7.8100000000000001E-5</c:v>
                </c:pt>
                <c:pt idx="2">
                  <c:v>1.519E-2</c:v>
                </c:pt>
                <c:pt idx="3">
                  <c:v>4.4940000000000001E-2</c:v>
                </c:pt>
                <c:pt idx="4">
                  <c:v>2.81E-3</c:v>
                </c:pt>
                <c:pt idx="5">
                  <c:v>2.9399999999999999E-3</c:v>
                </c:pt>
                <c:pt idx="6">
                  <c:v>2.4099999999999998E-3</c:v>
                </c:pt>
                <c:pt idx="7">
                  <c:v>6.7000000000000002E-3</c:v>
                </c:pt>
                <c:pt idx="8">
                  <c:v>0.76631000000000005</c:v>
                </c:pt>
                <c:pt idx="9">
                  <c:v>5.4999999999999997E-3</c:v>
                </c:pt>
                <c:pt idx="10">
                  <c:v>2.1559999999999999E-2</c:v>
                </c:pt>
                <c:pt idx="11">
                  <c:v>4.4519999999999997E-2</c:v>
                </c:pt>
                <c:pt idx="12">
                  <c:v>3.313E-2</c:v>
                </c:pt>
                <c:pt idx="13">
                  <c:v>0.33511000000000002</c:v>
                </c:pt>
                <c:pt idx="14">
                  <c:v>0.15916</c:v>
                </c:pt>
                <c:pt idx="15">
                  <c:v>9.5610000000000001E-2</c:v>
                </c:pt>
                <c:pt idx="16">
                  <c:v>3.4000000000000002E-4</c:v>
                </c:pt>
                <c:pt idx="17">
                  <c:v>1.0630000000000001E-2</c:v>
                </c:pt>
                <c:pt idx="18">
                  <c:v>2.7999999999999998E-4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4D-44DA-8AB6-B56E134DE131}"/>
            </c:ext>
          </c:extLst>
        </c:ser>
        <c:ser>
          <c:idx val="3"/>
          <c:order val="3"/>
          <c:tx>
            <c:strRef>
              <c:f>'[Сводная по корпусам (1).xlsx]Сводная_норм_средние_значения'!$I$2</c:f>
              <c:strCache>
                <c:ptCount val="1"/>
                <c:pt idx="0">
                  <c:v>History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'[Сводная по корпусам (1).xlsx]Сводная_норм_средние_значения'!$A$3:$A$21</c:f>
              <c:strCache>
                <c:ptCount val="19"/>
                <c:pt idx="0">
                  <c:v>Abstract semantic verbs</c:v>
                </c:pt>
                <c:pt idx="1">
                  <c:v>Archaisms</c:v>
                </c:pt>
                <c:pt idx="2">
                  <c:v>Complex conjunctions</c:v>
                </c:pt>
                <c:pt idx="3">
                  <c:v>Desemantisized verbs</c:v>
                </c:pt>
                <c:pt idx="4">
                  <c:v>Future</c:v>
                </c:pt>
                <c:pt idx="5">
                  <c:v>IPronoun</c:v>
                </c:pt>
                <c:pt idx="6">
                  <c:v>Intensifying adverbs</c:v>
                </c:pt>
                <c:pt idx="7">
                  <c:v>Logic connectors</c:v>
                </c:pt>
                <c:pt idx="8">
                  <c:v>Noun</c:v>
                </c:pt>
                <c:pt idx="9">
                  <c:v>OrSuffix</c:v>
                </c:pt>
                <c:pt idx="10">
                  <c:v>PassiveVoice</c:v>
                </c:pt>
                <c:pt idx="11">
                  <c:v>Past</c:v>
                </c:pt>
                <c:pt idx="12">
                  <c:v>PersonalPronoun</c:v>
                </c:pt>
                <c:pt idx="13">
                  <c:v>Prepositive attributes</c:v>
                </c:pt>
                <c:pt idx="14">
                  <c:v>Postpositive attributes</c:v>
                </c:pt>
                <c:pt idx="15">
                  <c:v>Present</c:v>
                </c:pt>
                <c:pt idx="16">
                  <c:v>ThatThose</c:v>
                </c:pt>
                <c:pt idx="17">
                  <c:v>WePronoun</c:v>
                </c:pt>
                <c:pt idx="18">
                  <c:v>YouHeShe</c:v>
                </c:pt>
              </c:strCache>
            </c:strRef>
          </c:cat>
          <c:val>
            <c:numRef>
              <c:f>'[Сводная по корпусам (1).xlsx]Сводная_норм_средние_значения'!$E$3:$E$21</c:f>
              <c:numCache>
                <c:formatCode>0.0000000</c:formatCode>
                <c:ptCount val="19"/>
                <c:pt idx="0">
                  <c:v>5.7119999999999997E-2</c:v>
                </c:pt>
                <c:pt idx="1">
                  <c:v>1.2999999999999999E-4</c:v>
                </c:pt>
                <c:pt idx="2">
                  <c:v>1.2999999999999999E-2</c:v>
                </c:pt>
                <c:pt idx="3">
                  <c:v>4.4670000000000001E-2</c:v>
                </c:pt>
                <c:pt idx="4">
                  <c:v>1.57E-3</c:v>
                </c:pt>
                <c:pt idx="5">
                  <c:v>5.7299999999999999E-3</c:v>
                </c:pt>
                <c:pt idx="6">
                  <c:v>1.6299999999999999E-3</c:v>
                </c:pt>
                <c:pt idx="7">
                  <c:v>4.5500000000000002E-3</c:v>
                </c:pt>
                <c:pt idx="8">
                  <c:v>0.68271999999999999</c:v>
                </c:pt>
                <c:pt idx="9">
                  <c:v>4.3299999999999996E-3</c:v>
                </c:pt>
                <c:pt idx="10">
                  <c:v>2.4670000000000001E-2</c:v>
                </c:pt>
                <c:pt idx="11">
                  <c:v>9.8100000000000007E-2</c:v>
                </c:pt>
                <c:pt idx="12">
                  <c:v>6.2520000000000006E-2</c:v>
                </c:pt>
                <c:pt idx="13">
                  <c:v>0.28315000000000001</c:v>
                </c:pt>
                <c:pt idx="14">
                  <c:v>0.1343</c:v>
                </c:pt>
                <c:pt idx="15">
                  <c:v>5.5070000000000001E-2</c:v>
                </c:pt>
                <c:pt idx="16">
                  <c:v>6.3000000000000003E-4</c:v>
                </c:pt>
                <c:pt idx="17">
                  <c:v>5.5500000000000002E-3</c:v>
                </c:pt>
                <c:pt idx="18">
                  <c:v>3.2000000000000003E-4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4D-44DA-8AB6-B56E134DE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188816"/>
        <c:axId val="1067187152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'[Сводная по корпусам (1).xlsx]Сводная_норм_средние_значения'!$A$3:$A$21</c15:sqref>
                        </c15:formulaRef>
                      </c:ext>
                    </c:extLst>
                    <c:strCache>
                      <c:ptCount val="19"/>
                      <c:pt idx="0">
                        <c:v>Abstract semantic verbs</c:v>
                      </c:pt>
                      <c:pt idx="1">
                        <c:v>Archaisms</c:v>
                      </c:pt>
                      <c:pt idx="2">
                        <c:v>Complex conjunctions</c:v>
                      </c:pt>
                      <c:pt idx="3">
                        <c:v>Desemantisized verbs</c:v>
                      </c:pt>
                      <c:pt idx="4">
                        <c:v>Future</c:v>
                      </c:pt>
                      <c:pt idx="5">
                        <c:v>IPronoun</c:v>
                      </c:pt>
                      <c:pt idx="6">
                        <c:v>Intensifying adverbs</c:v>
                      </c:pt>
                      <c:pt idx="7">
                        <c:v>Logic connectors</c:v>
                      </c:pt>
                      <c:pt idx="8">
                        <c:v>Noun</c:v>
                      </c:pt>
                      <c:pt idx="9">
                        <c:v>OrSuffix</c:v>
                      </c:pt>
                      <c:pt idx="10">
                        <c:v>PassiveVoice</c:v>
                      </c:pt>
                      <c:pt idx="11">
                        <c:v>Past</c:v>
                      </c:pt>
                      <c:pt idx="12">
                        <c:v>PersonalPronoun</c:v>
                      </c:pt>
                      <c:pt idx="13">
                        <c:v>Prepositive attributes</c:v>
                      </c:pt>
                      <c:pt idx="14">
                        <c:v>Postpositive attributes</c:v>
                      </c:pt>
                      <c:pt idx="15">
                        <c:v>Present</c:v>
                      </c:pt>
                      <c:pt idx="16">
                        <c:v>ThatThose</c:v>
                      </c:pt>
                      <c:pt idx="17">
                        <c:v>WePronoun</c:v>
                      </c:pt>
                      <c:pt idx="18">
                        <c:v>YouHeShe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'[Сводная по корпусам (1).xlsx]Сводная_норм_средние_значения'!$F$2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BC4D-44DA-8AB6-B56E134DE131}"/>
                  </c:ext>
                </c:extLst>
              </c15:ser>
            </c15:filteredLineSeries>
            <c15:filteredLineSeries>
              <c15:ser>
                <c:idx val="5"/>
                <c:order val="5"/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(1).xlsx]Сводная_норм_средние_значения'!$A$3:$A$21</c15:sqref>
                        </c15:formulaRef>
                      </c:ext>
                    </c:extLst>
                    <c:strCache>
                      <c:ptCount val="19"/>
                      <c:pt idx="0">
                        <c:v>Abstract semantic verbs</c:v>
                      </c:pt>
                      <c:pt idx="1">
                        <c:v>Archaisms</c:v>
                      </c:pt>
                      <c:pt idx="2">
                        <c:v>Complex conjunctions</c:v>
                      </c:pt>
                      <c:pt idx="3">
                        <c:v>Desemantisized verbs</c:v>
                      </c:pt>
                      <c:pt idx="4">
                        <c:v>Future</c:v>
                      </c:pt>
                      <c:pt idx="5">
                        <c:v>IPronoun</c:v>
                      </c:pt>
                      <c:pt idx="6">
                        <c:v>Intensifying adverbs</c:v>
                      </c:pt>
                      <c:pt idx="7">
                        <c:v>Logic connectors</c:v>
                      </c:pt>
                      <c:pt idx="8">
                        <c:v>Noun</c:v>
                      </c:pt>
                      <c:pt idx="9">
                        <c:v>OrSuffix</c:v>
                      </c:pt>
                      <c:pt idx="10">
                        <c:v>PassiveVoice</c:v>
                      </c:pt>
                      <c:pt idx="11">
                        <c:v>Past</c:v>
                      </c:pt>
                      <c:pt idx="12">
                        <c:v>PersonalPronoun</c:v>
                      </c:pt>
                      <c:pt idx="13">
                        <c:v>Prepositive attributes</c:v>
                      </c:pt>
                      <c:pt idx="14">
                        <c:v>Postpositive attributes</c:v>
                      </c:pt>
                      <c:pt idx="15">
                        <c:v>Present</c:v>
                      </c:pt>
                      <c:pt idx="16">
                        <c:v>ThatThose</c:v>
                      </c:pt>
                      <c:pt idx="17">
                        <c:v>WePronoun</c:v>
                      </c:pt>
                      <c:pt idx="18">
                        <c:v>YouHeShe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(1).xlsx]Сводная_норм_средние_значения'!$G$2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BC4D-44DA-8AB6-B56E134DE131}"/>
                  </c:ext>
                </c:extLst>
              </c15:ser>
            </c15:filteredLineSeries>
            <c15:filteredLineSeries>
              <c15:ser>
                <c:idx val="6"/>
                <c:order val="6"/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(1).xlsx]Сводная_норм_средние_значения'!$A$3:$A$21</c15:sqref>
                        </c15:formulaRef>
                      </c:ext>
                    </c:extLst>
                    <c:strCache>
                      <c:ptCount val="19"/>
                      <c:pt idx="0">
                        <c:v>Abstract semantic verbs</c:v>
                      </c:pt>
                      <c:pt idx="1">
                        <c:v>Archaisms</c:v>
                      </c:pt>
                      <c:pt idx="2">
                        <c:v>Complex conjunctions</c:v>
                      </c:pt>
                      <c:pt idx="3">
                        <c:v>Desemantisized verbs</c:v>
                      </c:pt>
                      <c:pt idx="4">
                        <c:v>Future</c:v>
                      </c:pt>
                      <c:pt idx="5">
                        <c:v>IPronoun</c:v>
                      </c:pt>
                      <c:pt idx="6">
                        <c:v>Intensifying adverbs</c:v>
                      </c:pt>
                      <c:pt idx="7">
                        <c:v>Logic connectors</c:v>
                      </c:pt>
                      <c:pt idx="8">
                        <c:v>Noun</c:v>
                      </c:pt>
                      <c:pt idx="9">
                        <c:v>OrSuffix</c:v>
                      </c:pt>
                      <c:pt idx="10">
                        <c:v>PassiveVoice</c:v>
                      </c:pt>
                      <c:pt idx="11">
                        <c:v>Past</c:v>
                      </c:pt>
                      <c:pt idx="12">
                        <c:v>PersonalPronoun</c:v>
                      </c:pt>
                      <c:pt idx="13">
                        <c:v>Prepositive attributes</c:v>
                      </c:pt>
                      <c:pt idx="14">
                        <c:v>Postpositive attributes</c:v>
                      </c:pt>
                      <c:pt idx="15">
                        <c:v>Present</c:v>
                      </c:pt>
                      <c:pt idx="16">
                        <c:v>ThatThose</c:v>
                      </c:pt>
                      <c:pt idx="17">
                        <c:v>WePronoun</c:v>
                      </c:pt>
                      <c:pt idx="18">
                        <c:v>YouHeShe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(1).xlsx]Сводная_норм_средние_значения'!$H$2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BC4D-44DA-8AB6-B56E134DE131}"/>
                  </c:ext>
                </c:extLst>
              </c15:ser>
            </c15:filteredLineSeries>
            <c15:filteredLineSeries>
              <c15:ser>
                <c:idx val="7"/>
                <c:order val="7"/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(1).xlsx]Сводная_норм_средние_значения'!$A$3:$A$21</c15:sqref>
                        </c15:formulaRef>
                      </c:ext>
                    </c:extLst>
                    <c:strCache>
                      <c:ptCount val="19"/>
                      <c:pt idx="0">
                        <c:v>Abstract semantic verbs</c:v>
                      </c:pt>
                      <c:pt idx="1">
                        <c:v>Archaisms</c:v>
                      </c:pt>
                      <c:pt idx="2">
                        <c:v>Complex conjunctions</c:v>
                      </c:pt>
                      <c:pt idx="3">
                        <c:v>Desemantisized verbs</c:v>
                      </c:pt>
                      <c:pt idx="4">
                        <c:v>Future</c:v>
                      </c:pt>
                      <c:pt idx="5">
                        <c:v>IPronoun</c:v>
                      </c:pt>
                      <c:pt idx="6">
                        <c:v>Intensifying adverbs</c:v>
                      </c:pt>
                      <c:pt idx="7">
                        <c:v>Logic connectors</c:v>
                      </c:pt>
                      <c:pt idx="8">
                        <c:v>Noun</c:v>
                      </c:pt>
                      <c:pt idx="9">
                        <c:v>OrSuffix</c:v>
                      </c:pt>
                      <c:pt idx="10">
                        <c:v>PassiveVoice</c:v>
                      </c:pt>
                      <c:pt idx="11">
                        <c:v>Past</c:v>
                      </c:pt>
                      <c:pt idx="12">
                        <c:v>PersonalPronoun</c:v>
                      </c:pt>
                      <c:pt idx="13">
                        <c:v>Prepositive attributes</c:v>
                      </c:pt>
                      <c:pt idx="14">
                        <c:v>Postpositive attributes</c:v>
                      </c:pt>
                      <c:pt idx="15">
                        <c:v>Present</c:v>
                      </c:pt>
                      <c:pt idx="16">
                        <c:v>ThatThose</c:v>
                      </c:pt>
                      <c:pt idx="17">
                        <c:v>WePronoun</c:v>
                      </c:pt>
                      <c:pt idx="18">
                        <c:v>YouHeShe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(1).xlsx]Сводная_норм_средние_значения'!$I$2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BC4D-44DA-8AB6-B56E134DE131}"/>
                  </c:ext>
                </c:extLst>
              </c15:ser>
            </c15:filteredLineSeries>
            <c15:filteredLineSeries>
              <c15:ser>
                <c:idx val="8"/>
                <c:order val="8"/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(1).xlsx]Сводная_норм_средние_значения'!$A$3:$A$21</c15:sqref>
                        </c15:formulaRef>
                      </c:ext>
                    </c:extLst>
                    <c:strCache>
                      <c:ptCount val="19"/>
                      <c:pt idx="0">
                        <c:v>Abstract semantic verbs</c:v>
                      </c:pt>
                      <c:pt idx="1">
                        <c:v>Archaisms</c:v>
                      </c:pt>
                      <c:pt idx="2">
                        <c:v>Complex conjunctions</c:v>
                      </c:pt>
                      <c:pt idx="3">
                        <c:v>Desemantisized verbs</c:v>
                      </c:pt>
                      <c:pt idx="4">
                        <c:v>Future</c:v>
                      </c:pt>
                      <c:pt idx="5">
                        <c:v>IPronoun</c:v>
                      </c:pt>
                      <c:pt idx="6">
                        <c:v>Intensifying adverbs</c:v>
                      </c:pt>
                      <c:pt idx="7">
                        <c:v>Logic connectors</c:v>
                      </c:pt>
                      <c:pt idx="8">
                        <c:v>Noun</c:v>
                      </c:pt>
                      <c:pt idx="9">
                        <c:v>OrSuffix</c:v>
                      </c:pt>
                      <c:pt idx="10">
                        <c:v>PassiveVoice</c:v>
                      </c:pt>
                      <c:pt idx="11">
                        <c:v>Past</c:v>
                      </c:pt>
                      <c:pt idx="12">
                        <c:v>PersonalPronoun</c:v>
                      </c:pt>
                      <c:pt idx="13">
                        <c:v>Prepositive attributes</c:v>
                      </c:pt>
                      <c:pt idx="14">
                        <c:v>Postpositive attributes</c:v>
                      </c:pt>
                      <c:pt idx="15">
                        <c:v>Present</c:v>
                      </c:pt>
                      <c:pt idx="16">
                        <c:v>ThatThose</c:v>
                      </c:pt>
                      <c:pt idx="17">
                        <c:v>WePronoun</c:v>
                      </c:pt>
                      <c:pt idx="18">
                        <c:v>YouHeShe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(1).xlsx]Сводная_норм_средние_значения'!$A$3:$A$21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BC4D-44DA-8AB6-B56E134DE131}"/>
                  </c:ext>
                </c:extLst>
              </c15:ser>
            </c15:filteredLineSeries>
          </c:ext>
        </c:extLst>
      </c:lineChart>
      <c:catAx>
        <c:axId val="1067188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187152"/>
        <c:crossesAt val="0"/>
        <c:auto val="1"/>
        <c:lblAlgn val="ctr"/>
        <c:lblOffset val="100"/>
        <c:noMultiLvlLbl val="0"/>
      </c:catAx>
      <c:valAx>
        <c:axId val="106718715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0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188816"/>
        <c:crosses val="autoZero"/>
        <c:crossBetween val="midCat"/>
      </c:valAx>
      <c:spPr>
        <a:noFill/>
        <a:ln>
          <a:solidFill>
            <a:schemeClr val="accent1"/>
          </a:solidFill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Learners BI_PE, Law, Politology and History</a:t>
            </a:r>
            <a:endParaRPr lang="ru-RU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'[Сводная по корпусам (1).xlsx]Сводная_норм_средние_значения'!$F$2</c:f>
              <c:strCache>
                <c:ptCount val="1"/>
                <c:pt idx="0">
                  <c:v>BI_PE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'[Сводная по корпусам (1).xlsx]Сводная_норм_средние_значения'!$A$3:$A$21</c:f>
              <c:strCache>
                <c:ptCount val="19"/>
                <c:pt idx="0">
                  <c:v>Abstract semantic verbs</c:v>
                </c:pt>
                <c:pt idx="1">
                  <c:v>Archaisms</c:v>
                </c:pt>
                <c:pt idx="2">
                  <c:v>Complex conjunctions</c:v>
                </c:pt>
                <c:pt idx="3">
                  <c:v>Desemantisized verbs</c:v>
                </c:pt>
                <c:pt idx="4">
                  <c:v>Future</c:v>
                </c:pt>
                <c:pt idx="5">
                  <c:v>IPronoun</c:v>
                </c:pt>
                <c:pt idx="6">
                  <c:v>Intensifying adverbs</c:v>
                </c:pt>
                <c:pt idx="7">
                  <c:v>Logic connectors</c:v>
                </c:pt>
                <c:pt idx="8">
                  <c:v>Noun</c:v>
                </c:pt>
                <c:pt idx="9">
                  <c:v>OrSuffix</c:v>
                </c:pt>
                <c:pt idx="10">
                  <c:v>PassiveVoice</c:v>
                </c:pt>
                <c:pt idx="11">
                  <c:v>Past</c:v>
                </c:pt>
                <c:pt idx="12">
                  <c:v>PersonalPronoun</c:v>
                </c:pt>
                <c:pt idx="13">
                  <c:v>Prepositive attributes</c:v>
                </c:pt>
                <c:pt idx="14">
                  <c:v>Postpositive attributes</c:v>
                </c:pt>
                <c:pt idx="15">
                  <c:v>Present</c:v>
                </c:pt>
                <c:pt idx="16">
                  <c:v>ThatThose</c:v>
                </c:pt>
                <c:pt idx="17">
                  <c:v>WePronoun</c:v>
                </c:pt>
                <c:pt idx="18">
                  <c:v>YouHeShe</c:v>
                </c:pt>
              </c:strCache>
            </c:strRef>
          </c:cat>
          <c:val>
            <c:numRef>
              <c:f>'[Сводная по корпусам (1).xlsx]Сводная_норм_средние_значения'!$F$3:$F$21</c:f>
              <c:numCache>
                <c:formatCode>0.0000000</c:formatCode>
                <c:ptCount val="19"/>
                <c:pt idx="0">
                  <c:v>7.5679999999999997E-2</c:v>
                </c:pt>
                <c:pt idx="1">
                  <c:v>2.5999999999999998E-4</c:v>
                </c:pt>
                <c:pt idx="2">
                  <c:v>5.6800000000000002E-3</c:v>
                </c:pt>
                <c:pt idx="3">
                  <c:v>5.042E-2</c:v>
                </c:pt>
                <c:pt idx="4">
                  <c:v>1.9369999999999998E-2</c:v>
                </c:pt>
                <c:pt idx="5">
                  <c:v>1.3699999999999999E-3</c:v>
                </c:pt>
                <c:pt idx="6">
                  <c:v>1.3699999999999999E-3</c:v>
                </c:pt>
                <c:pt idx="7">
                  <c:v>5.3699999999999998E-3</c:v>
                </c:pt>
                <c:pt idx="8">
                  <c:v>0.76500000000000001</c:v>
                </c:pt>
                <c:pt idx="9">
                  <c:v>6.3699999999999998E-3</c:v>
                </c:pt>
                <c:pt idx="10">
                  <c:v>5.0110000000000002E-2</c:v>
                </c:pt>
                <c:pt idx="11">
                  <c:v>1.8110000000000001E-2</c:v>
                </c:pt>
                <c:pt idx="12">
                  <c:v>2.2530000000000001E-2</c:v>
                </c:pt>
                <c:pt idx="13">
                  <c:v>0.33742</c:v>
                </c:pt>
                <c:pt idx="14">
                  <c:v>0.14274000000000001</c:v>
                </c:pt>
                <c:pt idx="15">
                  <c:v>0.12426</c:v>
                </c:pt>
                <c:pt idx="16">
                  <c:v>5.0000000000000002E-5</c:v>
                </c:pt>
                <c:pt idx="17">
                  <c:v>5.79E-3</c:v>
                </c:pt>
                <c:pt idx="18">
                  <c:v>7.3999999999999999E-4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1B-47F2-9588-734EFD5560F5}"/>
            </c:ext>
          </c:extLst>
        </c:ser>
        <c:ser>
          <c:idx val="1"/>
          <c:order val="1"/>
          <c:tx>
            <c:strRef>
              <c:f>'[Сводная по корпусам (1).xlsx]Сводная_норм_средние_значения'!$G$2</c:f>
              <c:strCache>
                <c:ptCount val="1"/>
                <c:pt idx="0">
                  <c:v>Law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'[Сводная по корпусам (1).xlsx]Сводная_норм_средние_значения'!$A$3:$A$21</c:f>
              <c:strCache>
                <c:ptCount val="19"/>
                <c:pt idx="0">
                  <c:v>Abstract semantic verbs</c:v>
                </c:pt>
                <c:pt idx="1">
                  <c:v>Archaisms</c:v>
                </c:pt>
                <c:pt idx="2">
                  <c:v>Complex conjunctions</c:v>
                </c:pt>
                <c:pt idx="3">
                  <c:v>Desemantisized verbs</c:v>
                </c:pt>
                <c:pt idx="4">
                  <c:v>Future</c:v>
                </c:pt>
                <c:pt idx="5">
                  <c:v>IPronoun</c:v>
                </c:pt>
                <c:pt idx="6">
                  <c:v>Intensifying adverbs</c:v>
                </c:pt>
                <c:pt idx="7">
                  <c:v>Logic connectors</c:v>
                </c:pt>
                <c:pt idx="8">
                  <c:v>Noun</c:v>
                </c:pt>
                <c:pt idx="9">
                  <c:v>OrSuffix</c:v>
                </c:pt>
                <c:pt idx="10">
                  <c:v>PassiveVoice</c:v>
                </c:pt>
                <c:pt idx="11">
                  <c:v>Past</c:v>
                </c:pt>
                <c:pt idx="12">
                  <c:v>PersonalPronoun</c:v>
                </c:pt>
                <c:pt idx="13">
                  <c:v>Prepositive attributes</c:v>
                </c:pt>
                <c:pt idx="14">
                  <c:v>Postpositive attributes</c:v>
                </c:pt>
                <c:pt idx="15">
                  <c:v>Present</c:v>
                </c:pt>
                <c:pt idx="16">
                  <c:v>ThatThose</c:v>
                </c:pt>
                <c:pt idx="17">
                  <c:v>WePronoun</c:v>
                </c:pt>
                <c:pt idx="18">
                  <c:v>YouHeShe</c:v>
                </c:pt>
              </c:strCache>
            </c:strRef>
          </c:cat>
          <c:val>
            <c:numRef>
              <c:f>'[Сводная по корпусам (1).xlsx]Сводная_норм_средние_значения'!$G$3:$G$21</c:f>
              <c:numCache>
                <c:formatCode>0.0000000</c:formatCode>
                <c:ptCount val="19"/>
                <c:pt idx="0">
                  <c:v>6.7879999999999996E-2</c:v>
                </c:pt>
                <c:pt idx="1">
                  <c:v>5.8999999999999998E-5</c:v>
                </c:pt>
                <c:pt idx="2">
                  <c:v>6.5900000000000004E-3</c:v>
                </c:pt>
                <c:pt idx="3">
                  <c:v>4.2759999999999999E-2</c:v>
                </c:pt>
                <c:pt idx="4">
                  <c:v>8.0000000000000002E-3</c:v>
                </c:pt>
                <c:pt idx="5">
                  <c:v>1.65E-3</c:v>
                </c:pt>
                <c:pt idx="6">
                  <c:v>1E-3</c:v>
                </c:pt>
                <c:pt idx="7">
                  <c:v>6.4099999999999999E-3</c:v>
                </c:pt>
                <c:pt idx="8">
                  <c:v>0.76146999999999998</c:v>
                </c:pt>
                <c:pt idx="9">
                  <c:v>0.1024</c:v>
                </c:pt>
                <c:pt idx="10">
                  <c:v>2.835E-2</c:v>
                </c:pt>
                <c:pt idx="11">
                  <c:v>1.6469999999999999E-2</c:v>
                </c:pt>
                <c:pt idx="12">
                  <c:v>3.3939999999999998E-2</c:v>
                </c:pt>
                <c:pt idx="13">
                  <c:v>0.30912000000000001</c:v>
                </c:pt>
                <c:pt idx="14">
                  <c:v>0.182</c:v>
                </c:pt>
                <c:pt idx="15">
                  <c:v>0.11359</c:v>
                </c:pt>
                <c:pt idx="16">
                  <c:v>0</c:v>
                </c:pt>
                <c:pt idx="17">
                  <c:v>0.17349999999999999</c:v>
                </c:pt>
                <c:pt idx="18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1B-47F2-9588-734EFD5560F5}"/>
            </c:ext>
          </c:extLst>
        </c:ser>
        <c:ser>
          <c:idx val="2"/>
          <c:order val="2"/>
          <c:tx>
            <c:strRef>
              <c:f>'[Сводная по корпусам (1).xlsx]Сводная_норм_средние_значения'!$H$2</c:f>
              <c:strCache>
                <c:ptCount val="1"/>
                <c:pt idx="0">
                  <c:v>Politology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'[Сводная по корпусам (1).xlsx]Сводная_норм_средние_значения'!$A$3:$A$21</c:f>
              <c:strCache>
                <c:ptCount val="19"/>
                <c:pt idx="0">
                  <c:v>Abstract semantic verbs</c:v>
                </c:pt>
                <c:pt idx="1">
                  <c:v>Archaisms</c:v>
                </c:pt>
                <c:pt idx="2">
                  <c:v>Complex conjunctions</c:v>
                </c:pt>
                <c:pt idx="3">
                  <c:v>Desemantisized verbs</c:v>
                </c:pt>
                <c:pt idx="4">
                  <c:v>Future</c:v>
                </c:pt>
                <c:pt idx="5">
                  <c:v>IPronoun</c:v>
                </c:pt>
                <c:pt idx="6">
                  <c:v>Intensifying adverbs</c:v>
                </c:pt>
                <c:pt idx="7">
                  <c:v>Logic connectors</c:v>
                </c:pt>
                <c:pt idx="8">
                  <c:v>Noun</c:v>
                </c:pt>
                <c:pt idx="9">
                  <c:v>OrSuffix</c:v>
                </c:pt>
                <c:pt idx="10">
                  <c:v>PassiveVoice</c:v>
                </c:pt>
                <c:pt idx="11">
                  <c:v>Past</c:v>
                </c:pt>
                <c:pt idx="12">
                  <c:v>PersonalPronoun</c:v>
                </c:pt>
                <c:pt idx="13">
                  <c:v>Prepositive attributes</c:v>
                </c:pt>
                <c:pt idx="14">
                  <c:v>Postpositive attributes</c:v>
                </c:pt>
                <c:pt idx="15">
                  <c:v>Present</c:v>
                </c:pt>
                <c:pt idx="16">
                  <c:v>ThatThose</c:v>
                </c:pt>
                <c:pt idx="17">
                  <c:v>WePronoun</c:v>
                </c:pt>
                <c:pt idx="18">
                  <c:v>YouHeShe</c:v>
                </c:pt>
              </c:strCache>
            </c:strRef>
          </c:cat>
          <c:val>
            <c:numRef>
              <c:f>'[Сводная по корпусам (1).xlsx]Сводная_норм_средние_значения'!$H$3:$H$21</c:f>
              <c:numCache>
                <c:formatCode>0.0000000</c:formatCode>
                <c:ptCount val="19"/>
                <c:pt idx="0">
                  <c:v>8.7849999999999998E-2</c:v>
                </c:pt>
                <c:pt idx="1">
                  <c:v>1E-4</c:v>
                </c:pt>
                <c:pt idx="2">
                  <c:v>7.6E-3</c:v>
                </c:pt>
                <c:pt idx="3">
                  <c:v>6.3100000000000003E-2</c:v>
                </c:pt>
                <c:pt idx="4">
                  <c:v>1.5049999999999999E-2</c:v>
                </c:pt>
                <c:pt idx="5">
                  <c:v>3.15E-3</c:v>
                </c:pt>
                <c:pt idx="6">
                  <c:v>1.75E-3</c:v>
                </c:pt>
                <c:pt idx="7">
                  <c:v>8.9999999999999993E-3</c:v>
                </c:pt>
                <c:pt idx="8">
                  <c:v>0.93430000000000002</c:v>
                </c:pt>
                <c:pt idx="9">
                  <c:v>1.14E-2</c:v>
                </c:pt>
                <c:pt idx="10">
                  <c:v>3.9649999999999998E-2</c:v>
                </c:pt>
                <c:pt idx="11">
                  <c:v>2.7550000000000002E-2</c:v>
                </c:pt>
                <c:pt idx="12">
                  <c:v>3.9350000000000003E-2</c:v>
                </c:pt>
                <c:pt idx="13">
                  <c:v>0.374</c:v>
                </c:pt>
                <c:pt idx="14">
                  <c:v>0.20845</c:v>
                </c:pt>
                <c:pt idx="15">
                  <c:v>0.14135</c:v>
                </c:pt>
                <c:pt idx="16">
                  <c:v>1E-4</c:v>
                </c:pt>
                <c:pt idx="17">
                  <c:v>1.555E-2</c:v>
                </c:pt>
                <c:pt idx="18">
                  <c:v>1.1999999999999999E-3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1B-47F2-9588-734EFD5560F5}"/>
            </c:ext>
          </c:extLst>
        </c:ser>
        <c:ser>
          <c:idx val="3"/>
          <c:order val="3"/>
          <c:tx>
            <c:strRef>
              <c:f>'[Сводная по корпусам (1).xlsx]Сводная_норм_средние_значения'!$I$2</c:f>
              <c:strCache>
                <c:ptCount val="1"/>
                <c:pt idx="0">
                  <c:v>History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'[Сводная по корпусам (1).xlsx]Сводная_норм_средние_значения'!$A$3:$A$21</c:f>
              <c:strCache>
                <c:ptCount val="19"/>
                <c:pt idx="0">
                  <c:v>Abstract semantic verbs</c:v>
                </c:pt>
                <c:pt idx="1">
                  <c:v>Archaisms</c:v>
                </c:pt>
                <c:pt idx="2">
                  <c:v>Complex conjunctions</c:v>
                </c:pt>
                <c:pt idx="3">
                  <c:v>Desemantisized verbs</c:v>
                </c:pt>
                <c:pt idx="4">
                  <c:v>Future</c:v>
                </c:pt>
                <c:pt idx="5">
                  <c:v>IPronoun</c:v>
                </c:pt>
                <c:pt idx="6">
                  <c:v>Intensifying adverbs</c:v>
                </c:pt>
                <c:pt idx="7">
                  <c:v>Logic connectors</c:v>
                </c:pt>
                <c:pt idx="8">
                  <c:v>Noun</c:v>
                </c:pt>
                <c:pt idx="9">
                  <c:v>OrSuffix</c:v>
                </c:pt>
                <c:pt idx="10">
                  <c:v>PassiveVoice</c:v>
                </c:pt>
                <c:pt idx="11">
                  <c:v>Past</c:v>
                </c:pt>
                <c:pt idx="12">
                  <c:v>PersonalPronoun</c:v>
                </c:pt>
                <c:pt idx="13">
                  <c:v>Prepositive attributes</c:v>
                </c:pt>
                <c:pt idx="14">
                  <c:v>Postpositive attributes</c:v>
                </c:pt>
                <c:pt idx="15">
                  <c:v>Present</c:v>
                </c:pt>
                <c:pt idx="16">
                  <c:v>ThatThose</c:v>
                </c:pt>
                <c:pt idx="17">
                  <c:v>WePronoun</c:v>
                </c:pt>
                <c:pt idx="18">
                  <c:v>YouHeShe</c:v>
                </c:pt>
              </c:strCache>
            </c:strRef>
          </c:cat>
          <c:val>
            <c:numRef>
              <c:f>'[Сводная по корпусам (1).xlsx]Сводная_норм_средние_значения'!$I$3:$I$21</c:f>
              <c:numCache>
                <c:formatCode>0.0000000</c:formatCode>
                <c:ptCount val="19"/>
                <c:pt idx="0">
                  <c:v>8.4900000000000003E-2</c:v>
                </c:pt>
                <c:pt idx="1">
                  <c:v>1.3999999999999999E-4</c:v>
                </c:pt>
                <c:pt idx="2">
                  <c:v>9.0500000000000008E-3</c:v>
                </c:pt>
                <c:pt idx="3">
                  <c:v>6.157E-2</c:v>
                </c:pt>
                <c:pt idx="4">
                  <c:v>7.2899999999999996E-3</c:v>
                </c:pt>
                <c:pt idx="5">
                  <c:v>6.3800000000000003E-3</c:v>
                </c:pt>
                <c:pt idx="6">
                  <c:v>2.0999999999999999E-3</c:v>
                </c:pt>
                <c:pt idx="7">
                  <c:v>8.3300000000000006E-3</c:v>
                </c:pt>
                <c:pt idx="8">
                  <c:v>0.95662000000000003</c:v>
                </c:pt>
                <c:pt idx="9">
                  <c:v>1.014E-2</c:v>
                </c:pt>
                <c:pt idx="10">
                  <c:v>3.6139999999999999E-2</c:v>
                </c:pt>
                <c:pt idx="11">
                  <c:v>5.6329999999999998E-2</c:v>
                </c:pt>
                <c:pt idx="12">
                  <c:v>4.8669999999999998E-2</c:v>
                </c:pt>
                <c:pt idx="13">
                  <c:v>0.35970999999999997</c:v>
                </c:pt>
                <c:pt idx="14">
                  <c:v>0.20457</c:v>
                </c:pt>
                <c:pt idx="15">
                  <c:v>0.12609999999999999</c:v>
                </c:pt>
                <c:pt idx="16">
                  <c:v>1.3999999999999999E-4</c:v>
                </c:pt>
                <c:pt idx="17">
                  <c:v>1.057E-2</c:v>
                </c:pt>
                <c:pt idx="18">
                  <c:v>1.2899999999999999E-3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1B-47F2-9588-734EFD556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188816"/>
        <c:axId val="1067187152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'[Сводная по корпусам (1).xlsx]Сводная_норм_средние_значения'!$A$3:$A$21</c15:sqref>
                        </c15:formulaRef>
                      </c:ext>
                    </c:extLst>
                    <c:strCache>
                      <c:ptCount val="19"/>
                      <c:pt idx="0">
                        <c:v>Abstract semantic verbs</c:v>
                      </c:pt>
                      <c:pt idx="1">
                        <c:v>Archaisms</c:v>
                      </c:pt>
                      <c:pt idx="2">
                        <c:v>Complex conjunctions</c:v>
                      </c:pt>
                      <c:pt idx="3">
                        <c:v>Desemantisized verbs</c:v>
                      </c:pt>
                      <c:pt idx="4">
                        <c:v>Future</c:v>
                      </c:pt>
                      <c:pt idx="5">
                        <c:v>IPronoun</c:v>
                      </c:pt>
                      <c:pt idx="6">
                        <c:v>Intensifying adverbs</c:v>
                      </c:pt>
                      <c:pt idx="7">
                        <c:v>Logic connectors</c:v>
                      </c:pt>
                      <c:pt idx="8">
                        <c:v>Noun</c:v>
                      </c:pt>
                      <c:pt idx="9">
                        <c:v>OrSuffix</c:v>
                      </c:pt>
                      <c:pt idx="10">
                        <c:v>PassiveVoice</c:v>
                      </c:pt>
                      <c:pt idx="11">
                        <c:v>Past</c:v>
                      </c:pt>
                      <c:pt idx="12">
                        <c:v>PersonalPronoun</c:v>
                      </c:pt>
                      <c:pt idx="13">
                        <c:v>Prepositive attributes</c:v>
                      </c:pt>
                      <c:pt idx="14">
                        <c:v>Postpositive attributes</c:v>
                      </c:pt>
                      <c:pt idx="15">
                        <c:v>Present</c:v>
                      </c:pt>
                      <c:pt idx="16">
                        <c:v>ThatThose</c:v>
                      </c:pt>
                      <c:pt idx="17">
                        <c:v>WePronoun</c:v>
                      </c:pt>
                      <c:pt idx="18">
                        <c:v>YouHeShe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'[Сводная по корпусам (1).xlsx]Сводная_норм_средние_значения'!$F$2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CC1B-47F2-9588-734EFD5560F5}"/>
                  </c:ext>
                </c:extLst>
              </c15:ser>
            </c15:filteredLineSeries>
            <c15:filteredLineSeries>
              <c15:ser>
                <c:idx val="5"/>
                <c:order val="5"/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(1).xlsx]Сводная_норм_средние_значения'!$A$3:$A$21</c15:sqref>
                        </c15:formulaRef>
                      </c:ext>
                    </c:extLst>
                    <c:strCache>
                      <c:ptCount val="19"/>
                      <c:pt idx="0">
                        <c:v>Abstract semantic verbs</c:v>
                      </c:pt>
                      <c:pt idx="1">
                        <c:v>Archaisms</c:v>
                      </c:pt>
                      <c:pt idx="2">
                        <c:v>Complex conjunctions</c:v>
                      </c:pt>
                      <c:pt idx="3">
                        <c:v>Desemantisized verbs</c:v>
                      </c:pt>
                      <c:pt idx="4">
                        <c:v>Future</c:v>
                      </c:pt>
                      <c:pt idx="5">
                        <c:v>IPronoun</c:v>
                      </c:pt>
                      <c:pt idx="6">
                        <c:v>Intensifying adverbs</c:v>
                      </c:pt>
                      <c:pt idx="7">
                        <c:v>Logic connectors</c:v>
                      </c:pt>
                      <c:pt idx="8">
                        <c:v>Noun</c:v>
                      </c:pt>
                      <c:pt idx="9">
                        <c:v>OrSuffix</c:v>
                      </c:pt>
                      <c:pt idx="10">
                        <c:v>PassiveVoice</c:v>
                      </c:pt>
                      <c:pt idx="11">
                        <c:v>Past</c:v>
                      </c:pt>
                      <c:pt idx="12">
                        <c:v>PersonalPronoun</c:v>
                      </c:pt>
                      <c:pt idx="13">
                        <c:v>Prepositive attributes</c:v>
                      </c:pt>
                      <c:pt idx="14">
                        <c:v>Postpositive attributes</c:v>
                      </c:pt>
                      <c:pt idx="15">
                        <c:v>Present</c:v>
                      </c:pt>
                      <c:pt idx="16">
                        <c:v>ThatThose</c:v>
                      </c:pt>
                      <c:pt idx="17">
                        <c:v>WePronoun</c:v>
                      </c:pt>
                      <c:pt idx="18">
                        <c:v>YouHeShe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(1).xlsx]Сводная_норм_средние_значения'!$G$2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CC1B-47F2-9588-734EFD5560F5}"/>
                  </c:ext>
                </c:extLst>
              </c15:ser>
            </c15:filteredLineSeries>
            <c15:filteredLineSeries>
              <c15:ser>
                <c:idx val="6"/>
                <c:order val="6"/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(1).xlsx]Сводная_норм_средние_значения'!$A$3:$A$21</c15:sqref>
                        </c15:formulaRef>
                      </c:ext>
                    </c:extLst>
                    <c:strCache>
                      <c:ptCount val="19"/>
                      <c:pt idx="0">
                        <c:v>Abstract semantic verbs</c:v>
                      </c:pt>
                      <c:pt idx="1">
                        <c:v>Archaisms</c:v>
                      </c:pt>
                      <c:pt idx="2">
                        <c:v>Complex conjunctions</c:v>
                      </c:pt>
                      <c:pt idx="3">
                        <c:v>Desemantisized verbs</c:v>
                      </c:pt>
                      <c:pt idx="4">
                        <c:v>Future</c:v>
                      </c:pt>
                      <c:pt idx="5">
                        <c:v>IPronoun</c:v>
                      </c:pt>
                      <c:pt idx="6">
                        <c:v>Intensifying adverbs</c:v>
                      </c:pt>
                      <c:pt idx="7">
                        <c:v>Logic connectors</c:v>
                      </c:pt>
                      <c:pt idx="8">
                        <c:v>Noun</c:v>
                      </c:pt>
                      <c:pt idx="9">
                        <c:v>OrSuffix</c:v>
                      </c:pt>
                      <c:pt idx="10">
                        <c:v>PassiveVoice</c:v>
                      </c:pt>
                      <c:pt idx="11">
                        <c:v>Past</c:v>
                      </c:pt>
                      <c:pt idx="12">
                        <c:v>PersonalPronoun</c:v>
                      </c:pt>
                      <c:pt idx="13">
                        <c:v>Prepositive attributes</c:v>
                      </c:pt>
                      <c:pt idx="14">
                        <c:v>Postpositive attributes</c:v>
                      </c:pt>
                      <c:pt idx="15">
                        <c:v>Present</c:v>
                      </c:pt>
                      <c:pt idx="16">
                        <c:v>ThatThose</c:v>
                      </c:pt>
                      <c:pt idx="17">
                        <c:v>WePronoun</c:v>
                      </c:pt>
                      <c:pt idx="18">
                        <c:v>YouHeShe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(1).xlsx]Сводная_норм_средние_значения'!$H$2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C1B-47F2-9588-734EFD5560F5}"/>
                  </c:ext>
                </c:extLst>
              </c15:ser>
            </c15:filteredLineSeries>
            <c15:filteredLineSeries>
              <c15:ser>
                <c:idx val="7"/>
                <c:order val="7"/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(1).xlsx]Сводная_норм_средние_значения'!$A$3:$A$21</c15:sqref>
                        </c15:formulaRef>
                      </c:ext>
                    </c:extLst>
                    <c:strCache>
                      <c:ptCount val="19"/>
                      <c:pt idx="0">
                        <c:v>Abstract semantic verbs</c:v>
                      </c:pt>
                      <c:pt idx="1">
                        <c:v>Archaisms</c:v>
                      </c:pt>
                      <c:pt idx="2">
                        <c:v>Complex conjunctions</c:v>
                      </c:pt>
                      <c:pt idx="3">
                        <c:v>Desemantisized verbs</c:v>
                      </c:pt>
                      <c:pt idx="4">
                        <c:v>Future</c:v>
                      </c:pt>
                      <c:pt idx="5">
                        <c:v>IPronoun</c:v>
                      </c:pt>
                      <c:pt idx="6">
                        <c:v>Intensifying adverbs</c:v>
                      </c:pt>
                      <c:pt idx="7">
                        <c:v>Logic connectors</c:v>
                      </c:pt>
                      <c:pt idx="8">
                        <c:v>Noun</c:v>
                      </c:pt>
                      <c:pt idx="9">
                        <c:v>OrSuffix</c:v>
                      </c:pt>
                      <c:pt idx="10">
                        <c:v>PassiveVoice</c:v>
                      </c:pt>
                      <c:pt idx="11">
                        <c:v>Past</c:v>
                      </c:pt>
                      <c:pt idx="12">
                        <c:v>PersonalPronoun</c:v>
                      </c:pt>
                      <c:pt idx="13">
                        <c:v>Prepositive attributes</c:v>
                      </c:pt>
                      <c:pt idx="14">
                        <c:v>Postpositive attributes</c:v>
                      </c:pt>
                      <c:pt idx="15">
                        <c:v>Present</c:v>
                      </c:pt>
                      <c:pt idx="16">
                        <c:v>ThatThose</c:v>
                      </c:pt>
                      <c:pt idx="17">
                        <c:v>WePronoun</c:v>
                      </c:pt>
                      <c:pt idx="18">
                        <c:v>YouHeShe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(1).xlsx]Сводная_норм_средние_значения'!$I$2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CC1B-47F2-9588-734EFD5560F5}"/>
                  </c:ext>
                </c:extLst>
              </c15:ser>
            </c15:filteredLineSeries>
            <c15:filteredLineSeries>
              <c15:ser>
                <c:idx val="8"/>
                <c:order val="8"/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(1).xlsx]Сводная_норм_средние_значения'!$A$3:$A$21</c15:sqref>
                        </c15:formulaRef>
                      </c:ext>
                    </c:extLst>
                    <c:strCache>
                      <c:ptCount val="19"/>
                      <c:pt idx="0">
                        <c:v>Abstract semantic verbs</c:v>
                      </c:pt>
                      <c:pt idx="1">
                        <c:v>Archaisms</c:v>
                      </c:pt>
                      <c:pt idx="2">
                        <c:v>Complex conjunctions</c:v>
                      </c:pt>
                      <c:pt idx="3">
                        <c:v>Desemantisized verbs</c:v>
                      </c:pt>
                      <c:pt idx="4">
                        <c:v>Future</c:v>
                      </c:pt>
                      <c:pt idx="5">
                        <c:v>IPronoun</c:v>
                      </c:pt>
                      <c:pt idx="6">
                        <c:v>Intensifying adverbs</c:v>
                      </c:pt>
                      <c:pt idx="7">
                        <c:v>Logic connectors</c:v>
                      </c:pt>
                      <c:pt idx="8">
                        <c:v>Noun</c:v>
                      </c:pt>
                      <c:pt idx="9">
                        <c:v>OrSuffix</c:v>
                      </c:pt>
                      <c:pt idx="10">
                        <c:v>PassiveVoice</c:v>
                      </c:pt>
                      <c:pt idx="11">
                        <c:v>Past</c:v>
                      </c:pt>
                      <c:pt idx="12">
                        <c:v>PersonalPronoun</c:v>
                      </c:pt>
                      <c:pt idx="13">
                        <c:v>Prepositive attributes</c:v>
                      </c:pt>
                      <c:pt idx="14">
                        <c:v>Postpositive attributes</c:v>
                      </c:pt>
                      <c:pt idx="15">
                        <c:v>Present</c:v>
                      </c:pt>
                      <c:pt idx="16">
                        <c:v>ThatThose</c:v>
                      </c:pt>
                      <c:pt idx="17">
                        <c:v>WePronoun</c:v>
                      </c:pt>
                      <c:pt idx="18">
                        <c:v>YouHeShe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'[Сводная по корпусам (1).xlsx]Сводная_норм_средние_значения'!$A$3:$A$21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CC1B-47F2-9588-734EFD5560F5}"/>
                  </c:ext>
                </c:extLst>
              </c15:ser>
            </c15:filteredLineSeries>
          </c:ext>
        </c:extLst>
      </c:lineChart>
      <c:catAx>
        <c:axId val="1067188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187152"/>
        <c:crossesAt val="0"/>
        <c:auto val="1"/>
        <c:lblAlgn val="ctr"/>
        <c:lblOffset val="100"/>
        <c:noMultiLvlLbl val="0"/>
      </c:catAx>
      <c:valAx>
        <c:axId val="10671871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0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188816"/>
        <c:crosses val="autoZero"/>
        <c:crossBetween val="midCat"/>
      </c:valAx>
      <c:spPr>
        <a:noFill/>
        <a:ln>
          <a:solidFill>
            <a:schemeClr val="accent1"/>
          </a:solidFill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Competnetn BI PE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'[Сводная по корпусам (1).xlsx]Сводная_норм_средние_значения'!$A$3:$A$21</c:f>
              <c:strCache>
                <c:ptCount val="19"/>
                <c:pt idx="0">
                  <c:v>Abstract semantic verbs</c:v>
                </c:pt>
                <c:pt idx="1">
                  <c:v>Archaisms</c:v>
                </c:pt>
                <c:pt idx="2">
                  <c:v>Complex conjunctions</c:v>
                </c:pt>
                <c:pt idx="3">
                  <c:v>Desemantisized verbs</c:v>
                </c:pt>
                <c:pt idx="4">
                  <c:v>Future</c:v>
                </c:pt>
                <c:pt idx="5">
                  <c:v>IPronoun</c:v>
                </c:pt>
                <c:pt idx="6">
                  <c:v>Intensifying adverbs</c:v>
                </c:pt>
                <c:pt idx="7">
                  <c:v>Logic connectors</c:v>
                </c:pt>
                <c:pt idx="8">
                  <c:v>Noun</c:v>
                </c:pt>
                <c:pt idx="9">
                  <c:v>OrSuffix</c:v>
                </c:pt>
                <c:pt idx="10">
                  <c:v>PassiveVoice</c:v>
                </c:pt>
                <c:pt idx="11">
                  <c:v>Past</c:v>
                </c:pt>
                <c:pt idx="12">
                  <c:v>PersonalPronoun</c:v>
                </c:pt>
                <c:pt idx="13">
                  <c:v>Prepositive attributes</c:v>
                </c:pt>
                <c:pt idx="14">
                  <c:v>Postpositive attributes</c:v>
                </c:pt>
                <c:pt idx="15">
                  <c:v>Present</c:v>
                </c:pt>
                <c:pt idx="16">
                  <c:v>ThatThose</c:v>
                </c:pt>
                <c:pt idx="17">
                  <c:v>WePronoun</c:v>
                </c:pt>
                <c:pt idx="18">
                  <c:v>YouHeShe</c:v>
                </c:pt>
              </c:strCache>
            </c:strRef>
          </c:cat>
          <c:val>
            <c:numRef>
              <c:f>'[Сводная по корпусам (1).xlsx]Сводная_норм_средние_значения'!$B$3:$B$21</c:f>
              <c:numCache>
                <c:formatCode>0.0000000</c:formatCode>
                <c:ptCount val="19"/>
                <c:pt idx="0">
                  <c:v>4.1360000000000001E-2</c:v>
                </c:pt>
                <c:pt idx="1">
                  <c:v>4.8199999999999999E-5</c:v>
                </c:pt>
                <c:pt idx="2">
                  <c:v>4.5300000000000002E-3</c:v>
                </c:pt>
                <c:pt idx="3">
                  <c:v>2.81E-2</c:v>
                </c:pt>
                <c:pt idx="4">
                  <c:v>1.3600000000000001E-3</c:v>
                </c:pt>
                <c:pt idx="5">
                  <c:v>3.5E-4</c:v>
                </c:pt>
                <c:pt idx="6">
                  <c:v>1.6999999999999999E-3</c:v>
                </c:pt>
                <c:pt idx="7">
                  <c:v>4.4900000000000001E-3</c:v>
                </c:pt>
                <c:pt idx="8">
                  <c:v>0.48334899999999997</c:v>
                </c:pt>
                <c:pt idx="9">
                  <c:v>4.2199999999999998E-3</c:v>
                </c:pt>
                <c:pt idx="10">
                  <c:v>2.4340000000000001E-2</c:v>
                </c:pt>
                <c:pt idx="11">
                  <c:v>2.002E-2</c:v>
                </c:pt>
                <c:pt idx="12">
                  <c:v>1.8579999999999999E-2</c:v>
                </c:pt>
                <c:pt idx="13">
                  <c:v>0.22370999999999999</c:v>
                </c:pt>
                <c:pt idx="14">
                  <c:v>9.554E-2</c:v>
                </c:pt>
                <c:pt idx="15">
                  <c:v>7.9990000000000006E-2</c:v>
                </c:pt>
                <c:pt idx="16">
                  <c:v>2.2000000000000001E-4</c:v>
                </c:pt>
                <c:pt idx="17">
                  <c:v>1.086E-2</c:v>
                </c:pt>
                <c:pt idx="18">
                  <c:v>1.1E-4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0E-4E22-9642-E3147789B0FD}"/>
            </c:ext>
          </c:extLst>
        </c:ser>
        <c:ser>
          <c:idx val="1"/>
          <c:order val="1"/>
          <c:tx>
            <c:v>Learners BI PE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'[Сводная по корпусам (1).xlsx]Сводная_норм_средние_значения'!$A$3:$A$21</c:f>
              <c:strCache>
                <c:ptCount val="19"/>
                <c:pt idx="0">
                  <c:v>Abstract semantic verbs</c:v>
                </c:pt>
                <c:pt idx="1">
                  <c:v>Archaisms</c:v>
                </c:pt>
                <c:pt idx="2">
                  <c:v>Complex conjunctions</c:v>
                </c:pt>
                <c:pt idx="3">
                  <c:v>Desemantisized verbs</c:v>
                </c:pt>
                <c:pt idx="4">
                  <c:v>Future</c:v>
                </c:pt>
                <c:pt idx="5">
                  <c:v>IPronoun</c:v>
                </c:pt>
                <c:pt idx="6">
                  <c:v>Intensifying adverbs</c:v>
                </c:pt>
                <c:pt idx="7">
                  <c:v>Logic connectors</c:v>
                </c:pt>
                <c:pt idx="8">
                  <c:v>Noun</c:v>
                </c:pt>
                <c:pt idx="9">
                  <c:v>OrSuffix</c:v>
                </c:pt>
                <c:pt idx="10">
                  <c:v>PassiveVoice</c:v>
                </c:pt>
                <c:pt idx="11">
                  <c:v>Past</c:v>
                </c:pt>
                <c:pt idx="12">
                  <c:v>PersonalPronoun</c:v>
                </c:pt>
                <c:pt idx="13">
                  <c:v>Prepositive attributes</c:v>
                </c:pt>
                <c:pt idx="14">
                  <c:v>Postpositive attributes</c:v>
                </c:pt>
                <c:pt idx="15">
                  <c:v>Present</c:v>
                </c:pt>
                <c:pt idx="16">
                  <c:v>ThatThose</c:v>
                </c:pt>
                <c:pt idx="17">
                  <c:v>WePronoun</c:v>
                </c:pt>
                <c:pt idx="18">
                  <c:v>YouHeShe</c:v>
                </c:pt>
              </c:strCache>
            </c:strRef>
          </c:cat>
          <c:val>
            <c:numRef>
              <c:f>'[Сводная по корпусам (1).xlsx]Сводная_норм_средние_значения'!$F$3:$F$21</c:f>
              <c:numCache>
                <c:formatCode>0.0000000</c:formatCode>
                <c:ptCount val="19"/>
                <c:pt idx="0">
                  <c:v>7.5679999999999997E-2</c:v>
                </c:pt>
                <c:pt idx="1">
                  <c:v>2.5999999999999998E-4</c:v>
                </c:pt>
                <c:pt idx="2">
                  <c:v>5.6800000000000002E-3</c:v>
                </c:pt>
                <c:pt idx="3">
                  <c:v>5.042E-2</c:v>
                </c:pt>
                <c:pt idx="4">
                  <c:v>1.9369999999999998E-2</c:v>
                </c:pt>
                <c:pt idx="5">
                  <c:v>1.3699999999999999E-3</c:v>
                </c:pt>
                <c:pt idx="6">
                  <c:v>1.3699999999999999E-3</c:v>
                </c:pt>
                <c:pt idx="7">
                  <c:v>5.3699999999999998E-3</c:v>
                </c:pt>
                <c:pt idx="8">
                  <c:v>0.76500000000000001</c:v>
                </c:pt>
                <c:pt idx="9">
                  <c:v>6.3699999999999998E-3</c:v>
                </c:pt>
                <c:pt idx="10">
                  <c:v>5.0110000000000002E-2</c:v>
                </c:pt>
                <c:pt idx="11">
                  <c:v>1.8110000000000001E-2</c:v>
                </c:pt>
                <c:pt idx="12">
                  <c:v>2.2530000000000001E-2</c:v>
                </c:pt>
                <c:pt idx="13">
                  <c:v>0.33742</c:v>
                </c:pt>
                <c:pt idx="14">
                  <c:v>0.14274000000000001</c:v>
                </c:pt>
                <c:pt idx="15">
                  <c:v>0.12426</c:v>
                </c:pt>
                <c:pt idx="16">
                  <c:v>5.0000000000000002E-5</c:v>
                </c:pt>
                <c:pt idx="17">
                  <c:v>5.79E-3</c:v>
                </c:pt>
                <c:pt idx="18">
                  <c:v>7.3999999999999999E-4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0E-4E22-9642-E3147789B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188816"/>
        <c:axId val="1067187152"/>
      </c:lineChart>
      <c:catAx>
        <c:axId val="1067188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187152"/>
        <c:crossesAt val="0"/>
        <c:auto val="1"/>
        <c:lblAlgn val="ctr"/>
        <c:lblOffset val="100"/>
        <c:noMultiLvlLbl val="0"/>
      </c:catAx>
      <c:valAx>
        <c:axId val="106718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0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188816"/>
        <c:crosses val="autoZero"/>
        <c:crossBetween val="midCat"/>
      </c:valAx>
      <c:spPr>
        <a:noFill/>
        <a:ln>
          <a:solidFill>
            <a:schemeClr val="accent1"/>
          </a:solidFill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78FB3-5D54-490F-BBCF-4885930445A7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4370B-C487-45D8-B759-054E8153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7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Корпусная лингвистика является одним из наиболее перспективных и востребованных направлений в области исследований естественного языка. Данная наука занимается разработкой, созданием и использованием, так называемых текстовых корпусов, состоящих из документов, объединённых по какому-либо признаку. Научная группа нашего университета также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решила провести корпусные исследования, целью которых является </a:t>
            </a:r>
            <a:r>
              <a:rPr lang="ru-RU" dirty="0" smtClean="0"/>
              <a:t>разработка программного обеспечения для проведения исследований стиля письменной научной речи на английском языке.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Для этого была реализована система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PaperCat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которая представляет собой надстройку для системы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 Developer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 которой будет сказано позднее.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15F20-F443-453F-A9C0-28EEBDDBC9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505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вы можете видеть</a:t>
            </a:r>
            <a:r>
              <a:rPr lang="ru-RU" baseline="0" dirty="0" smtClean="0"/>
              <a:t> архитектуру программного модуля. Она содержит в себе три основных  компонента, это </a:t>
            </a:r>
            <a:r>
              <a:rPr lang="en-US" baseline="0" dirty="0" smtClean="0"/>
              <a:t>Gate Developer</a:t>
            </a:r>
            <a:r>
              <a:rPr lang="ru-RU" baseline="0" dirty="0" smtClean="0"/>
              <a:t>, сам программный модуль и генератор отчетов. Для того чтобы запустить плагин, необходимо загрузить в него размеченный документ посредством интерфейса программы </a:t>
            </a:r>
            <a:r>
              <a:rPr lang="en-US" baseline="0" dirty="0" smtClean="0"/>
              <a:t>Gate Developer</a:t>
            </a:r>
            <a:r>
              <a:rPr lang="ru-RU" baseline="0" dirty="0" smtClean="0"/>
              <a:t>, после чего плагин обрабатывает полученные документы и записывает их в виде </a:t>
            </a:r>
            <a:r>
              <a:rPr lang="en-US" baseline="0" dirty="0" smtClean="0"/>
              <a:t>xml</a:t>
            </a:r>
            <a:r>
              <a:rPr lang="ru-RU" baseline="0" dirty="0" smtClean="0"/>
              <a:t>- файлов в хранилище на локальном компьютере, после чего происходит сбор статистических показателей и программа генерирует отчет. В задачи пользователя входит ввод параметров и контроль за работой программы.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15F20-F443-453F-A9C0-28EEBDDBC9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86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55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3269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635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97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541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0878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6537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75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313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7319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8786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68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0760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14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068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32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503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140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008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043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865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352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00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862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990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9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6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9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84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79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36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85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7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751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77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09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08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018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094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658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51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596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0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66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722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984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005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478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99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292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870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73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500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145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54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194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62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871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611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005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606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862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00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257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714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24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3936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257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98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560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564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46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027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4509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9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7348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82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549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938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517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5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28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941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3533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183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2635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5941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63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76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9976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736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218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2723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3761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1794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497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278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5590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31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6880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0287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51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5680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4814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716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983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9536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076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2151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1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1997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9749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9570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3197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301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5616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043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7432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8839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5881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29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1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27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6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7F59F-C02F-4066-8DB3-37E779817C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A103-2032-46A2-84CA-91D3D51124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2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9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47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3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5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9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6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7F59F-C02F-4066-8DB3-37E779817CB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A103-2032-46A2-84CA-91D3D51124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91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5.png"/><Relationship Id="rId18" Type="http://schemas.openxmlformats.org/officeDocument/2006/relationships/slide" Target="slide7.xml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slide" Target="slide9.xml"/><Relationship Id="rId17" Type="http://schemas.openxmlformats.org/officeDocument/2006/relationships/image" Target="../media/image17.png"/><Relationship Id="rId2" Type="http://schemas.openxmlformats.org/officeDocument/2006/relationships/slide" Target="slide3.xml"/><Relationship Id="rId16" Type="http://schemas.openxmlformats.org/officeDocument/2006/relationships/slide" Target="slide2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101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24" Type="http://schemas.openxmlformats.org/officeDocument/2006/relationships/image" Target="../media/image21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image" Target="../media/image18.png"/><Relationship Id="rId4" Type="http://schemas.openxmlformats.org/officeDocument/2006/relationships/slide" Target="slide4.xml"/><Relationship Id="rId9" Type="http://schemas.openxmlformats.org/officeDocument/2006/relationships/image" Target="../media/image13.png"/><Relationship Id="rId14" Type="http://schemas.openxmlformats.org/officeDocument/2006/relationships/slide" Target="slide10.xml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5804" y="220486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Разработка системы сбора статистики использования маркеров стиля в научных публикациях на английском языке</a:t>
            </a:r>
            <a:br>
              <a:rPr lang="ru-RU" sz="3600" b="1" dirty="0"/>
            </a:br>
            <a:endParaRPr lang="ru-RU" sz="31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223792" y="6525344"/>
            <a:ext cx="381642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Высшая школа экономики, Пермь, 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www.hse.ru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1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704856" cy="11643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Структура документа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М.А.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Горбунова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8192" y="63813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10/13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12288" y="6423140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sldjump"/>
              </a:rPr>
              <a:t>Содержание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919537" y="1484784"/>
            <a:ext cx="4117429" cy="4674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1" y="2483401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Корпус может содержать один или несколько документов.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работе с несколькими корпусами, данная структура «оборачивается» в тэг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Corpora&gt;.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9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704856" cy="11643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Примеры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М.А.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Горбунова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8192" y="63813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12288" y="6423140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sldjump"/>
              </a:rPr>
              <a:t>Содержание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836136"/>
              </p:ext>
            </p:extLst>
          </p:nvPr>
        </p:nvGraphicFramePr>
        <p:xfrm>
          <a:off x="1545996" y="1282880"/>
          <a:ext cx="9264142" cy="514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6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704856" cy="11643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Примеры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М.А.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Горбунова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8192" y="63813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12288" y="6423140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sldjump"/>
              </a:rPr>
              <a:t>Содержание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341230"/>
              </p:ext>
            </p:extLst>
          </p:nvPr>
        </p:nvGraphicFramePr>
        <p:xfrm>
          <a:off x="1834348" y="1286950"/>
          <a:ext cx="8799087" cy="504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1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704856" cy="11643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Примеры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М.А.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Горбунова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8192" y="63813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3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/1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12288" y="6423140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sldjump"/>
              </a:rPr>
              <a:t>Содержание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287636"/>
              </p:ext>
            </p:extLst>
          </p:nvPr>
        </p:nvGraphicFramePr>
        <p:xfrm>
          <a:off x="1631504" y="1314374"/>
          <a:ext cx="8968769" cy="523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62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704856" cy="11643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М.А.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Горбунова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005" y="1813843"/>
            <a:ext cx="2217336" cy="1239354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910" y="1813843"/>
            <a:ext cx="2198522" cy="1239354"/>
          </a:xfrm>
          <a:prstGeom prst="rect">
            <a:avLst/>
          </a:prstGeom>
        </p:spPr>
      </p:pic>
      <p:pic>
        <p:nvPicPr>
          <p:cNvPr id="12" name="Рисунок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0607" y="1813843"/>
            <a:ext cx="2212527" cy="1244546"/>
          </a:xfrm>
          <a:prstGeom prst="rect">
            <a:avLst/>
          </a:prstGeom>
        </p:spPr>
      </p:pic>
      <p:pic>
        <p:nvPicPr>
          <p:cNvPr id="14" name="Рисунок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3558" y="3184941"/>
            <a:ext cx="2214638" cy="1244547"/>
          </a:xfrm>
          <a:prstGeom prst="rect">
            <a:avLst/>
          </a:prstGeom>
        </p:spPr>
      </p:pic>
      <p:pic>
        <p:nvPicPr>
          <p:cNvPr id="15" name="Рисунок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5060" y="3184940"/>
            <a:ext cx="2206790" cy="1244547"/>
          </a:xfrm>
          <a:prstGeom prst="rect">
            <a:avLst/>
          </a:prstGeom>
        </p:spPr>
      </p:pic>
      <p:pic>
        <p:nvPicPr>
          <p:cNvPr id="16" name="Рисунок 1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0607" y="3184711"/>
            <a:ext cx="2211593" cy="1244776"/>
          </a:xfrm>
          <a:prstGeom prst="rect">
            <a:avLst/>
          </a:prstGeom>
        </p:spPr>
      </p:pic>
      <p:pic>
        <p:nvPicPr>
          <p:cNvPr id="17" name="Рисунок 16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2181" y="4561235"/>
            <a:ext cx="2216015" cy="1244777"/>
          </a:xfrm>
          <a:prstGeom prst="rect">
            <a:avLst/>
          </a:prstGeom>
        </p:spPr>
      </p:pic>
      <p:pic>
        <p:nvPicPr>
          <p:cNvPr id="6" name="Рисунок 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3558" y="1813845"/>
            <a:ext cx="2216015" cy="1239352"/>
          </a:xfrm>
          <a:prstGeom prst="rect">
            <a:avLst/>
          </a:prstGeom>
        </p:spPr>
      </p:pic>
      <p:pic>
        <p:nvPicPr>
          <p:cNvPr id="7" name="Рисунок 6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51364" y="3184940"/>
            <a:ext cx="2219656" cy="1244547"/>
          </a:xfrm>
          <a:prstGeom prst="rect">
            <a:avLst/>
          </a:prstGeom>
        </p:spPr>
      </p:pic>
      <p:pic>
        <p:nvPicPr>
          <p:cNvPr id="8" name="Рисунок 7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51364" y="4561233"/>
            <a:ext cx="2212940" cy="1244779"/>
          </a:xfrm>
          <a:prstGeom prst="rect">
            <a:avLst/>
          </a:prstGeom>
        </p:spPr>
      </p:pic>
      <p:pic>
        <p:nvPicPr>
          <p:cNvPr id="11" name="Рисунок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22718" y="4561230"/>
            <a:ext cx="2184714" cy="1244779"/>
          </a:xfrm>
          <a:prstGeom prst="rect">
            <a:avLst/>
          </a:prstGeom>
        </p:spPr>
      </p:pic>
      <p:pic>
        <p:nvPicPr>
          <p:cNvPr id="20" name="Рисунок 19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40607" y="4555808"/>
            <a:ext cx="2211593" cy="12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Система </a:t>
            </a:r>
            <a:r>
              <a:rPr lang="en-US" dirty="0" err="1" smtClean="0">
                <a:solidFill>
                  <a:schemeClr val="bg1"/>
                </a:solidFill>
              </a:rPr>
              <a:t>PaperCat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Calibri"/>
              </a:rPr>
              <a:t>М.А. </a:t>
            </a:r>
            <a:r>
              <a:rPr lang="ru-RU" sz="1000" dirty="0" smtClean="0">
                <a:solidFill>
                  <a:prstClr val="white"/>
                </a:solidFill>
                <a:latin typeface="Calibri"/>
              </a:rPr>
              <a:t>Горбунова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88288" y="6351132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Содержание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6200" y="633080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8" name="Рисунок 7" descr="арх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375459" y="1635045"/>
            <a:ext cx="7254373" cy="43243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76121" y="3429000"/>
            <a:ext cx="2376264" cy="115212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2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Проблема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М.А.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Горбунова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84432" y="6351132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sldjump"/>
              </a:rPr>
              <a:t>Содержание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2344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3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Объект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8" y="1325842"/>
            <a:ext cx="4568515" cy="50972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719638" y="2424432"/>
            <a:ext cx="61189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Процесс ручной обработки результатов слишком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трудозатратен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каждый специалист обладает необходимыми навыками.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Отсутствует необходимое программное обеспечение.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5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М.А.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Горбунова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84432" y="6351131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sldjump"/>
              </a:rPr>
              <a:t>Содержание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2344" y="630931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90" y="1358188"/>
            <a:ext cx="4392488" cy="48101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95326" y="2168047"/>
            <a:ext cx="5619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Сокращение ручной обработки до минимума.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Функции пользователя сводятся к загрузке файла и выбору параметров.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5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Анализ средств обработки языка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М.А.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Горбунова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6079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219075" y="1504950"/>
          <a:ext cx="11725276" cy="446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1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9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5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37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Название системы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Генерация отчета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Форматы</a:t>
                      </a:r>
                      <a:r>
                        <a:rPr lang="ru-RU" sz="1800" baseline="0" dirty="0" smtClean="0"/>
                        <a:t> экспорта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Параметры отчета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Пользовательские отчеты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Расширение функционала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Язык разработки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AntConc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 (.txt, .html,</a:t>
                      </a:r>
                      <a:r>
                        <a:rPr lang="en-US" sz="1800" baseline="0" dirty="0" smtClean="0"/>
                        <a:t> .xml, .ant)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Hit, </a:t>
                      </a:r>
                      <a:r>
                        <a:rPr lang="en-US" sz="1800" dirty="0" err="1" smtClean="0"/>
                        <a:t>KWIC,File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Perl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13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WordSmith</a:t>
                      </a:r>
                      <a:r>
                        <a:rPr lang="en-US" sz="1800" dirty="0" smtClean="0"/>
                        <a:t> Tools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 (.txt, .xml, .</a:t>
                      </a:r>
                      <a:r>
                        <a:rPr lang="en-US" sz="1800" dirty="0" err="1" smtClean="0"/>
                        <a:t>xls</a:t>
                      </a:r>
                      <a:r>
                        <a:rPr lang="en-US" sz="1800" dirty="0" smtClean="0"/>
                        <a:t>, .rtf, </a:t>
                      </a:r>
                      <a:r>
                        <a:rPr lang="en-US" sz="1800" dirty="0" err="1" smtClean="0"/>
                        <a:t>WordList</a:t>
                      </a:r>
                      <a:r>
                        <a:rPr lang="en-US" sz="1800" dirty="0" smtClean="0"/>
                        <a:t> files)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Word, Frequency, Texts, Lemmas, Set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Python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13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Sketch Engine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 (.txt, .xml)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Word, Co-occurrence</a:t>
                      </a:r>
                      <a:r>
                        <a:rPr lang="en-US" sz="1800" baseline="0" dirty="0" smtClean="0"/>
                        <a:t> count, Candidate count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C++, Python, JavaScript, </a:t>
                      </a:r>
                      <a:r>
                        <a:rPr lang="en-US" sz="1800" dirty="0" err="1" smtClean="0"/>
                        <a:t>Jquery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Gate Developer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 (.xml)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Type, Set, Start, End, ID, Features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Java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CQPWeb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 (.txt)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No, Search</a:t>
                      </a:r>
                      <a:r>
                        <a:rPr lang="en-US" sz="1800" baseline="0" dirty="0" smtClean="0"/>
                        <a:t> Results, No of occ., percent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Perl, R, PHP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0216159" y="6423140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sldjump"/>
              </a:rPr>
              <a:t>Содержание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075" y="4647802"/>
            <a:ext cx="11725276" cy="6861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9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12879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Обзор генераторов отчетов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М.А.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Горбунова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6184" y="63511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6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653702" y="1340771"/>
          <a:ext cx="8762778" cy="5003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9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55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805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Язык внедрения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Возможность создания диаграмм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Форматы отчетов, выгружаемых пользователю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marR="71755" indent="209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Визуальное</a:t>
                      </a:r>
                      <a:r>
                        <a:rPr lang="ru-RU" sz="1200" baseline="0" dirty="0" smtClean="0">
                          <a:effectLst/>
                        </a:rPr>
                        <a:t> оформление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Открытый 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marR="71755" indent="2095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Возможность работы с базами данных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Crystal Reports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Visual Basic, C++,C#, Java </a:t>
                      </a:r>
                      <a:r>
                        <a:rPr lang="ru-RU" sz="1200">
                          <a:effectLst/>
                        </a:rPr>
                        <a:t>и т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ru-RU" sz="1200">
                          <a:effectLst/>
                        </a:rPr>
                        <a:t>д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RPT, RPTR, HTML, MS Word, MS Excel, ODBC, PDF, RTF, CSV, TTX, TXT, XML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Symbol"/>
                        </a:rPr>
                        <a:t></a:t>
                      </a:r>
                      <a:r>
                        <a:rPr lang="en-US" sz="1200">
                          <a:effectLst/>
                        </a:rPr>
                        <a:t> 75 000 </a:t>
                      </a:r>
                      <a:r>
                        <a:rPr lang="ru-RU" sz="1200">
                          <a:effectLst/>
                        </a:rPr>
                        <a:t>руб.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StimlSoft Reports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JavaScript, HTML5, PHP, Java, и Flex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PDF, XPS, MS Power Point, HTML, MHT, TXT, RTF, MS Word, MS Excel, CSV, DBF, XML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sym typeface="Symbol"/>
                        </a:rPr>
                        <a:t></a:t>
                      </a:r>
                      <a:r>
                        <a:rPr lang="ru-RU" sz="1200">
                          <a:effectLst/>
                        </a:rPr>
                        <a:t> 29 000 руб.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 (при определенных условиях покупки)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Jasper Report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Java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PDF, RTF, HTML, XLS, CSV и XML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Бесплатно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Next Report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Java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HTML, EXCEL, EXCELX, PDF, DOCX, RTF,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CSV, TSV, TEXT </a:t>
                      </a:r>
                      <a:r>
                        <a:rPr lang="ru-RU" sz="1200">
                          <a:effectLst/>
                        </a:rPr>
                        <a:t>и</a:t>
                      </a:r>
                      <a:r>
                        <a:rPr lang="en-US" sz="1200">
                          <a:effectLst/>
                        </a:rPr>
                        <a:t> XML.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Бесплатно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BIRT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Java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HTML, PDF, Excel, Power Point,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Word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Бесплатно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0212288" y="6392944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sldjump"/>
              </a:rPr>
              <a:t>Содержание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1504" y="5733257"/>
            <a:ext cx="8784976" cy="6178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0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704856" cy="11643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Разработка архитектуры программного модуля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  <a:latin typeface="Calibri"/>
              </a:rPr>
              <a:t>М.А. </a:t>
            </a:r>
            <a:r>
              <a:rPr lang="ru-RU" sz="1000" dirty="0" smtClean="0">
                <a:solidFill>
                  <a:prstClr val="white"/>
                </a:solidFill>
                <a:latin typeface="Calibri"/>
              </a:rPr>
              <a:t>Горбунова</a:t>
            </a:r>
            <a:endParaRPr lang="ru-RU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6200" y="633080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88288" y="6351132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Содержание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1403647"/>
            <a:ext cx="7128792" cy="48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704856" cy="11643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Параметры входа/выхода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М.А.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Горбунова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95817" y="63813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8/13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59913" y="6423140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sldjump"/>
              </a:rPr>
              <a:t>Содержание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135560" y="1484784"/>
            <a:ext cx="770485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388"/>
            <a:ext cx="7704856" cy="11643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Параметры входа/выхода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6423140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М.А.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Горбунова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08369" y="637880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72465" y="6420617"/>
            <a:ext cx="1728192" cy="246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action="ppaction://hlinksldjump"/>
              </a:rPr>
              <a:t>Содержание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495600" y="1772817"/>
            <a:ext cx="7398390" cy="2467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2085" y="4365105"/>
            <a:ext cx="7890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Runtime parameters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указываются перед запуском плагина.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Список маркеров, для которых необходимо создать статистику задается в окне редактора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“Initialization parameters”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при создании обрабатывающего ресурса.</a:t>
            </a:r>
          </a:p>
        </p:txBody>
      </p:sp>
    </p:spTree>
    <p:extLst>
      <p:ext uri="{BB962C8B-B14F-4D97-AF65-F5344CB8AC3E}">
        <p14:creationId xmlns:p14="http://schemas.microsoft.com/office/powerpoint/2010/main" val="12015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709</Words>
  <Application>Microsoft Office PowerPoint</Application>
  <PresentationFormat>Широкоэкранный</PresentationFormat>
  <Paragraphs>159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14</vt:i4>
      </vt:variant>
    </vt:vector>
  </HeadingPairs>
  <TitlesOfParts>
    <vt:vector size="31" baseType="lpstr">
      <vt:lpstr>Arial</vt:lpstr>
      <vt:lpstr>Arial Unicode MS</vt:lpstr>
      <vt:lpstr>Calibri</vt:lpstr>
      <vt:lpstr>Myriad Pro</vt:lpstr>
      <vt:lpstr>Symbol</vt:lpstr>
      <vt:lpstr>Times New Roman</vt:lpstr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Разработка системы сбора статистики использования маркеров стиля в научных публикациях на английском языке </vt:lpstr>
      <vt:lpstr>Система PaperCat</vt:lpstr>
      <vt:lpstr>Проблема</vt:lpstr>
      <vt:lpstr>Решение</vt:lpstr>
      <vt:lpstr>Анализ средств обработки языка</vt:lpstr>
      <vt:lpstr>Обзор генераторов отчетов</vt:lpstr>
      <vt:lpstr>Разработка архитектуры программного модуля</vt:lpstr>
      <vt:lpstr>Параметры входа/выхода</vt:lpstr>
      <vt:lpstr>Параметры входа/выхода</vt:lpstr>
      <vt:lpstr>Структура документа</vt:lpstr>
      <vt:lpstr>Примеры </vt:lpstr>
      <vt:lpstr>Примеры </vt:lpstr>
      <vt:lpstr>Примеры </vt:lpstr>
      <vt:lpstr>Содержание</vt:lpstr>
    </vt:vector>
  </TitlesOfParts>
  <Company>Parma Technologies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системы сбора статистики использования маркеров стиля в научных публикациях на английском языке</dc:title>
  <dc:creator>Gorbunova, Mariya A.</dc:creator>
  <cp:lastModifiedBy>Gorbunova, Mariya A.</cp:lastModifiedBy>
  <cp:revision>7</cp:revision>
  <dcterms:created xsi:type="dcterms:W3CDTF">2017-11-17T04:59:30Z</dcterms:created>
  <dcterms:modified xsi:type="dcterms:W3CDTF">2017-11-17T06:36:17Z</dcterms:modified>
</cp:coreProperties>
</file>