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6" r:id="rId3"/>
    <p:sldId id="267" r:id="rId4"/>
    <p:sldId id="263" r:id="rId5"/>
    <p:sldId id="265" r:id="rId6"/>
    <p:sldId id="262"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tx1"/>
                </a:solidFill>
                <a:effectLst>
                  <a:outerShdw blurRad="50800" dist="38100" dir="5400000" algn="t" rotWithShape="0">
                    <a:prstClr val="black">
                      <a:alpha val="40000"/>
                    </a:prstClr>
                  </a:outerShdw>
                </a:effectLst>
                <a:latin typeface="+mn-lt"/>
                <a:ea typeface="+mn-ea"/>
                <a:cs typeface="+mn-cs"/>
              </a:defRPr>
            </a:pPr>
            <a:r>
              <a:rPr lang="en-US" baseline="0">
                <a:solidFill>
                  <a:schemeClr val="tx1"/>
                </a:solidFill>
              </a:rPr>
              <a:t>Competent/Learners BI PE</a:t>
            </a:r>
          </a:p>
        </c:rich>
      </c:tx>
      <c:layout/>
      <c:overlay val="0"/>
      <c:spPr>
        <a:noFill/>
        <a:ln>
          <a:noFill/>
        </a:ln>
        <a:effectLst/>
      </c:sp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BI_PE!$A$3:$A$21</c:f>
              <c:strCache>
                <c:ptCount val="19"/>
                <c:pt idx="0">
                  <c:v>Abstract semantic verbs</c:v>
                </c:pt>
                <c:pt idx="1">
                  <c:v>Archaisms</c:v>
                </c:pt>
                <c:pt idx="2">
                  <c:v>Complex conjunctions</c:v>
                </c:pt>
                <c:pt idx="3">
                  <c:v>Desemantisized verbs</c:v>
                </c:pt>
                <c:pt idx="4">
                  <c:v>Future</c:v>
                </c:pt>
                <c:pt idx="5">
                  <c:v>IPronoun</c:v>
                </c:pt>
                <c:pt idx="6">
                  <c:v>Intensifying adverbs</c:v>
                </c:pt>
                <c:pt idx="7">
                  <c:v>Logic connectors</c:v>
                </c:pt>
                <c:pt idx="8">
                  <c:v>Noun</c:v>
                </c:pt>
                <c:pt idx="9">
                  <c:v>OrSuffix</c:v>
                </c:pt>
                <c:pt idx="10">
                  <c:v>PassiveVoice</c:v>
                </c:pt>
                <c:pt idx="11">
                  <c:v>Past</c:v>
                </c:pt>
                <c:pt idx="12">
                  <c:v>PersonalPronoun</c:v>
                </c:pt>
                <c:pt idx="13">
                  <c:v>Prepositive attributes</c:v>
                </c:pt>
                <c:pt idx="14">
                  <c:v>Postpositive attributes</c:v>
                </c:pt>
                <c:pt idx="15">
                  <c:v>Present</c:v>
                </c:pt>
                <c:pt idx="16">
                  <c:v>ThatThose</c:v>
                </c:pt>
                <c:pt idx="17">
                  <c:v>WePronoun</c:v>
                </c:pt>
                <c:pt idx="18">
                  <c:v>YouHeShe</c:v>
                </c:pt>
              </c:strCache>
            </c:strRef>
          </c:cat>
          <c:val>
            <c:numRef>
              <c:f>BI_PE!$B$3:$B$21</c:f>
            </c:numRef>
          </c:val>
          <c:extLst xmlns:c16r2="http://schemas.microsoft.com/office/drawing/2015/06/chart">
            <c:ext xmlns:c16="http://schemas.microsoft.com/office/drawing/2014/chart" uri="{C3380CC4-5D6E-409C-BE32-E72D297353CC}">
              <c16:uniqueId val="{00000000-71DE-4832-9713-83462C2BD4A3}"/>
            </c:ext>
          </c:extLst>
        </c:ser>
        <c:ser>
          <c:idx val="1"/>
          <c:order val="1"/>
          <c:tx>
            <c:v>Competent</c:v>
          </c:tx>
          <c:spPr>
            <a:solidFill>
              <a:srgbClr val="C00000"/>
            </a:solidFill>
            <a:ln>
              <a:solidFill>
                <a:schemeClr val="tx1"/>
              </a:solid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BI_PE!$A$3:$A$21</c:f>
              <c:strCache>
                <c:ptCount val="19"/>
                <c:pt idx="0">
                  <c:v>Abstract semantic verbs</c:v>
                </c:pt>
                <c:pt idx="1">
                  <c:v>Archaisms</c:v>
                </c:pt>
                <c:pt idx="2">
                  <c:v>Complex conjunctions</c:v>
                </c:pt>
                <c:pt idx="3">
                  <c:v>Desemantisized verbs</c:v>
                </c:pt>
                <c:pt idx="4">
                  <c:v>Future</c:v>
                </c:pt>
                <c:pt idx="5">
                  <c:v>IPronoun</c:v>
                </c:pt>
                <c:pt idx="6">
                  <c:v>Intensifying adverbs</c:v>
                </c:pt>
                <c:pt idx="7">
                  <c:v>Logic connectors</c:v>
                </c:pt>
                <c:pt idx="8">
                  <c:v>Noun</c:v>
                </c:pt>
                <c:pt idx="9">
                  <c:v>OrSuffix</c:v>
                </c:pt>
                <c:pt idx="10">
                  <c:v>PassiveVoice</c:v>
                </c:pt>
                <c:pt idx="11">
                  <c:v>Past</c:v>
                </c:pt>
                <c:pt idx="12">
                  <c:v>PersonalPronoun</c:v>
                </c:pt>
                <c:pt idx="13">
                  <c:v>Prepositive attributes</c:v>
                </c:pt>
                <c:pt idx="14">
                  <c:v>Postpositive attributes</c:v>
                </c:pt>
                <c:pt idx="15">
                  <c:v>Present</c:v>
                </c:pt>
                <c:pt idx="16">
                  <c:v>ThatThose</c:v>
                </c:pt>
                <c:pt idx="17">
                  <c:v>WePronoun</c:v>
                </c:pt>
                <c:pt idx="18">
                  <c:v>YouHeShe</c:v>
                </c:pt>
              </c:strCache>
            </c:strRef>
          </c:cat>
          <c:val>
            <c:numRef>
              <c:f>BI_PE!$C$3:$C$21</c:f>
              <c:numCache>
                <c:formatCode>General</c:formatCode>
                <c:ptCount val="19"/>
                <c:pt idx="0">
                  <c:v>3.9667683490478833E-2</c:v>
                </c:pt>
                <c:pt idx="1">
                  <c:v>4.6219264189314108E-5</c:v>
                </c:pt>
                <c:pt idx="2">
                  <c:v>4.3446108337955262E-3</c:v>
                </c:pt>
                <c:pt idx="3">
                  <c:v>2.6945831022370123E-2</c:v>
                </c:pt>
                <c:pt idx="4">
                  <c:v>1.3056942133481235E-3</c:v>
                </c:pt>
                <c:pt idx="5">
                  <c:v>3.3508966537252726E-4</c:v>
                </c:pt>
                <c:pt idx="6">
                  <c:v>1.6292290626733223E-3</c:v>
                </c:pt>
                <c:pt idx="7">
                  <c:v>4.3099463856535406E-3</c:v>
                </c:pt>
                <c:pt idx="8">
                  <c:v>0.46355611018672582</c:v>
                </c:pt>
                <c:pt idx="9">
                  <c:v>4.0441856165649845E-3</c:v>
                </c:pt>
                <c:pt idx="10">
                  <c:v>2.3340728415603623E-2</c:v>
                </c:pt>
                <c:pt idx="11">
                  <c:v>1.9204104270660011E-2</c:v>
                </c:pt>
                <c:pt idx="12">
                  <c:v>1.7817526344980589E-2</c:v>
                </c:pt>
                <c:pt idx="13">
                  <c:v>0.22603531151784065</c:v>
                </c:pt>
                <c:pt idx="14">
                  <c:v>0.21454982436679609</c:v>
                </c:pt>
                <c:pt idx="15">
                  <c:v>7.6550656313551485E-2</c:v>
                </c:pt>
                <c:pt idx="16">
                  <c:v>2.0798668885191348E-4</c:v>
                </c:pt>
                <c:pt idx="17">
                  <c:v>1.0410889258643002E-2</c:v>
                </c:pt>
                <c:pt idx="18">
                  <c:v>1.0399334442595674E-4</c:v>
                </c:pt>
              </c:numCache>
            </c:numRef>
          </c:val>
          <c:extLst xmlns:c16r2="http://schemas.microsoft.com/office/drawing/2015/06/chart">
            <c:ext xmlns:c16="http://schemas.microsoft.com/office/drawing/2014/chart" uri="{C3380CC4-5D6E-409C-BE32-E72D297353CC}">
              <c16:uniqueId val="{00000001-71DE-4832-9713-83462C2BD4A3}"/>
            </c:ext>
          </c:extLst>
        </c:ser>
        <c:ser>
          <c:idx val="2"/>
          <c:order val="2"/>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BI_PE!$A$3:$A$21</c:f>
              <c:strCache>
                <c:ptCount val="19"/>
                <c:pt idx="0">
                  <c:v>Abstract semantic verbs</c:v>
                </c:pt>
                <c:pt idx="1">
                  <c:v>Archaisms</c:v>
                </c:pt>
                <c:pt idx="2">
                  <c:v>Complex conjunctions</c:v>
                </c:pt>
                <c:pt idx="3">
                  <c:v>Desemantisized verbs</c:v>
                </c:pt>
                <c:pt idx="4">
                  <c:v>Future</c:v>
                </c:pt>
                <c:pt idx="5">
                  <c:v>IPronoun</c:v>
                </c:pt>
                <c:pt idx="6">
                  <c:v>Intensifying adverbs</c:v>
                </c:pt>
                <c:pt idx="7">
                  <c:v>Logic connectors</c:v>
                </c:pt>
                <c:pt idx="8">
                  <c:v>Noun</c:v>
                </c:pt>
                <c:pt idx="9">
                  <c:v>OrSuffix</c:v>
                </c:pt>
                <c:pt idx="10">
                  <c:v>PassiveVoice</c:v>
                </c:pt>
                <c:pt idx="11">
                  <c:v>Past</c:v>
                </c:pt>
                <c:pt idx="12">
                  <c:v>PersonalPronoun</c:v>
                </c:pt>
                <c:pt idx="13">
                  <c:v>Prepositive attributes</c:v>
                </c:pt>
                <c:pt idx="14">
                  <c:v>Postpositive attributes</c:v>
                </c:pt>
                <c:pt idx="15">
                  <c:v>Present</c:v>
                </c:pt>
                <c:pt idx="16">
                  <c:v>ThatThose</c:v>
                </c:pt>
                <c:pt idx="17">
                  <c:v>WePronoun</c:v>
                </c:pt>
                <c:pt idx="18">
                  <c:v>YouHeShe</c:v>
                </c:pt>
              </c:strCache>
            </c:strRef>
          </c:cat>
          <c:val>
            <c:numRef>
              <c:f>BI_PE!$D$3:$D$21</c:f>
            </c:numRef>
          </c:val>
          <c:extLst xmlns:c16r2="http://schemas.microsoft.com/office/drawing/2015/06/chart">
            <c:ext xmlns:c16="http://schemas.microsoft.com/office/drawing/2014/chart" uri="{C3380CC4-5D6E-409C-BE32-E72D297353CC}">
              <c16:uniqueId val="{00000002-71DE-4832-9713-83462C2BD4A3}"/>
            </c:ext>
          </c:extLst>
        </c:ser>
        <c:ser>
          <c:idx val="3"/>
          <c:order val="3"/>
          <c:tx>
            <c:v>Learners</c:v>
          </c:tx>
          <c:spPr>
            <a:solidFill>
              <a:schemeClr val="accent1">
                <a:lumMod val="60000"/>
                <a:lumOff val="40000"/>
              </a:schemeClr>
            </a:solidFill>
            <a:ln>
              <a:solidFill>
                <a:schemeClr val="tx1"/>
              </a:solid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BI_PE!$A$3:$A$21</c:f>
              <c:strCache>
                <c:ptCount val="19"/>
                <c:pt idx="0">
                  <c:v>Abstract semantic verbs</c:v>
                </c:pt>
                <c:pt idx="1">
                  <c:v>Archaisms</c:v>
                </c:pt>
                <c:pt idx="2">
                  <c:v>Complex conjunctions</c:v>
                </c:pt>
                <c:pt idx="3">
                  <c:v>Desemantisized verbs</c:v>
                </c:pt>
                <c:pt idx="4">
                  <c:v>Future</c:v>
                </c:pt>
                <c:pt idx="5">
                  <c:v>IPronoun</c:v>
                </c:pt>
                <c:pt idx="6">
                  <c:v>Intensifying adverbs</c:v>
                </c:pt>
                <c:pt idx="7">
                  <c:v>Logic connectors</c:v>
                </c:pt>
                <c:pt idx="8">
                  <c:v>Noun</c:v>
                </c:pt>
                <c:pt idx="9">
                  <c:v>OrSuffix</c:v>
                </c:pt>
                <c:pt idx="10">
                  <c:v>PassiveVoice</c:v>
                </c:pt>
                <c:pt idx="11">
                  <c:v>Past</c:v>
                </c:pt>
                <c:pt idx="12">
                  <c:v>PersonalPronoun</c:v>
                </c:pt>
                <c:pt idx="13">
                  <c:v>Prepositive attributes</c:v>
                </c:pt>
                <c:pt idx="14">
                  <c:v>Postpositive attributes</c:v>
                </c:pt>
                <c:pt idx="15">
                  <c:v>Present</c:v>
                </c:pt>
                <c:pt idx="16">
                  <c:v>ThatThose</c:v>
                </c:pt>
                <c:pt idx="17">
                  <c:v>WePronoun</c:v>
                </c:pt>
                <c:pt idx="18">
                  <c:v>YouHeShe</c:v>
                </c:pt>
              </c:strCache>
            </c:strRef>
          </c:cat>
          <c:val>
            <c:numRef>
              <c:f>BI_PE!$E$3:$E$21</c:f>
              <c:numCache>
                <c:formatCode>General</c:formatCode>
                <c:ptCount val="19"/>
                <c:pt idx="0">
                  <c:v>4.6357188910380397E-2</c:v>
                </c:pt>
                <c:pt idx="1">
                  <c:v>1.6118633139909736E-4</c:v>
                </c:pt>
                <c:pt idx="2">
                  <c:v>3.4816247582205029E-3</c:v>
                </c:pt>
                <c:pt idx="3">
                  <c:v>3.0883301096067052E-2</c:v>
                </c:pt>
                <c:pt idx="4">
                  <c:v>1.1863313990973566E-2</c:v>
                </c:pt>
                <c:pt idx="5">
                  <c:v>8.3816892327530628E-4</c:v>
                </c:pt>
                <c:pt idx="6">
                  <c:v>8.3816892327530628E-4</c:v>
                </c:pt>
                <c:pt idx="7">
                  <c:v>3.2882011605415862E-3</c:v>
                </c:pt>
                <c:pt idx="8">
                  <c:v>0.46856866537717601</c:v>
                </c:pt>
                <c:pt idx="9">
                  <c:v>3.900709219858156E-3</c:v>
                </c:pt>
                <c:pt idx="10">
                  <c:v>3.0689877498388137E-2</c:v>
                </c:pt>
                <c:pt idx="11">
                  <c:v>1.1089619600257897E-2</c:v>
                </c:pt>
                <c:pt idx="12">
                  <c:v>1.3797549967762734E-2</c:v>
                </c:pt>
                <c:pt idx="13">
                  <c:v>0.20667311411992262</c:v>
                </c:pt>
                <c:pt idx="14">
                  <c:v>8.7427466150870409E-2</c:v>
                </c:pt>
                <c:pt idx="15">
                  <c:v>7.6112185686653774E-2</c:v>
                </c:pt>
                <c:pt idx="16">
                  <c:v>3.2237266279819473E-5</c:v>
                </c:pt>
                <c:pt idx="17">
                  <c:v>3.5460992907801418E-3</c:v>
                </c:pt>
                <c:pt idx="18">
                  <c:v>4.5132172791747258E-4</c:v>
                </c:pt>
              </c:numCache>
            </c:numRef>
          </c:val>
          <c:extLst xmlns:c16r2="http://schemas.microsoft.com/office/drawing/2015/06/chart">
            <c:ext xmlns:c16="http://schemas.microsoft.com/office/drawing/2014/chart" uri="{C3380CC4-5D6E-409C-BE32-E72D297353CC}">
              <c16:uniqueId val="{00000003-71DE-4832-9713-83462C2BD4A3}"/>
            </c:ext>
          </c:extLst>
        </c:ser>
        <c:dLbls>
          <c:showLegendKey val="0"/>
          <c:showVal val="0"/>
          <c:showCatName val="0"/>
          <c:showSerName val="0"/>
          <c:showPercent val="0"/>
          <c:showBubbleSize val="0"/>
        </c:dLbls>
        <c:gapWidth val="100"/>
        <c:overlap val="-24"/>
        <c:axId val="45448576"/>
        <c:axId val="45454464"/>
      </c:barChart>
      <c:catAx>
        <c:axId val="4544857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45454464"/>
        <c:crosses val="autoZero"/>
        <c:auto val="1"/>
        <c:lblAlgn val="ctr"/>
        <c:lblOffset val="100"/>
        <c:noMultiLvlLbl val="0"/>
      </c:catAx>
      <c:valAx>
        <c:axId val="454544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45448576"/>
        <c:crosses val="autoZero"/>
        <c:crossBetween val="between"/>
        <c:majorUnit val="1.0000000000000002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legend>
    <c:plotVisOnly val="1"/>
    <c:dispBlanksAs val="gap"/>
    <c:showDLblsOverMax val="0"/>
  </c:chart>
  <c:spPr>
    <a:solidFill>
      <a:schemeClr val="bg1"/>
    </a:solidFill>
    <a:ln>
      <a:noFill/>
    </a:ln>
    <a:effectLst/>
  </c:spPr>
  <c:txPr>
    <a:bodyPr/>
    <a:lstStyle/>
    <a:p>
      <a:pPr>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24C5C81-AE72-45D6-BF7A-194DBD325D2B}" type="datetimeFigureOut">
              <a:rPr lang="ru-RU" smtClean="0"/>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24C5C81-AE72-45D6-BF7A-194DBD325D2B}" type="datetimeFigureOut">
              <a:rPr lang="ru-RU" smtClean="0"/>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24C5C81-AE72-45D6-BF7A-194DBD325D2B}" type="datetimeFigureOut">
              <a:rPr lang="ru-RU" smtClean="0"/>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24C5C81-AE72-45D6-BF7A-194DBD325D2B}" type="datetimeFigureOut">
              <a:rPr lang="ru-RU" smtClean="0"/>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4C5C81-AE72-45D6-BF7A-194DBD325D2B}" type="datetimeFigureOut">
              <a:rPr lang="ru-RU" smtClean="0"/>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24C5C81-AE72-45D6-BF7A-194DBD325D2B}" type="datetimeFigureOut">
              <a:rPr lang="ru-RU" smtClean="0"/>
              <a:t>21.11.2017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24C5C81-AE72-45D6-BF7A-194DBD325D2B}" type="datetimeFigureOut">
              <a:rPr lang="ru-RU" smtClean="0"/>
              <a:t>21.11.2017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24C5C81-AE72-45D6-BF7A-194DBD325D2B}" type="datetimeFigureOut">
              <a:rPr lang="ru-RU" smtClean="0"/>
              <a:t>21.11.2017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C5C81-AE72-45D6-BF7A-194DBD325D2B}" type="datetimeFigureOut">
              <a:rPr lang="ru-RU" smtClean="0"/>
              <a:t>21.11.2017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181EA00-8127-4AC2-AD5E-68495ACD934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24C5C81-AE72-45D6-BF7A-194DBD325D2B}" type="datetimeFigureOut">
              <a:rPr lang="ru-RU" smtClean="0"/>
              <a:t>21.11.2017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81EA00-8127-4AC2-AD5E-68495ACD9343}"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624C5C81-AE72-45D6-BF7A-194DBD325D2B}" type="datetimeFigureOut">
              <a:rPr lang="ru-RU" smtClean="0"/>
              <a:t>21.11.2017</a:t>
            </a:fld>
            <a:endParaRPr lang="ru-RU"/>
          </a:p>
        </p:txBody>
      </p:sp>
      <p:sp>
        <p:nvSpPr>
          <p:cNvPr id="9" name="Slide Number Placeholder 8"/>
          <p:cNvSpPr>
            <a:spLocks noGrp="1"/>
          </p:cNvSpPr>
          <p:nvPr>
            <p:ph type="sldNum" sz="quarter" idx="11"/>
          </p:nvPr>
        </p:nvSpPr>
        <p:spPr/>
        <p:txBody>
          <a:bodyPr/>
          <a:lstStyle/>
          <a:p>
            <a:fld id="{7181EA00-8127-4AC2-AD5E-68495ACD9343}"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181EA00-8127-4AC2-AD5E-68495ACD9343}"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24C5C81-AE72-45D6-BF7A-194DBD325D2B}" type="datetimeFigureOut">
              <a:rPr lang="ru-RU" smtClean="0"/>
              <a:t>21.11.2017</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72816"/>
            <a:ext cx="7772400" cy="1944215"/>
          </a:xfrm>
        </p:spPr>
        <p:txBody>
          <a:bodyPr>
            <a:normAutofit/>
          </a:bodyPr>
          <a:lstStyle/>
          <a:p>
            <a:r>
              <a:rPr lang="ru-RU" sz="3200" b="1" dirty="0" smtClean="0">
                <a:latin typeface="Times New Roman" panose="02020603050405020304" pitchFamily="18" charset="0"/>
                <a:cs typeface="Times New Roman" panose="02020603050405020304" pitchFamily="18" charset="0"/>
              </a:rPr>
              <a:t>Определение основных стилистических маркеров текста.</a:t>
            </a:r>
            <a:endParaRPr lang="ru-RU" sz="32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ru-RU" b="1" dirty="0" smtClean="0">
                <a:latin typeface="Times New Roman" panose="02020603050405020304" pitchFamily="18" charset="0"/>
                <a:cs typeface="Times New Roman" panose="02020603050405020304" pitchFamily="18" charset="0"/>
              </a:rPr>
              <a:t>Проверка гипотезы</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119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dirty="0" err="1" smtClean="0">
                <a:latin typeface="Times New Roman" panose="02020603050405020304" pitchFamily="18" charset="0"/>
                <a:cs typeface="Times New Roman" panose="02020603050405020304" pitchFamily="18" charset="0"/>
              </a:rPr>
              <a:t>Стилометрические</a:t>
            </a:r>
            <a:r>
              <a:rPr lang="ru-RU" sz="3600" b="1" dirty="0" smtClean="0">
                <a:latin typeface="Times New Roman" panose="02020603050405020304" pitchFamily="18" charset="0"/>
                <a:cs typeface="Times New Roman" panose="02020603050405020304" pitchFamily="18" charset="0"/>
              </a:rPr>
              <a:t> показатели текстов</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тилистическое исследование с применением корпусных технологий</a:t>
            </a:r>
          </a:p>
          <a:p>
            <a:pPr marL="114300" indent="0">
              <a:buNone/>
            </a:pPr>
            <a:r>
              <a:rPr lang="ru-RU" dirty="0" smtClean="0">
                <a:latin typeface="Times New Roman" panose="02020603050405020304" pitchFamily="18" charset="0"/>
                <a:cs typeface="Times New Roman" panose="02020603050405020304" pitchFamily="18" charset="0"/>
              </a:rPr>
              <a:t>используется: </a:t>
            </a:r>
          </a:p>
          <a:p>
            <a:r>
              <a:rPr lang="ru-RU" dirty="0" smtClean="0">
                <a:latin typeface="Times New Roman" panose="02020603050405020304" pitchFamily="18" charset="0"/>
                <a:cs typeface="Times New Roman" panose="02020603050405020304" pitchFamily="18" charset="0"/>
              </a:rPr>
              <a:t>для атрибуции текстов в филологических исследованиях</a:t>
            </a:r>
          </a:p>
          <a:p>
            <a:r>
              <a:rPr lang="ru-RU" dirty="0">
                <a:latin typeface="Times New Roman" panose="02020603050405020304" pitchFamily="18" charset="0"/>
                <a:cs typeface="Times New Roman" panose="02020603050405020304" pitchFamily="18" charset="0"/>
              </a:rPr>
              <a:t>в</a:t>
            </a:r>
            <a:r>
              <a:rPr lang="ru-RU" dirty="0" smtClean="0">
                <a:latin typeface="Times New Roman" panose="02020603050405020304" pitchFamily="18" charset="0"/>
                <a:cs typeface="Times New Roman" panose="02020603050405020304" pitchFamily="18" charset="0"/>
              </a:rPr>
              <a:t> юридической практике </a:t>
            </a:r>
          </a:p>
          <a:p>
            <a:pPr marL="114300" indent="0" algn="just">
              <a:buNone/>
            </a:pPr>
            <a:r>
              <a:rPr lang="ru-RU" dirty="0" smtClean="0">
                <a:latin typeface="Times New Roman" panose="02020603050405020304" pitchFamily="18" charset="0"/>
                <a:cs typeface="Times New Roman" panose="02020603050405020304" pitchFamily="18" charset="0"/>
              </a:rPr>
              <a:t>По аналогии со </a:t>
            </a:r>
            <a:r>
              <a:rPr lang="ru-RU" dirty="0" err="1" smtClean="0">
                <a:latin typeface="Times New Roman" panose="02020603050405020304" pitchFamily="18" charset="0"/>
                <a:cs typeface="Times New Roman" panose="02020603050405020304" pitchFamily="18" charset="0"/>
              </a:rPr>
              <a:t>стилометрическим</a:t>
            </a:r>
            <a:r>
              <a:rPr lang="ru-RU" dirty="0" smtClean="0">
                <a:latin typeface="Times New Roman" panose="02020603050405020304" pitchFamily="18" charset="0"/>
                <a:cs typeface="Times New Roman" panose="02020603050405020304" pitchFamily="18" charset="0"/>
              </a:rPr>
              <a:t> анализом текста, мы предполагаем, что существует «инвариантный», иначе «конвенциональный» эталон текста, написанного в определенном функциональном стиле, обслуживающем ту или иную сферу человеческой жизни. Все тексты этого стиля будут обладать рядом черт, отличающим его (стиль) от других функциональных стилей.</a:t>
            </a:r>
          </a:p>
          <a:p>
            <a:pPr marL="114300" indent="0">
              <a:buNone/>
            </a:pPr>
            <a:endParaRPr lang="ru-RU" dirty="0" smtClean="0">
              <a:latin typeface="Times New Roman" panose="02020603050405020304" pitchFamily="18" charset="0"/>
              <a:cs typeface="Times New Roman" panose="02020603050405020304" pitchFamily="18" charset="0"/>
            </a:endParaRPr>
          </a:p>
          <a:p>
            <a:pPr marL="114300" indent="0">
              <a:buNone/>
            </a:pP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990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err="1">
                <a:latin typeface="Times New Roman" panose="02020603050405020304" pitchFamily="18" charset="0"/>
                <a:cs typeface="Times New Roman" panose="02020603050405020304" pitchFamily="18" charset="0"/>
              </a:rPr>
              <a:t>Стилометрические</a:t>
            </a:r>
            <a:r>
              <a:rPr lang="ru-RU" sz="2800" b="1" dirty="0">
                <a:latin typeface="Times New Roman" panose="02020603050405020304" pitchFamily="18" charset="0"/>
                <a:cs typeface="Times New Roman" panose="02020603050405020304" pitchFamily="18" charset="0"/>
              </a:rPr>
              <a:t> показатели текстов</a:t>
            </a:r>
            <a:endParaRPr lang="ru-RU" sz="2800" dirty="0"/>
          </a:p>
        </p:txBody>
      </p:sp>
      <p:sp>
        <p:nvSpPr>
          <p:cNvPr id="3" name="Объект 2"/>
          <p:cNvSpPr>
            <a:spLocks noGrp="1"/>
          </p:cNvSpPr>
          <p:nvPr>
            <p:ph idx="1"/>
          </p:nvPr>
        </p:nvSpPr>
        <p:spPr>
          <a:xfrm>
            <a:off x="179512" y="1600200"/>
            <a:ext cx="8136904" cy="4800600"/>
          </a:xfrm>
        </p:spPr>
        <p:txBody>
          <a:bodyPr>
            <a:normAutofit lnSpcReduction="10000"/>
          </a:bodyPr>
          <a:lstStyle/>
          <a:p>
            <a:r>
              <a:rPr lang="ru-RU" dirty="0" smtClean="0">
                <a:latin typeface="Times New Roman" panose="02020603050405020304" pitchFamily="18" charset="0"/>
                <a:cs typeface="Times New Roman" panose="02020603050405020304" pitchFamily="18" charset="0"/>
              </a:rPr>
              <a:t>Задача «количественной критики» (</a:t>
            </a:r>
            <a:r>
              <a:rPr lang="en-GB" i="1" dirty="0"/>
              <a:t>quantitative </a:t>
            </a:r>
            <a:r>
              <a:rPr lang="en-GB" i="1" dirty="0" smtClean="0"/>
              <a:t>criticism</a:t>
            </a:r>
            <a:r>
              <a:rPr lang="ru-RU" i="1" dirty="0" smtClean="0"/>
              <a:t>) – </a:t>
            </a:r>
            <a:r>
              <a:rPr lang="ru-RU" dirty="0" smtClean="0">
                <a:latin typeface="Times New Roman" panose="02020603050405020304" pitchFamily="18" charset="0"/>
                <a:cs typeface="Times New Roman" panose="02020603050405020304" pitchFamily="18" charset="0"/>
              </a:rPr>
              <a:t>выделить устойчивые характеристики текста, присущие всем текстам исследуемого корпуса.</a:t>
            </a:r>
          </a:p>
          <a:p>
            <a:pPr marL="114300" indent="0">
              <a:buNone/>
            </a:pPr>
            <a:r>
              <a:rPr lang="ru-RU" b="1" i="1" dirty="0" smtClean="0">
                <a:latin typeface="Times New Roman" panose="02020603050405020304" pitchFamily="18" charset="0"/>
                <a:cs typeface="Times New Roman" panose="02020603050405020304" pitchFamily="18" charset="0"/>
              </a:rPr>
              <a:t>Какие характеристики текста могут оказаться незначимыми для исследования?</a:t>
            </a:r>
          </a:p>
          <a:p>
            <a:r>
              <a:rPr lang="ru-RU" dirty="0" smtClean="0">
                <a:latin typeface="Times New Roman" panose="02020603050405020304" pitchFamily="18" charset="0"/>
                <a:cs typeface="Times New Roman" panose="02020603050405020304" pitchFamily="18" charset="0"/>
              </a:rPr>
              <a:t>архаизмы</a:t>
            </a:r>
          </a:p>
          <a:p>
            <a:r>
              <a:rPr lang="ru-RU" dirty="0" smtClean="0">
                <a:latin typeface="Times New Roman" panose="02020603050405020304" pitchFamily="18" charset="0"/>
                <a:cs typeface="Times New Roman" panose="02020603050405020304" pitchFamily="18" charset="0"/>
              </a:rPr>
              <a:t>«механические» формы выражения логических связей в текстах (сложные логические коннекторы, особенно в начале предложения)</a:t>
            </a:r>
          </a:p>
          <a:p>
            <a:r>
              <a:rPr lang="ru-RU" dirty="0">
                <a:latin typeface="Times New Roman" panose="02020603050405020304" pitchFamily="18" charset="0"/>
                <a:cs typeface="Times New Roman" panose="02020603050405020304" pitchFamily="18" charset="0"/>
              </a:rPr>
              <a:t>у</a:t>
            </a:r>
            <a:r>
              <a:rPr lang="ru-RU" dirty="0" smtClean="0">
                <a:latin typeface="Times New Roman" panose="02020603050405020304" pitchFamily="18" charset="0"/>
                <a:cs typeface="Times New Roman" panose="02020603050405020304" pitchFamily="18" charset="0"/>
              </a:rPr>
              <a:t>силительные наречия</a:t>
            </a:r>
          </a:p>
          <a:p>
            <a:r>
              <a:rPr lang="ru-RU" dirty="0" smtClean="0">
                <a:latin typeface="Times New Roman" panose="02020603050405020304" pitchFamily="18" charset="0"/>
                <a:cs typeface="Times New Roman" panose="02020603050405020304" pitchFamily="18" charset="0"/>
              </a:rPr>
              <a:t>некоторые местоимения (</a:t>
            </a:r>
            <a:r>
              <a:rPr lang="en-US" dirty="0" smtClean="0">
                <a:latin typeface="Times New Roman" panose="02020603050405020304" pitchFamily="18" charset="0"/>
                <a:cs typeface="Times New Roman" panose="02020603050405020304" pitchFamily="18" charset="0"/>
              </a:rPr>
              <a:t>you, he, she)</a:t>
            </a:r>
          </a:p>
          <a:p>
            <a:r>
              <a:rPr lang="ru-RU" dirty="0">
                <a:latin typeface="Times New Roman" panose="02020603050405020304" pitchFamily="18" charset="0"/>
                <a:cs typeface="Times New Roman" panose="02020603050405020304" pitchFamily="18" charset="0"/>
              </a:rPr>
              <a:t>н</a:t>
            </a:r>
            <a:r>
              <a:rPr lang="ru-RU" dirty="0" smtClean="0">
                <a:latin typeface="Times New Roman" panose="02020603050405020304" pitchFamily="18" charset="0"/>
                <a:cs typeface="Times New Roman" panose="02020603050405020304" pitchFamily="18" charset="0"/>
              </a:rPr>
              <a:t>екоторые формы референции, а именно введения ссылок на цитируемые работы и т.д.</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960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smtClean="0">
                <a:latin typeface="Times New Roman" panose="02020603050405020304" pitchFamily="18" charset="0"/>
                <a:cs typeface="Times New Roman" panose="02020603050405020304" pitchFamily="18" charset="0"/>
              </a:rPr>
              <a:t>Полный список маркеров в проведенном исследовании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340768"/>
            <a:ext cx="7620000" cy="5060032"/>
          </a:xfrm>
        </p:spPr>
        <p:txBody>
          <a:bodyPr>
            <a:normAutofit lnSpcReduction="10000"/>
          </a:bodyPr>
          <a:lstStyle/>
          <a:p>
            <a:r>
              <a:rPr lang="en-US" sz="1200" dirty="0">
                <a:latin typeface="Times New Roman" panose="02020603050405020304" pitchFamily="18" charset="0"/>
                <a:cs typeface="Times New Roman" panose="02020603050405020304" pitchFamily="18" charset="0"/>
              </a:rPr>
              <a:t>Noun </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Noun with abstract suffix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ment</a:t>
            </a:r>
            <a:r>
              <a:rPr lang="en-US" sz="1200" i="1" dirty="0">
                <a:latin typeface="Times New Roman" panose="02020603050405020304" pitchFamily="18" charset="0"/>
                <a:cs typeface="Times New Roman" panose="02020603050405020304" pitchFamily="18" charset="0"/>
              </a:rPr>
              <a:t>, -ion, -</a:t>
            </a:r>
            <a:r>
              <a:rPr lang="en-US" sz="1200" i="1" dirty="0" err="1">
                <a:latin typeface="Times New Roman" panose="02020603050405020304" pitchFamily="18" charset="0"/>
                <a:cs typeface="Times New Roman" panose="02020603050405020304" pitchFamily="18" charset="0"/>
              </a:rPr>
              <a:t>ation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ition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tion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sion</a:t>
            </a:r>
            <a:r>
              <a:rPr lang="en-US" sz="1200" i="1" dirty="0">
                <a:latin typeface="Times New Roman" panose="02020603050405020304" pitchFamily="18" charset="0"/>
                <a:cs typeface="Times New Roman" panose="02020603050405020304" pitchFamily="18" charset="0"/>
              </a:rPr>
              <a:t>, -f, -ness, -</a:t>
            </a:r>
            <a:r>
              <a:rPr lang="en-US" sz="1200" i="1" dirty="0" err="1">
                <a:latin typeface="Times New Roman" panose="02020603050405020304" pitchFamily="18" charset="0"/>
                <a:cs typeface="Times New Roman" panose="02020603050405020304" pitchFamily="18" charset="0"/>
              </a:rPr>
              <a:t>ce</a:t>
            </a:r>
            <a:r>
              <a:rPr lang="en-US" sz="1200" i="1" dirty="0">
                <a:latin typeface="Times New Roman" panose="02020603050405020304" pitchFamily="18" charset="0"/>
                <a:cs typeface="Times New Roman" panose="02020603050405020304" pitchFamily="18" charset="0"/>
              </a:rPr>
              <a:t>, -cy, -</a:t>
            </a:r>
            <a:r>
              <a:rPr lang="en-US" sz="1200" i="1" dirty="0" err="1">
                <a:latin typeface="Times New Roman" panose="02020603050405020304" pitchFamily="18" charset="0"/>
                <a:cs typeface="Times New Roman" panose="02020603050405020304" pitchFamily="18" charset="0"/>
              </a:rPr>
              <a:t>ity</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dom</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th</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ery</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ry</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ise</a:t>
            </a:r>
            <a:r>
              <a:rPr lang="en-US" sz="1200" i="1" dirty="0">
                <a:latin typeface="Times New Roman" panose="02020603050405020304" pitchFamily="18" charset="0"/>
                <a:cs typeface="Times New Roman" panose="02020603050405020304" pitchFamily="18" charset="0"/>
              </a:rPr>
              <a:t>, -ice, -hood, -</a:t>
            </a:r>
            <a:r>
              <a:rPr lang="en-US" sz="1200" i="1" dirty="0" err="1">
                <a:latin typeface="Times New Roman" panose="02020603050405020304" pitchFamily="18" charset="0"/>
                <a:cs typeface="Times New Roman" panose="02020603050405020304" pitchFamily="18" charset="0"/>
              </a:rPr>
              <a:t>ics</a:t>
            </a:r>
            <a:r>
              <a:rPr lang="en-US" sz="1200" i="1" dirty="0">
                <a:latin typeface="Times New Roman" panose="02020603050405020304" pitchFamily="18" charset="0"/>
                <a:cs typeface="Times New Roman" panose="02020603050405020304" pitchFamily="18" charset="0"/>
              </a:rPr>
              <a:t>, -ship)</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Noun with </a:t>
            </a:r>
            <a:r>
              <a:rPr lang="en-US" sz="1200" i="1" dirty="0">
                <a:latin typeface="Times New Roman" panose="02020603050405020304" pitchFamily="18" charset="0"/>
                <a:cs typeface="Times New Roman" panose="02020603050405020304" pitchFamily="18" charset="0"/>
              </a:rPr>
              <a:t>-or</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suffix</a:t>
            </a:r>
            <a:endParaRPr lang="ru-RU"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pronoun I</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pronoun we</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pronoun he/she ???</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that of</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those </a:t>
            </a:r>
            <a:r>
              <a:rPr lang="en-US" sz="1200" dirty="0" smtClean="0">
                <a:latin typeface="Times New Roman" panose="02020603050405020304" pitchFamily="18" charset="0"/>
                <a:cs typeface="Times New Roman" panose="02020603050405020304" pitchFamily="18" charset="0"/>
              </a:rPr>
              <a:t>of</a:t>
            </a:r>
            <a:endParaRPr lang="ru-RU"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desemanticised verbs (be, become, seem, remain, grow, consider)</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verbs of broad abstract semantics (be, exist, have, appear, occur, alter, continue, contribute, discuss, involve, investigate, conduct, consider, illustrate, assume, find, calculate, demonstrate, identify, analyse, support, challenge, examine, affect, provide, include, classify, establish)</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future</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past</a:t>
            </a:r>
            <a:endParaRPr lang="ru-RU"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present</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passive voice</a:t>
            </a:r>
            <a:endParaRPr lang="ru-RU"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clearly, </a:t>
            </a:r>
            <a:r>
              <a:rPr lang="en-US" sz="1200" dirty="0" smtClean="0">
                <a:latin typeface="Times New Roman" panose="02020603050405020304" pitchFamily="18" charset="0"/>
                <a:cs typeface="Times New Roman" panose="02020603050405020304" pitchFamily="18" charset="0"/>
              </a:rPr>
              <a:t>dramatically</a:t>
            </a:r>
            <a:r>
              <a:rPr lang="en-US" sz="1200" dirty="0">
                <a:latin typeface="Times New Roman" panose="02020603050405020304" pitchFamily="18" charset="0"/>
                <a:cs typeface="Times New Roman" panose="02020603050405020304" pitchFamily="18" charset="0"/>
              </a:rPr>
              <a:t>, completely, considerably, essentially, significantly, markedly, </a:t>
            </a:r>
            <a:r>
              <a:rPr lang="en-US" sz="1200" dirty="0" smtClean="0">
                <a:latin typeface="Times New Roman" panose="02020603050405020304" pitchFamily="18" charset="0"/>
                <a:cs typeface="Times New Roman" panose="02020603050405020304" pitchFamily="18" charset="0"/>
              </a:rPr>
              <a:t>perfectly</a:t>
            </a:r>
            <a:endParaRPr lang="ru-RU" sz="1200" dirty="0" smtClean="0">
              <a:latin typeface="Times New Roman" panose="02020603050405020304" pitchFamily="18" charset="0"/>
              <a:cs typeface="Times New Roman" panose="02020603050405020304" pitchFamily="18" charset="0"/>
            </a:endParaRPr>
          </a:p>
          <a:p>
            <a:r>
              <a:rPr lang="en-US" sz="1200" dirty="0"/>
              <a:t>prepositive attributes</a:t>
            </a:r>
            <a:r>
              <a:rPr lang="ru-RU" sz="1200" dirty="0"/>
              <a:t> </a:t>
            </a:r>
          </a:p>
          <a:p>
            <a:r>
              <a:rPr lang="en-US" sz="1200" dirty="0"/>
              <a:t>postpositive </a:t>
            </a:r>
            <a:r>
              <a:rPr lang="en-US" sz="1200" dirty="0" smtClean="0"/>
              <a:t>attributes</a:t>
            </a:r>
            <a:endParaRPr lang="ru-RU" sz="1200" dirty="0" smtClean="0"/>
          </a:p>
          <a:p>
            <a:r>
              <a:rPr lang="en-US" sz="1200" dirty="0"/>
              <a:t>complex conjunctions (not merely, but also, both and, as … as, neither … nor, the … the, not so … as)</a:t>
            </a:r>
            <a:endParaRPr lang="ru-RU" sz="1200" dirty="0"/>
          </a:p>
          <a:p>
            <a:r>
              <a:rPr lang="en-US" sz="1200" dirty="0"/>
              <a:t>archaisms (thereby, therewith, hereby)</a:t>
            </a:r>
            <a:endParaRPr lang="ru-RU" sz="1200" dirty="0"/>
          </a:p>
          <a:p>
            <a:r>
              <a:rPr lang="en-US" sz="1200" dirty="0"/>
              <a:t>complex prepositions (throughout, within, in accordance with, instead of, according to, because of, due to, regardless of)</a:t>
            </a:r>
            <a:endParaRPr lang="ru-RU" sz="1200" dirty="0"/>
          </a:p>
          <a:p>
            <a:r>
              <a:rPr lang="en-US" sz="1200" dirty="0"/>
              <a:t>logic connectors  (since, therefore, (it) follow\s (that), so, thus, lead\s to, result\s in</a:t>
            </a:r>
            <a:endParaRPr lang="ru-RU" sz="1200" dirty="0"/>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279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1800" b="1" dirty="0" smtClean="0">
                <a:latin typeface="Times New Roman" panose="02020603050405020304" pitchFamily="18" charset="0"/>
                <a:cs typeface="Times New Roman" panose="02020603050405020304" pitchFamily="18" charset="0"/>
              </a:rPr>
              <a:t>Существенные различия в сравнении научно-учебных и научных текстов</a:t>
            </a:r>
            <a:endParaRPr lang="ru-RU" sz="18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62014834"/>
              </p:ext>
            </p:extLst>
          </p:nvPr>
        </p:nvGraphicFramePr>
        <p:xfrm>
          <a:off x="467542" y="836710"/>
          <a:ext cx="7992104" cy="5832650"/>
        </p:xfrm>
        <a:graphic>
          <a:graphicData uri="http://schemas.openxmlformats.org/drawingml/2006/table">
            <a:tbl>
              <a:tblPr>
                <a:tableStyleId>{5C22544A-7EE6-4342-B048-85BDC9FD1C3A}</a:tableStyleId>
              </a:tblPr>
              <a:tblGrid>
                <a:gridCol w="1289050"/>
                <a:gridCol w="787148"/>
                <a:gridCol w="787148"/>
                <a:gridCol w="1045429"/>
                <a:gridCol w="787148"/>
                <a:gridCol w="787148"/>
                <a:gridCol w="787148"/>
                <a:gridCol w="934737"/>
                <a:gridCol w="787148"/>
              </a:tblGrid>
              <a:tr h="272974">
                <a:tc rowSpan="2">
                  <a:txBody>
                    <a:bodyPr/>
                    <a:lstStyle/>
                    <a:p>
                      <a:pPr algn="ctr" fontAlgn="t"/>
                      <a:r>
                        <a:rPr lang="ru-RU" sz="1100" u="none" strike="noStrike">
                          <a:effectLst/>
                        </a:rPr>
                        <a:t>Маркер</a:t>
                      </a:r>
                      <a:endParaRPr lang="ru-RU" sz="1100" b="1" i="0" u="none" strike="noStrike">
                        <a:solidFill>
                          <a:srgbClr val="000000"/>
                        </a:solidFill>
                        <a:effectLst/>
                        <a:latin typeface="Calibri"/>
                      </a:endParaRPr>
                    </a:p>
                  </a:txBody>
                  <a:tcPr marL="9525" marR="9525" marT="9525" marB="0"/>
                </a:tc>
                <a:tc gridSpan="4">
                  <a:txBody>
                    <a:bodyPr/>
                    <a:lstStyle/>
                    <a:p>
                      <a:pPr algn="ctr" fontAlgn="b"/>
                      <a:r>
                        <a:rPr lang="en-GB" sz="1100" u="none" strike="noStrike" dirty="0">
                          <a:effectLst/>
                        </a:rPr>
                        <a:t>Competent</a:t>
                      </a:r>
                      <a:endParaRPr lang="en-GB" sz="1100" b="1" i="0" u="none" strike="noStrike" dirty="0">
                        <a:solidFill>
                          <a:srgbClr val="000000"/>
                        </a:solidFill>
                        <a:effectLst/>
                        <a:latin typeface="Calibri"/>
                      </a:endParaRPr>
                    </a:p>
                  </a:txBody>
                  <a:tcPr marL="9525" marR="9525" marT="9525" marB="0" anchor="b"/>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fontAlgn="b"/>
                      <a:r>
                        <a:rPr lang="en-GB" sz="1100" u="none" strike="noStrike">
                          <a:effectLst/>
                        </a:rPr>
                        <a:t>Learners</a:t>
                      </a:r>
                      <a:endParaRPr lang="en-GB" sz="1100" b="1" i="0" u="none" strike="noStrike">
                        <a:solidFill>
                          <a:srgbClr val="000000"/>
                        </a:solidFill>
                        <a:effectLst/>
                        <a:latin typeface="Calibri"/>
                      </a:endParaRPr>
                    </a:p>
                  </a:txBody>
                  <a:tcPr marL="9525" marR="9525" marT="9525" marB="0" anchor="b"/>
                </a:tc>
                <a:tc hMerge="1">
                  <a:txBody>
                    <a:bodyPr/>
                    <a:lstStyle/>
                    <a:p>
                      <a:endParaRPr lang="ru-RU"/>
                    </a:p>
                  </a:txBody>
                  <a:tcPr/>
                </a:tc>
                <a:tc hMerge="1">
                  <a:txBody>
                    <a:bodyPr/>
                    <a:lstStyle/>
                    <a:p>
                      <a:endParaRPr lang="ru-RU"/>
                    </a:p>
                  </a:txBody>
                  <a:tcPr/>
                </a:tc>
                <a:tc hMerge="1">
                  <a:txBody>
                    <a:bodyPr/>
                    <a:lstStyle/>
                    <a:p>
                      <a:endParaRPr lang="ru-RU"/>
                    </a:p>
                  </a:txBody>
                  <a:tcPr/>
                </a:tc>
              </a:tr>
              <a:tr h="272974">
                <a:tc vMerge="1">
                  <a:txBody>
                    <a:bodyPr/>
                    <a:lstStyle/>
                    <a:p>
                      <a:endParaRPr lang="ru-RU"/>
                    </a:p>
                  </a:txBody>
                  <a:tcPr/>
                </a:tc>
                <a:tc>
                  <a:txBody>
                    <a:bodyPr/>
                    <a:lstStyle/>
                    <a:p>
                      <a:pPr algn="l" fontAlgn="b"/>
                      <a:r>
                        <a:rPr lang="en-GB" sz="1100" u="none" strike="noStrike">
                          <a:effectLst/>
                        </a:rPr>
                        <a:t>BI_PE</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Law</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err="1">
                          <a:effectLst/>
                        </a:rPr>
                        <a:t>Politology</a:t>
                      </a:r>
                      <a:endParaRPr lang="en-GB" sz="1100" b="1" i="0" u="none" strike="noStrike" dirty="0">
                        <a:solidFill>
                          <a:srgbClr val="000000"/>
                        </a:solidFill>
                        <a:effectLst/>
                        <a:latin typeface="Calibri"/>
                      </a:endParaRPr>
                    </a:p>
                  </a:txBody>
                  <a:tcPr marL="9525" marR="9525" marT="9525" marB="0" anchor="b"/>
                </a:tc>
                <a:tc>
                  <a:txBody>
                    <a:bodyPr/>
                    <a:lstStyle/>
                    <a:p>
                      <a:pPr algn="l" fontAlgn="b"/>
                      <a:r>
                        <a:rPr lang="en-GB" sz="1100" u="none" strike="noStrike">
                          <a:effectLst/>
                        </a:rPr>
                        <a:t>History</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BI_PE</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Law</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Politology</a:t>
                      </a:r>
                      <a:endParaRPr lang="en-GB" sz="1100" b="1"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History</a:t>
                      </a:r>
                      <a:endParaRPr lang="en-GB" sz="1100" b="1" i="0" u="none" strike="noStrike">
                        <a:solidFill>
                          <a:srgbClr val="000000"/>
                        </a:solidFill>
                        <a:effectLst/>
                        <a:latin typeface="Calibri"/>
                      </a:endParaRPr>
                    </a:p>
                  </a:txBody>
                  <a:tcPr marL="9525" marR="9525" marT="9525" marB="0" anchor="b"/>
                </a:tc>
              </a:tr>
              <a:tr h="373170">
                <a:tc>
                  <a:txBody>
                    <a:bodyPr/>
                    <a:lstStyle/>
                    <a:p>
                      <a:pPr algn="l" fontAlgn="b"/>
                      <a:r>
                        <a:rPr lang="en-GB" sz="1000" u="none" strike="noStrike">
                          <a:effectLst/>
                        </a:rPr>
                        <a:t>Abstract semantic verbs</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0,039668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0,046168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0,038322958</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0,038593</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0,046357</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0,042218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0,04435749</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0,042662</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Archaisms</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en-GB" sz="1100" u="none" strike="noStrike">
                          <a:effectLst/>
                        </a:rPr>
                        <a:t>4,62E-05</a:t>
                      </a:r>
                      <a:endParaRPr lang="en-GB"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0,00023</a:t>
                      </a:r>
                      <a:endParaRPr lang="ru-RU"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dirty="0">
                          <a:effectLst/>
                        </a:rPr>
                        <a:t>4,85592E-05</a:t>
                      </a:r>
                      <a:endParaRPr lang="en-GB" sz="1100" b="0" i="0" u="none" strike="noStrike" dirty="0">
                        <a:solidFill>
                          <a:srgbClr val="000000"/>
                        </a:solidFill>
                        <a:effectLst/>
                        <a:latin typeface="Calibri"/>
                      </a:endParaRPr>
                    </a:p>
                  </a:txBody>
                  <a:tcPr marL="9525" marR="9525" marT="9525" marB="0" anchor="b"/>
                </a:tc>
                <a:tc>
                  <a:txBody>
                    <a:bodyPr/>
                    <a:lstStyle/>
                    <a:p>
                      <a:pPr algn="r" fontAlgn="b"/>
                      <a:r>
                        <a:rPr lang="en-GB" sz="1100" u="none" strike="noStrike">
                          <a:effectLst/>
                        </a:rPr>
                        <a:t>9,01E-05</a:t>
                      </a:r>
                      <a:endParaRPr lang="en-GB"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0,000161</a:t>
                      </a:r>
                      <a:endParaRPr lang="ru-RU"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3,66E-05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5,0492E-05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7,18E-05</a:t>
                      </a:r>
                      <a:endParaRPr lang="en-GB"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Complex conjunctions</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0,004345</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0,007199</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0,009439918</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0,008784</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0,003482</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0,004097</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0,00383741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0,004546</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Desemantisized verbs</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0,026946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0,036123</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0,027931279</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0,030181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0,030883</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0,026597</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0,03186064</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0,030937</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Future</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0,001306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0,002727</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0,001748133</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0,001059</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0,011863</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0,004975</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0,00759909</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0,003661</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dirty="0" err="1">
                          <a:solidFill>
                            <a:srgbClr val="C00000"/>
                          </a:solidFill>
                          <a:effectLst/>
                        </a:rPr>
                        <a:t>IPronoun</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0,000335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0,005344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0,001825828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0,003761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0,000838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0,001024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0,00159051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0,003206</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a:solidFill>
                            <a:srgbClr val="C00000"/>
                          </a:solidFill>
                          <a:effectLst/>
                        </a:rPr>
                        <a:t>Intensifying adverbs</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0,001629</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0,001543</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0,001495625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0,001104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0,000838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0,000622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0,00088362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0,001053</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a:effectLst/>
                        </a:rPr>
                        <a:t>Logic connectors</a:t>
                      </a:r>
                      <a:endParaRPr lang="en-GB" sz="1000" b="1" i="0" u="none" strike="noStrike" dirty="0">
                        <a:solidFill>
                          <a:srgbClr val="000000"/>
                        </a:solidFill>
                        <a:effectLst/>
                        <a:latin typeface="Times New Roman"/>
                      </a:endParaRPr>
                    </a:p>
                  </a:txBody>
                  <a:tcPr marL="9525" marR="9525" marT="9525" marB="0" anchor="b"/>
                </a:tc>
                <a:tc>
                  <a:txBody>
                    <a:bodyPr/>
                    <a:lstStyle/>
                    <a:p>
                      <a:pPr algn="r" fontAlgn="b"/>
                      <a:r>
                        <a:rPr lang="ru-RU" sz="1100" u="none" strike="noStrike">
                          <a:effectLst/>
                        </a:rPr>
                        <a:t>0,00431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0,005684</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0,004166383</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dirty="0">
                          <a:effectLst/>
                        </a:rPr>
                        <a:t>0,003074</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0,003288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0,003988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0,00454431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0,004187</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Noun</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0,463556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0,445977</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0,476307943</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dirty="0">
                          <a:effectLst/>
                        </a:rPr>
                        <a:t>0,4613</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0,468569</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0,473586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0,47174956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0,480667</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a:effectLst/>
                        </a:rPr>
                        <a:t>OrSuffix</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0,004044</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0,003186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0,003418571</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dirty="0">
                          <a:effectLst/>
                        </a:rPr>
                        <a:t>0,002928</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ru-RU" sz="1100" u="none" strike="noStrike">
                          <a:effectLst/>
                        </a:rPr>
                        <a:t>0,003901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0,006366</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0,00575612</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0,005096</a:t>
                      </a:r>
                      <a:endParaRPr lang="ru-RU"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dirty="0" err="1">
                          <a:solidFill>
                            <a:srgbClr val="C00000"/>
                          </a:solidFill>
                          <a:effectLst/>
                        </a:rPr>
                        <a:t>PassiveVoice</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0,023341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0,015095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0,013402352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0,016667</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0,03069</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0,017634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0,0200202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0,018161</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a:solidFill>
                            <a:srgbClr val="C00000"/>
                          </a:solidFill>
                          <a:effectLst/>
                        </a:rPr>
                        <a:t>Past</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0,019204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0,020981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0,027669059</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0,066285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0,01109</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0,010244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0,01391063</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0,028305</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err="1">
                          <a:solidFill>
                            <a:srgbClr val="C00000"/>
                          </a:solidFill>
                          <a:effectLst/>
                        </a:rPr>
                        <a:t>PersonalPronoun</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0,017818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0,033175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0,020589121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0,042241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0,013798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0,021109</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0,01986872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0,024453</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a:solidFill>
                            <a:srgbClr val="C00000"/>
                          </a:solidFill>
                          <a:effectLst/>
                        </a:rPr>
                        <a:t>Prepositive attributes</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0,226035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0,187564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0,208290035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0,19132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0,206673</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0,192251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0,1888412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0,180744</a:t>
                      </a:r>
                      <a:endParaRPr lang="ru-RU" sz="1100" b="0" i="0" u="none" strike="noStrike">
                        <a:solidFill>
                          <a:srgbClr val="C00000"/>
                        </a:solidFill>
                        <a:effectLst/>
                        <a:latin typeface="Calibri"/>
                      </a:endParaRPr>
                    </a:p>
                  </a:txBody>
                  <a:tcPr marL="9525" marR="9525" marT="9525" marB="0" anchor="b"/>
                </a:tc>
              </a:tr>
              <a:tr h="272974">
                <a:tc>
                  <a:txBody>
                    <a:bodyPr/>
                    <a:lstStyle/>
                    <a:p>
                      <a:pPr algn="l" fontAlgn="b"/>
                      <a:r>
                        <a:rPr lang="en-GB" sz="1000" u="none" strike="noStrike">
                          <a:solidFill>
                            <a:srgbClr val="C00000"/>
                          </a:solidFill>
                          <a:effectLst/>
                        </a:rPr>
                        <a:t>Postpositive attributes</a:t>
                      </a:r>
                      <a:endParaRPr lang="en-GB" sz="1000" b="1" i="0" u="none" strike="noStrike">
                        <a:solidFill>
                          <a:srgbClr val="C00000"/>
                        </a:solidFill>
                        <a:effectLst/>
                        <a:latin typeface="Times New Roman"/>
                      </a:endParaRPr>
                    </a:p>
                  </a:txBody>
                  <a:tcPr marL="9525" marR="9525" marT="9525" marB="0" anchor="b"/>
                </a:tc>
                <a:tc>
                  <a:txBody>
                    <a:bodyPr/>
                    <a:lstStyle/>
                    <a:p>
                      <a:pPr algn="r" fontAlgn="b"/>
                      <a:r>
                        <a:rPr lang="ru-RU" sz="1100" u="none" strike="noStrike">
                          <a:solidFill>
                            <a:srgbClr val="C00000"/>
                          </a:solidFill>
                          <a:effectLst/>
                        </a:rPr>
                        <a:t>0,21455</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0,101169</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0,098924898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0,090744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0,087427</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0,113192</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0,1052512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0,10279</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a:solidFill>
                            <a:srgbClr val="C00000"/>
                          </a:solidFill>
                          <a:effectLst/>
                        </a:rPr>
                        <a:t>Present</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0,076551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0,079875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0,059426807</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0,037208</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0,076112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0,070645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0,07137087</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0,063358</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a:effectLst/>
                        </a:rPr>
                        <a:t>ThatThose</a:t>
                      </a:r>
                      <a:endParaRPr lang="en-GB" sz="1000" b="1" i="0" u="none" strike="noStrike">
                        <a:solidFill>
                          <a:srgbClr val="000000"/>
                        </a:solidFill>
                        <a:effectLst/>
                        <a:latin typeface="Times New Roman"/>
                      </a:endParaRPr>
                    </a:p>
                  </a:txBody>
                  <a:tcPr marL="9525" marR="9525" marT="9525" marB="0" anchor="b"/>
                </a:tc>
                <a:tc>
                  <a:txBody>
                    <a:bodyPr/>
                    <a:lstStyle/>
                    <a:p>
                      <a:pPr algn="r" fontAlgn="b"/>
                      <a:r>
                        <a:rPr lang="ru-RU" sz="1100" u="none" strike="noStrike">
                          <a:effectLst/>
                        </a:rPr>
                        <a:t>0,000208</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0,000404</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0,000213661</a:t>
                      </a:r>
                      <a:endParaRPr lang="ru-RU"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dirty="0">
                          <a:effectLst/>
                        </a:rPr>
                        <a:t>0,000574</a:t>
                      </a:r>
                      <a:endParaRPr lang="ru-RU" sz="1100" b="0" i="0" u="none" strike="noStrike" dirty="0">
                        <a:solidFill>
                          <a:srgbClr val="000000"/>
                        </a:solidFill>
                        <a:effectLst/>
                        <a:latin typeface="Calibri"/>
                      </a:endParaRPr>
                    </a:p>
                  </a:txBody>
                  <a:tcPr marL="9525" marR="9525" marT="9525" marB="0" anchor="b"/>
                </a:tc>
                <a:tc>
                  <a:txBody>
                    <a:bodyPr/>
                    <a:lstStyle/>
                    <a:p>
                      <a:pPr algn="r" fontAlgn="b"/>
                      <a:r>
                        <a:rPr lang="en-GB" sz="1100" u="none" strike="noStrike">
                          <a:effectLst/>
                        </a:rPr>
                        <a:t>3,22E-05</a:t>
                      </a:r>
                      <a:endParaRPr lang="en-GB" sz="1100" b="0" i="0" u="none" strike="noStrike">
                        <a:solidFill>
                          <a:srgbClr val="000000"/>
                        </a:solidFill>
                        <a:effectLst/>
                        <a:latin typeface="Calibri"/>
                      </a:endParaRPr>
                    </a:p>
                  </a:txBody>
                  <a:tcPr marL="9525" marR="9525" marT="9525" marB="0" anchor="b"/>
                </a:tc>
                <a:tc>
                  <a:txBody>
                    <a:bodyPr/>
                    <a:lstStyle/>
                    <a:p>
                      <a:pPr algn="r" fontAlgn="b"/>
                      <a:r>
                        <a:rPr lang="ru-RU" sz="1100" u="none" strike="noStrike">
                          <a:effectLst/>
                        </a:rPr>
                        <a:t>0</a:t>
                      </a:r>
                      <a:endParaRPr lang="ru-RU"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5,0492E-05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7,18E-05</a:t>
                      </a:r>
                      <a:endParaRPr lang="en-GB" sz="1100" b="0" i="0" u="none" strike="noStrike">
                        <a:solidFill>
                          <a:srgbClr val="000000"/>
                        </a:solidFill>
                        <a:effectLst/>
                        <a:latin typeface="Calibri"/>
                      </a:endParaRPr>
                    </a:p>
                  </a:txBody>
                  <a:tcPr marL="9525" marR="9525" marT="9525" marB="0" anchor="b"/>
                </a:tc>
              </a:tr>
              <a:tr h="272974">
                <a:tc>
                  <a:txBody>
                    <a:bodyPr/>
                    <a:lstStyle/>
                    <a:p>
                      <a:pPr algn="l" fontAlgn="b"/>
                      <a:r>
                        <a:rPr lang="en-GB" sz="1000" u="none" strike="noStrike" dirty="0" err="1">
                          <a:solidFill>
                            <a:srgbClr val="C00000"/>
                          </a:solidFill>
                          <a:effectLst/>
                        </a:rPr>
                        <a:t>WePronoun</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a:solidFill>
                            <a:srgbClr val="C00000"/>
                          </a:solidFill>
                          <a:effectLst/>
                        </a:rPr>
                        <a:t>0,010411</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0,007373</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0,006604058</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0,00375</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0,003546</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0,010792</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a:solidFill>
                            <a:srgbClr val="C00000"/>
                          </a:solidFill>
                          <a:effectLst/>
                        </a:rPr>
                        <a:t>0,00785155</a:t>
                      </a:r>
                      <a:endParaRPr lang="ru-RU" sz="1100" b="0" i="0" u="none" strike="noStrike">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0,005312</a:t>
                      </a:r>
                      <a:endParaRPr lang="ru-RU" sz="1100" b="0" i="0" u="none" strike="noStrike" dirty="0">
                        <a:solidFill>
                          <a:srgbClr val="C00000"/>
                        </a:solidFill>
                        <a:effectLst/>
                        <a:latin typeface="Calibri"/>
                      </a:endParaRPr>
                    </a:p>
                  </a:txBody>
                  <a:tcPr marL="9525" marR="9525" marT="9525" marB="0" anchor="b"/>
                </a:tc>
              </a:tr>
              <a:tr h="272974">
                <a:tc>
                  <a:txBody>
                    <a:bodyPr/>
                    <a:lstStyle/>
                    <a:p>
                      <a:pPr algn="l" fontAlgn="b"/>
                      <a:r>
                        <a:rPr lang="en-GB" sz="1000" u="none" strike="noStrike" dirty="0" err="1">
                          <a:solidFill>
                            <a:srgbClr val="C00000"/>
                          </a:solidFill>
                          <a:effectLst/>
                        </a:rPr>
                        <a:t>YouHeShe</a:t>
                      </a:r>
                      <a:endParaRPr lang="en-GB" sz="1000" b="1" i="0" u="none" strike="noStrike" dirty="0">
                        <a:solidFill>
                          <a:srgbClr val="C00000"/>
                        </a:solidFill>
                        <a:effectLst/>
                        <a:latin typeface="Times New Roman"/>
                      </a:endParaRPr>
                    </a:p>
                  </a:txBody>
                  <a:tcPr marL="9525" marR="9525" marT="9525" marB="0" anchor="b"/>
                </a:tc>
                <a:tc>
                  <a:txBody>
                    <a:bodyPr/>
                    <a:lstStyle/>
                    <a:p>
                      <a:pPr algn="r" fontAlgn="b"/>
                      <a:r>
                        <a:rPr lang="ru-RU" sz="1100" u="none" strike="noStrike" dirty="0">
                          <a:solidFill>
                            <a:srgbClr val="C00000"/>
                          </a:solidFill>
                          <a:effectLst/>
                        </a:rPr>
                        <a:t>0,000104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0,000184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0,000174813</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0,000214</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0,000451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0,000622</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0,00060591</a:t>
                      </a:r>
                      <a:endParaRPr lang="ru-RU" sz="1100" b="0" i="0" u="none" strike="noStrike" dirty="0">
                        <a:solidFill>
                          <a:srgbClr val="C00000"/>
                        </a:solidFill>
                        <a:effectLst/>
                        <a:latin typeface="Calibri"/>
                      </a:endParaRPr>
                    </a:p>
                  </a:txBody>
                  <a:tcPr marL="9525" marR="9525" marT="9525" marB="0" anchor="b"/>
                </a:tc>
                <a:tc>
                  <a:txBody>
                    <a:bodyPr/>
                    <a:lstStyle/>
                    <a:p>
                      <a:pPr algn="r" fontAlgn="b"/>
                      <a:r>
                        <a:rPr lang="ru-RU" sz="1100" u="none" strike="noStrike" dirty="0">
                          <a:solidFill>
                            <a:srgbClr val="C00000"/>
                          </a:solidFill>
                          <a:effectLst/>
                        </a:rPr>
                        <a:t>0,000646</a:t>
                      </a:r>
                      <a:endParaRPr lang="ru-RU" sz="1100" b="0" i="0" u="none" strike="noStrike" dirty="0">
                        <a:solidFill>
                          <a:srgbClr val="C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660996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Диаграмма 2"/>
          <p:cNvGraphicFramePr>
            <a:graphicFrameLocks/>
          </p:cNvGraphicFramePr>
          <p:nvPr>
            <p:extLst>
              <p:ext uri="{D42A27DB-BD31-4B8C-83A1-F6EECF244321}">
                <p14:modId xmlns:p14="http://schemas.microsoft.com/office/powerpoint/2010/main" val="171298784"/>
              </p:ext>
            </p:extLst>
          </p:nvPr>
        </p:nvGraphicFramePr>
        <p:xfrm>
          <a:off x="-1795462" y="-138113"/>
          <a:ext cx="12734925" cy="71342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3328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latin typeface="Times New Roman" panose="02020603050405020304" pitchFamily="18" charset="0"/>
                <a:cs typeface="Times New Roman" panose="02020603050405020304" pitchFamily="18" charset="0"/>
              </a:rPr>
              <a:t>Маркеры с н</a:t>
            </a:r>
            <a:r>
              <a:rPr lang="ru-RU" sz="2400" b="1" dirty="0" smtClean="0">
                <a:latin typeface="Times New Roman" panose="02020603050405020304" pitchFamily="18" charset="0"/>
                <a:cs typeface="Times New Roman" panose="02020603050405020304" pitchFamily="18" charset="0"/>
              </a:rPr>
              <a:t>аиболее значимыми количественными показателями в корпусе </a:t>
            </a:r>
            <a:r>
              <a:rPr lang="ru-RU" sz="2400" b="1" dirty="0" smtClean="0">
                <a:latin typeface="Times New Roman" panose="02020603050405020304" pitchFamily="18" charset="0"/>
                <a:cs typeface="Times New Roman" panose="02020603050405020304" pitchFamily="18" charset="0"/>
              </a:rPr>
              <a:t>научно-учебных работ</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844824"/>
            <a:ext cx="8229600" cy="4281339"/>
          </a:xfrm>
        </p:spPr>
        <p:txBody>
          <a:bodyPr>
            <a:normAutofit/>
          </a:bodyPr>
          <a:lstStyle/>
          <a:p>
            <a:r>
              <a:rPr lang="en-US" sz="2800" dirty="0" smtClean="0">
                <a:latin typeface="Times New Roman" panose="02020603050405020304" pitchFamily="18" charset="0"/>
                <a:cs typeface="Times New Roman" panose="02020603050405020304" pitchFamily="18" charset="0"/>
              </a:rPr>
              <a:t>Noun</a:t>
            </a:r>
          </a:p>
          <a:p>
            <a:r>
              <a:rPr lang="en-US" sz="2800" dirty="0" smtClean="0">
                <a:latin typeface="Times New Roman" panose="02020603050405020304" pitchFamily="18" charset="0"/>
                <a:cs typeface="Times New Roman" panose="02020603050405020304" pitchFamily="18" charset="0"/>
              </a:rPr>
              <a:t>Prepositive attribute</a:t>
            </a:r>
          </a:p>
          <a:p>
            <a:r>
              <a:rPr lang="en-US" sz="2800" dirty="0" smtClean="0">
                <a:latin typeface="Times New Roman" panose="02020603050405020304" pitchFamily="18" charset="0"/>
                <a:cs typeface="Times New Roman" panose="02020603050405020304" pitchFamily="18" charset="0"/>
              </a:rPr>
              <a:t>Postpositive attribute</a:t>
            </a:r>
          </a:p>
          <a:p>
            <a:r>
              <a:rPr lang="en-US" sz="2800" dirty="0" smtClean="0">
                <a:latin typeface="Times New Roman" panose="02020603050405020304" pitchFamily="18" charset="0"/>
                <a:cs typeface="Times New Roman" panose="02020603050405020304" pitchFamily="18" charset="0"/>
              </a:rPr>
              <a:t>Present Tenses</a:t>
            </a:r>
          </a:p>
          <a:p>
            <a:r>
              <a:rPr lang="en-US" sz="2800" dirty="0" smtClean="0">
                <a:latin typeface="Times New Roman" panose="02020603050405020304" pitchFamily="18" charset="0"/>
                <a:cs typeface="Times New Roman" panose="02020603050405020304" pitchFamily="18" charset="0"/>
              </a:rPr>
              <a:t>Abstract </a:t>
            </a:r>
            <a:r>
              <a:rPr lang="en-US" sz="2800" dirty="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emantic Verbs</a:t>
            </a:r>
          </a:p>
          <a:p>
            <a:r>
              <a:rPr lang="en-US" sz="2800" dirty="0" err="1" smtClean="0">
                <a:latin typeface="Times New Roman" panose="02020603050405020304" pitchFamily="18" charset="0"/>
                <a:cs typeface="Times New Roman" panose="02020603050405020304" pitchFamily="18" charset="0"/>
              </a:rPr>
              <a:t>Desemantisized</a:t>
            </a:r>
            <a:r>
              <a:rPr lang="en-US" sz="2800" dirty="0" smtClean="0">
                <a:latin typeface="Times New Roman" panose="02020603050405020304" pitchFamily="18" charset="0"/>
                <a:cs typeface="Times New Roman" panose="02020603050405020304" pitchFamily="18" charset="0"/>
              </a:rPr>
              <a:t> Verbs</a:t>
            </a:r>
          </a:p>
          <a:p>
            <a:r>
              <a:rPr lang="en-US" sz="2800" dirty="0" smtClean="0">
                <a:latin typeface="Times New Roman" panose="02020603050405020304" pitchFamily="18" charset="0"/>
                <a:cs typeface="Times New Roman" panose="02020603050405020304" pitchFamily="18" charset="0"/>
              </a:rPr>
              <a:t>Past Tenses</a:t>
            </a:r>
          </a:p>
          <a:p>
            <a:r>
              <a:rPr lang="en-US" sz="2800" dirty="0" smtClean="0">
                <a:latin typeface="Times New Roman" panose="02020603050405020304" pitchFamily="18" charset="0"/>
                <a:cs typeface="Times New Roman" panose="02020603050405020304" pitchFamily="18" charset="0"/>
              </a:rPr>
              <a:t>Personal </a:t>
            </a:r>
            <a:r>
              <a:rPr lang="en-US" sz="2800" dirty="0" smtClean="0">
                <a:latin typeface="Times New Roman" panose="02020603050405020304" pitchFamily="18" charset="0"/>
                <a:cs typeface="Times New Roman" panose="02020603050405020304" pitchFamily="18" charset="0"/>
              </a:rPr>
              <a:t>Pronoun</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54918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1139</TotalTime>
  <Words>662</Words>
  <Application>Microsoft Office PowerPoint</Application>
  <PresentationFormat>Экран (4:3)</PresentationFormat>
  <Paragraphs>234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Соседство</vt:lpstr>
      <vt:lpstr>Определение основных стилистических маркеров текста.</vt:lpstr>
      <vt:lpstr>Стилометрические показатели текстов</vt:lpstr>
      <vt:lpstr>Стилометрические показатели текстов</vt:lpstr>
      <vt:lpstr>Полный список маркеров в проведенном исследовании</vt:lpstr>
      <vt:lpstr>Существенные различия в сравнении научно-учебных и научных текстов</vt:lpstr>
      <vt:lpstr>Презентация PowerPoint</vt:lpstr>
      <vt:lpstr>Маркеры с наиболее значимыми количественными показателями в корпусе научно-учебных работ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StrinyukSA</dc:creator>
  <cp:lastModifiedBy>StrinyukSA</cp:lastModifiedBy>
  <cp:revision>12</cp:revision>
  <dcterms:created xsi:type="dcterms:W3CDTF">2017-10-19T08:16:44Z</dcterms:created>
  <dcterms:modified xsi:type="dcterms:W3CDTF">2017-11-21T11:10:45Z</dcterms:modified>
</cp:coreProperties>
</file>