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8" r:id="rId3"/>
    <p:sldId id="349" r:id="rId4"/>
    <p:sldId id="351" r:id="rId5"/>
    <p:sldId id="338" r:id="rId6"/>
    <p:sldId id="274" r:id="rId7"/>
    <p:sldId id="286" r:id="rId8"/>
    <p:sldId id="306" r:id="rId9"/>
    <p:sldId id="307" r:id="rId10"/>
    <p:sldId id="309" r:id="rId11"/>
    <p:sldId id="293" r:id="rId12"/>
    <p:sldId id="296" r:id="rId13"/>
    <p:sldId id="301" r:id="rId14"/>
    <p:sldId id="346" r:id="rId15"/>
    <p:sldId id="347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DCA969-6CC7-45C5-A48E-0B2B53F6A9CC}">
          <p14:sldIdLst>
            <p14:sldId id="256"/>
            <p14:sldId id="348"/>
            <p14:sldId id="349"/>
            <p14:sldId id="351"/>
            <p14:sldId id="338"/>
            <p14:sldId id="274"/>
            <p14:sldId id="286"/>
            <p14:sldId id="306"/>
            <p14:sldId id="307"/>
            <p14:sldId id="309"/>
            <p14:sldId id="293"/>
            <p14:sldId id="296"/>
            <p14:sldId id="301"/>
            <p14:sldId id="346"/>
            <p14:sldId id="3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728" autoAdjust="0"/>
  </p:normalViewPr>
  <p:slideViewPr>
    <p:cSldViewPr>
      <p:cViewPr>
        <p:scale>
          <a:sx n="80" d="100"/>
          <a:sy n="80" d="100"/>
        </p:scale>
        <p:origin x="-1704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common\PriemTemp$\&#1047;&#1072;&#1076;&#1072;&#1085;&#1080;&#1077;%20&#1076;&#1083;&#1103;%20&#1053;&#1072;&#1089;&#1090;&#108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Лист1!$B$54</c:f>
              <c:strCache>
                <c:ptCount val="1"/>
                <c:pt idx="0">
                  <c:v>Общее зачисление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800" b="1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Лист1!$C$53:$G$53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Лист1!$C$54:$G$54</c:f>
              <c:numCache>
                <c:formatCode>General</c:formatCode>
                <c:ptCount val="5"/>
                <c:pt idx="0">
                  <c:v>385</c:v>
                </c:pt>
                <c:pt idx="1">
                  <c:v>350</c:v>
                </c:pt>
                <c:pt idx="2">
                  <c:v>316</c:v>
                </c:pt>
                <c:pt idx="3">
                  <c:v>314</c:v>
                </c:pt>
                <c:pt idx="4">
                  <c:v>337</c:v>
                </c:pt>
              </c:numCache>
            </c:numRef>
          </c:val>
        </c:ser>
        <c:ser>
          <c:idx val="1"/>
          <c:order val="1"/>
          <c:tx>
            <c:strRef>
              <c:f>Лист1!$B$55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Лист1!$C$53:$G$53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Лист1!$C$55:$G$55</c:f>
              <c:numCache>
                <c:formatCode>General</c:formatCode>
                <c:ptCount val="5"/>
                <c:pt idx="0">
                  <c:v>287</c:v>
                </c:pt>
                <c:pt idx="1">
                  <c:v>259</c:v>
                </c:pt>
                <c:pt idx="2">
                  <c:v>254</c:v>
                </c:pt>
                <c:pt idx="3">
                  <c:v>193</c:v>
                </c:pt>
                <c:pt idx="4">
                  <c:v>185</c:v>
                </c:pt>
              </c:numCache>
            </c:numRef>
          </c:val>
        </c:ser>
        <c:ser>
          <c:idx val="2"/>
          <c:order val="2"/>
          <c:tx>
            <c:strRef>
              <c:f>Лист1!$B$56</c:f>
              <c:strCache>
                <c:ptCount val="1"/>
                <c:pt idx="0">
                  <c:v>Коммерция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 baseline="0"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Лист1!$C$53:$G$53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Лист1!$C$56:$G$56</c:f>
              <c:numCache>
                <c:formatCode>General</c:formatCode>
                <c:ptCount val="5"/>
                <c:pt idx="0">
                  <c:v>98</c:v>
                </c:pt>
                <c:pt idx="1">
                  <c:v>91</c:v>
                </c:pt>
                <c:pt idx="2">
                  <c:v>62</c:v>
                </c:pt>
                <c:pt idx="3">
                  <c:v>103</c:v>
                </c:pt>
                <c:pt idx="4">
                  <c:v>139</c:v>
                </c:pt>
              </c:numCache>
            </c:numRef>
          </c:val>
        </c:ser>
        <c:ser>
          <c:idx val="3"/>
          <c:order val="3"/>
          <c:tx>
            <c:strRef>
              <c:f>Лист1!$B$57</c:f>
              <c:strCache>
                <c:ptCount val="1"/>
                <c:pt idx="0">
                  <c:v>Места за счет средств НИУ ВШЭ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 baseline="0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Лист1!$C$53:$G$53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Лист1!$C$57:$G$57</c:f>
              <c:numCache>
                <c:formatCode>General</c:formatCode>
                <c:ptCount val="5"/>
                <c:pt idx="3">
                  <c:v>18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442496"/>
        <c:axId val="148448384"/>
      </c:barChart>
      <c:lineChart>
        <c:grouping val="standard"/>
        <c:varyColors val="0"/>
        <c:ser>
          <c:idx val="4"/>
          <c:order val="4"/>
          <c:tx>
            <c:strRef>
              <c:f>Лист1!$B$58</c:f>
              <c:strCache>
                <c:ptCount val="1"/>
                <c:pt idx="0">
                  <c:v>КЦП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8948766941414223E-2"/>
                  <c:y val="-2.773845440784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3572027350496E-2"/>
                  <c:y val="-3.4063055493834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0779656254906E-2"/>
                  <c:y val="-3.130728530163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6754226573539E-2"/>
                  <c:y val="-5.001050230529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897533882828446E-2"/>
                  <c:y val="-2.037468927063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Лист1!$C$58:$G$58</c:f>
              <c:numCache>
                <c:formatCode>General</c:formatCode>
                <c:ptCount val="5"/>
                <c:pt idx="0">
                  <c:v>255</c:v>
                </c:pt>
                <c:pt idx="1">
                  <c:v>230</c:v>
                </c:pt>
                <c:pt idx="2">
                  <c:v>220</c:v>
                </c:pt>
                <c:pt idx="3">
                  <c:v>195</c:v>
                </c:pt>
                <c:pt idx="4">
                  <c:v>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2496"/>
        <c:axId val="148448384"/>
      </c:lineChart>
      <c:catAx>
        <c:axId val="1484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ru-RU"/>
          </a:p>
        </c:txPr>
        <c:crossAx val="148448384"/>
        <c:crosses val="autoZero"/>
        <c:auto val="0"/>
        <c:lblAlgn val="ctr"/>
        <c:lblOffset val="100"/>
        <c:tickLblSkip val="1"/>
        <c:noMultiLvlLbl val="0"/>
      </c:catAx>
      <c:valAx>
        <c:axId val="148448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442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5042901569247131E-2"/>
          <c:y val="1.8274831887135405E-2"/>
          <c:w val="0.95007671323939213"/>
          <c:h val="0.19593059880172722"/>
        </c:manualLayout>
      </c:layout>
      <c:overlay val="0"/>
      <c:txPr>
        <a:bodyPr/>
        <a:lstStyle/>
        <a:p>
          <a:pPr>
            <a:defRPr sz="1800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Бизнес-информатика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5963087434729474E-2"/>
                  <c:y val="3.95146045864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620505129059732E-3"/>
                  <c:y val="-1.98405242554748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614366922193832E-2"/>
                  <c:y val="5.2482934902657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Лист1!$C$1:$G$1</c:f>
              <c:strCache>
                <c:ptCount val="5"/>
                <c:pt idx="0">
                  <c:v>2013(300)</c:v>
                </c:pt>
                <c:pt idx="1">
                  <c:v>2014(300)</c:v>
                </c:pt>
                <c:pt idx="2">
                  <c:v>2015(320)</c:v>
                </c:pt>
                <c:pt idx="3">
                  <c:v>2016(310)</c:v>
                </c:pt>
                <c:pt idx="4">
                  <c:v>2017(310)</c:v>
                </c:pt>
              </c:strCache>
            </c:strRef>
          </c:cat>
          <c:val>
            <c:numRef>
              <c:f>Лист1!$C$2:$G$2</c:f>
              <c:numCache>
                <c:formatCode>General</c:formatCode>
                <c:ptCount val="5"/>
                <c:pt idx="0">
                  <c:v>238</c:v>
                </c:pt>
                <c:pt idx="1">
                  <c:v>242</c:v>
                </c:pt>
                <c:pt idx="2">
                  <c:v>239</c:v>
                </c:pt>
                <c:pt idx="3">
                  <c:v>251</c:v>
                </c:pt>
                <c:pt idx="4">
                  <c:v>260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Программная инженерия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9478993074843533E-2"/>
                  <c:y val="-1.0984073665017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888225382364922E-2"/>
                  <c:y val="-3.432706823424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767201792393435E-2"/>
                  <c:y val="-8.39040760176973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Лист1!$C$1:$G$1</c:f>
              <c:strCache>
                <c:ptCount val="5"/>
                <c:pt idx="0">
                  <c:v>2013(300)</c:v>
                </c:pt>
                <c:pt idx="1">
                  <c:v>2014(300)</c:v>
                </c:pt>
                <c:pt idx="2">
                  <c:v>2015(320)</c:v>
                </c:pt>
                <c:pt idx="3">
                  <c:v>2016(310)</c:v>
                </c:pt>
                <c:pt idx="4">
                  <c:v>2017(310)</c:v>
                </c:pt>
              </c:strCache>
            </c:str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222</c:v>
                </c:pt>
                <c:pt idx="1">
                  <c:v>228</c:v>
                </c:pt>
                <c:pt idx="2">
                  <c:v>244</c:v>
                </c:pt>
                <c:pt idx="3">
                  <c:v>257</c:v>
                </c:pt>
                <c:pt idx="4">
                  <c:v>262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История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Лист1!$C$1:$G$1</c:f>
              <c:strCache>
                <c:ptCount val="5"/>
                <c:pt idx="0">
                  <c:v>2013(300)</c:v>
                </c:pt>
                <c:pt idx="1">
                  <c:v>2014(300)</c:v>
                </c:pt>
                <c:pt idx="2">
                  <c:v>2015(320)</c:v>
                </c:pt>
                <c:pt idx="3">
                  <c:v>2016(310)</c:v>
                </c:pt>
                <c:pt idx="4">
                  <c:v>2017(310)</c:v>
                </c:pt>
              </c:strCache>
            </c:strRef>
          </c:cat>
          <c:val>
            <c:numRef>
              <c:f>Лист1!$C$4:$G$4</c:f>
              <c:numCache>
                <c:formatCode>General</c:formatCode>
                <c:ptCount val="5"/>
                <c:pt idx="4">
                  <c:v>233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83552"/>
        <c:axId val="148585088"/>
      </c:lineChart>
      <c:catAx>
        <c:axId val="14858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ru-RU"/>
          </a:p>
        </c:txPr>
        <c:crossAx val="148585088"/>
        <c:crosses val="autoZero"/>
        <c:auto val="1"/>
        <c:lblAlgn val="ctr"/>
        <c:lblOffset val="100"/>
        <c:noMultiLvlLbl val="0"/>
      </c:catAx>
      <c:valAx>
        <c:axId val="14858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ru-RU"/>
          </a:p>
        </c:txPr>
        <c:crossAx val="14858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37997166981443"/>
          <c:y val="0.39461199572596506"/>
          <c:w val="0.33280156371514275"/>
          <c:h val="0.21596313644889131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31222185791465E-2"/>
          <c:y val="8.9624090589261129E-2"/>
          <c:w val="0.88576732214939091"/>
          <c:h val="0.713020733386526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Экономика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692432548145056E-2"/>
                  <c:y val="-1.2145325603552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11704661541672E-2"/>
                  <c:y val="-3.0011396040170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448395526061695E-2"/>
                  <c:y val="-3.0851159635461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Лист1!$C$1:$G$1</c:f>
              <c:strCache>
                <c:ptCount val="5"/>
                <c:pt idx="0">
                  <c:v>2013(400)</c:v>
                </c:pt>
                <c:pt idx="1">
                  <c:v>2014(400)</c:v>
                </c:pt>
                <c:pt idx="2">
                  <c:v>2015(420)</c:v>
                </c:pt>
                <c:pt idx="3">
                  <c:v>2016(410)</c:v>
                </c:pt>
                <c:pt idx="4">
                  <c:v>2017(410)</c:v>
                </c:pt>
              </c:strCache>
            </c:strRef>
          </c:cat>
          <c:val>
            <c:numRef>
              <c:f>Лист1!$C$2:$G$2</c:f>
              <c:numCache>
                <c:formatCode>General</c:formatCode>
                <c:ptCount val="5"/>
                <c:pt idx="0">
                  <c:v>306</c:v>
                </c:pt>
                <c:pt idx="1">
                  <c:v>288</c:v>
                </c:pt>
                <c:pt idx="2">
                  <c:v>311</c:v>
                </c:pt>
                <c:pt idx="3">
                  <c:v>318</c:v>
                </c:pt>
                <c:pt idx="4">
                  <c:v>320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Менеджмент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3146705469943268E-2"/>
                  <c:y val="-4.3971966077843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014498840688884E-2"/>
                  <c:y val="-5.466101409607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382551893510328E-3"/>
                  <c:y val="-6.56050842835644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99021608258523E-3"/>
                  <c:y val="-6.56029801402540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Лист1!$C$1:$G$1</c:f>
              <c:strCache>
                <c:ptCount val="5"/>
                <c:pt idx="0">
                  <c:v>2013(400)</c:v>
                </c:pt>
                <c:pt idx="1">
                  <c:v>2014(400)</c:v>
                </c:pt>
                <c:pt idx="2">
                  <c:v>2015(420)</c:v>
                </c:pt>
                <c:pt idx="3">
                  <c:v>2016(410)</c:v>
                </c:pt>
                <c:pt idx="4">
                  <c:v>2017(410)</c:v>
                </c:pt>
              </c:strCache>
            </c:str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302</c:v>
                </c:pt>
                <c:pt idx="1">
                  <c:v>292</c:v>
                </c:pt>
                <c:pt idx="2">
                  <c:v>296</c:v>
                </c:pt>
                <c:pt idx="3">
                  <c:v>306</c:v>
                </c:pt>
                <c:pt idx="4">
                  <c:v>312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История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919569009044162E-2"/>
                  <c:y val="2.2834584036117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051775638298547E-2"/>
                  <c:y val="3.0851370049792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399452454696692E-3"/>
                  <c:y val="4.4212680072584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Лист1!$C$1:$G$1</c:f>
              <c:strCache>
                <c:ptCount val="5"/>
                <c:pt idx="0">
                  <c:v>2013(400)</c:v>
                </c:pt>
                <c:pt idx="1">
                  <c:v>2014(400)</c:v>
                </c:pt>
                <c:pt idx="2">
                  <c:v>2015(420)</c:v>
                </c:pt>
                <c:pt idx="3">
                  <c:v>2016(410)</c:v>
                </c:pt>
                <c:pt idx="4">
                  <c:v>2017(410)</c:v>
                </c:pt>
              </c:strCache>
            </c:strRef>
          </c:cat>
          <c:val>
            <c:numRef>
              <c:f>Лист1!$C$4:$G$4</c:f>
              <c:numCache>
                <c:formatCode>General</c:formatCode>
                <c:ptCount val="5"/>
                <c:pt idx="0">
                  <c:v>266</c:v>
                </c:pt>
                <c:pt idx="1">
                  <c:v>261</c:v>
                </c:pt>
                <c:pt idx="2">
                  <c:v>246</c:v>
                </c:pt>
                <c:pt idx="3">
                  <c:v>288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Юриспруденция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580602155316076E-2"/>
                  <c:y val="-2.9394882050142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25009596946319E-2"/>
                  <c:y val="-2.244826332427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098532864008784E-2"/>
                  <c:y val="-2.378292142623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001064922325704E-2"/>
                  <c:y val="-3.0461893122986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48669569686476E-2"/>
                  <c:y val="3.4070498900795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435850397832942E-4"/>
                  <c:y val="3.473940605925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Лист1!$C$1:$G$1</c:f>
              <c:strCache>
                <c:ptCount val="5"/>
                <c:pt idx="0">
                  <c:v>2013(400)</c:v>
                </c:pt>
                <c:pt idx="1">
                  <c:v>2014(400)</c:v>
                </c:pt>
                <c:pt idx="2">
                  <c:v>2015(420)</c:v>
                </c:pt>
                <c:pt idx="3">
                  <c:v>2016(410)</c:v>
                </c:pt>
                <c:pt idx="4">
                  <c:v>2017(410)</c:v>
                </c:pt>
              </c:strCache>
            </c:str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313</c:v>
                </c:pt>
                <c:pt idx="1">
                  <c:v>278</c:v>
                </c:pt>
                <c:pt idx="2">
                  <c:v>283</c:v>
                </c:pt>
                <c:pt idx="3">
                  <c:v>309</c:v>
                </c:pt>
                <c:pt idx="4">
                  <c:v>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93376"/>
        <c:axId val="148694912"/>
      </c:lineChart>
      <c:catAx>
        <c:axId val="14869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ru-RU"/>
          </a:p>
        </c:txPr>
        <c:crossAx val="148694912"/>
        <c:crosses val="autoZero"/>
        <c:auto val="1"/>
        <c:lblAlgn val="ctr"/>
        <c:lblOffset val="100"/>
        <c:noMultiLvlLbl val="0"/>
      </c:catAx>
      <c:valAx>
        <c:axId val="148694912"/>
        <c:scaling>
          <c:orientation val="minMax"/>
          <c:min val="2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ru-RU"/>
          </a:p>
        </c:txPr>
        <c:crossAx val="1486933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accent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accent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accent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accent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3.3179127341767881E-2"/>
          <c:y val="0.87974273902226352"/>
          <c:w val="0.9274497955511718"/>
          <c:h val="9.0962536149182038E-2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Бюджет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1.7083333333333332E-2"/>
                  <c:y val="-2.8025195963820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81</c:v>
                </c:pt>
                <c:pt idx="1">
                  <c:v>77.540000000000006</c:v>
                </c:pt>
                <c:pt idx="2">
                  <c:v>77.59</c:v>
                </c:pt>
                <c:pt idx="3">
                  <c:v>81.040000000000006</c:v>
                </c:pt>
                <c:pt idx="4">
                  <c:v>82.74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Коммерция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68</c:v>
                </c:pt>
                <c:pt idx="1">
                  <c:v>66.41</c:v>
                </c:pt>
                <c:pt idx="2">
                  <c:v>68.36</c:v>
                </c:pt>
                <c:pt idx="3">
                  <c:v>70.05</c:v>
                </c:pt>
                <c:pt idx="4" formatCode="0.00">
                  <c:v>69.3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14784"/>
        <c:axId val="149020672"/>
      </c:lineChart>
      <c:catAx>
        <c:axId val="14901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ru-RU"/>
          </a:p>
        </c:txPr>
        <c:crossAx val="149020672"/>
        <c:crosses val="autoZero"/>
        <c:auto val="1"/>
        <c:lblAlgn val="ctr"/>
        <c:lblOffset val="100"/>
        <c:noMultiLvlLbl val="0"/>
      </c:catAx>
      <c:valAx>
        <c:axId val="149020672"/>
        <c:scaling>
          <c:orientation val="minMax"/>
          <c:min val="5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ru-RU"/>
          </a:p>
        </c:txPr>
        <c:crossAx val="149014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0.55833</cdr:x>
      <cdr:y>0.47059</cdr:y>
    </cdr:from>
    <cdr:to>
      <cdr:x>0.61667</cdr:x>
      <cdr:y>0.52941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24536" y="2304256"/>
          <a:ext cx="50405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4"/>
              </a:solidFill>
            </a:rPr>
            <a:t>233</a:t>
          </a:r>
          <a:endParaRPr lang="ru-RU" sz="1600" b="1" dirty="0">
            <a:solidFill>
              <a:schemeClr val="accent4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99" cy="49426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399" cy="49426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6328D4FF-0C58-4E5E-9013-4604C18BB715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406"/>
            <a:ext cx="2946399" cy="49426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378406"/>
            <a:ext cx="2946399" cy="49426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E8B99A46-8662-46BA-9EEA-D4882390F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5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3713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3713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BC29F5-D1E7-4D64-8A25-B10797CFFAAF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60" cy="493713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60" cy="493713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4205F3-48D2-43B8-B6E7-8142121D5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80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AD91-2714-4B81-B08C-2E9A4D9F6152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36D7-AE70-49E5-BC5F-3ADC31D80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489C-FCA3-4D38-A44C-EB28BE6BBE6E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6A51-73F5-434D-8F6D-C88C1DDB3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C20F-9B49-4DA5-B047-9D929EA63A20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6D6D-48D9-4C58-AF22-CB517AFA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812726" y="1721197"/>
            <a:ext cx="5518548" cy="174129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50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812726" y="3509367"/>
            <a:ext cx="5518548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/>
            </a:lvl1pPr>
            <a:lvl2pPr marL="0" indent="160729" algn="ctr">
              <a:spcBef>
                <a:spcPts val="0"/>
              </a:spcBef>
              <a:buSzTx/>
              <a:buNone/>
              <a:defRPr sz="2100"/>
            </a:lvl2pPr>
            <a:lvl3pPr marL="0" indent="321457" algn="ctr">
              <a:spcBef>
                <a:spcPts val="0"/>
              </a:spcBef>
              <a:buSzTx/>
              <a:buNone/>
              <a:defRPr sz="2100"/>
            </a:lvl3pPr>
            <a:lvl4pPr marL="0" indent="482186" algn="ctr">
              <a:spcBef>
                <a:spcPts val="0"/>
              </a:spcBef>
              <a:buSzTx/>
              <a:buNone/>
              <a:defRPr sz="2100"/>
            </a:lvl4pPr>
            <a:lvl5pPr marL="0" indent="642915" algn="ctr">
              <a:spcBef>
                <a:spcPts val="0"/>
              </a:spcBef>
              <a:buSzTx/>
              <a:buNone/>
              <a:defRPr sz="2100"/>
            </a:lvl5pPr>
          </a:lstStyle>
          <a:p>
            <a:pPr lvl="0">
              <a:defRPr sz="1800"/>
            </a:pPr>
            <a:r>
              <a:rPr sz="2100"/>
              <a:t>Уровень текста 1</a:t>
            </a:r>
          </a:p>
          <a:p>
            <a:pPr lvl="1">
              <a:defRPr sz="1800"/>
            </a:pPr>
            <a:r>
              <a:rPr sz="2100"/>
              <a:t>Уровень текста 2</a:t>
            </a:r>
          </a:p>
          <a:p>
            <a:pPr lvl="2">
              <a:defRPr sz="1800"/>
            </a:pPr>
            <a:r>
              <a:rPr sz="2100"/>
              <a:t>Уровень текста 3</a:t>
            </a:r>
          </a:p>
          <a:p>
            <a:pPr lvl="3">
              <a:defRPr sz="1800"/>
            </a:pPr>
            <a:r>
              <a:rPr sz="2100"/>
              <a:t>Уровень текста 4</a:t>
            </a:r>
          </a:p>
          <a:p>
            <a:pPr lvl="4">
              <a:defRPr sz="1800"/>
            </a:pPr>
            <a:r>
              <a:rPr sz="210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42303068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F1E9-6006-493E-A19E-2B1E1DEA76C6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0041-0FA2-4B20-9D18-28760EB6D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88CB-F099-451A-B2AB-BD8B4C6DD473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705D-FAC1-42E6-971E-E4B9CC3F0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6F73-20C5-43D7-A047-D735152A02E6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432E-61AF-4D4E-A4A2-082225561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90E8-743A-47E2-8BA2-6327195E18AE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82CA-8F9F-4C09-8C1B-3B5655862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B800-1CF2-4C00-884D-1DF35CA23137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7C6E-4E55-42F1-A06F-84387900B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9FB7-8849-4D88-AB40-CFAB38ACEC62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6199-BF2C-4B89-AF89-89A624FD6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18AA-9011-4E21-9BF6-A407BE110301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A7AE-C798-42CE-8598-026A333F5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405A-D0BD-4403-8FB0-786F5045C2C0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EFF0-B52E-4166-A7BD-2FD1D9DF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103D12-C7B6-4B86-B579-857E0217AEA1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65A07-9DF1-4305-BA5A-0CF201C54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BCAF6E-1D35-44B2-99A6-689806044575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7E4CC-445E-4C04-9516-D5E01A14D231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40" name="Заголовок 1"/>
          <p:cNvSpPr>
            <a:spLocks noGrp="1"/>
          </p:cNvSpPr>
          <p:nvPr>
            <p:ph type="ctrTitle"/>
          </p:nvPr>
        </p:nvSpPr>
        <p:spPr>
          <a:xfrm>
            <a:off x="395288" y="2492375"/>
            <a:ext cx="8353425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приема в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НИУ ВШЭ-Пермь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type="subTitle" idx="4294967295"/>
          </p:nvPr>
        </p:nvSpPr>
        <p:spPr>
          <a:xfrm>
            <a:off x="4860032" y="4725144"/>
            <a:ext cx="4283968" cy="1584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4000" kern="0" dirty="0" smtClean="0">
                <a:solidFill>
                  <a:schemeClr val="accent1"/>
                </a:solidFill>
                <a:latin typeface="+mj-lt"/>
              </a:rPr>
              <a:t>201</a:t>
            </a:r>
            <a:r>
              <a:rPr lang="en-US" sz="4000" kern="0" dirty="0" smtClean="0">
                <a:solidFill>
                  <a:schemeClr val="accent1"/>
                </a:solidFill>
                <a:latin typeface="+mj-lt"/>
              </a:rPr>
              <a:t>7</a:t>
            </a:r>
            <a:r>
              <a:rPr lang="ru-RU" sz="4000" kern="0" dirty="0" smtClean="0">
                <a:solidFill>
                  <a:schemeClr val="accent1"/>
                </a:solidFill>
                <a:latin typeface="+mj-lt"/>
              </a:rPr>
              <a:t> год</a:t>
            </a:r>
            <a:endParaRPr lang="ru-RU" sz="40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560840" cy="778098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Средние баллы ЕГЭ в расчете на 1 предмет </a:t>
            </a:r>
            <a:r>
              <a:rPr lang="ru-RU" sz="2400" dirty="0" smtClean="0">
                <a:solidFill>
                  <a:schemeClr val="bg1"/>
                </a:solidFill>
              </a:rPr>
              <a:t>201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ru-RU" sz="2400" dirty="0" smtClean="0">
                <a:solidFill>
                  <a:schemeClr val="bg1"/>
                </a:solidFill>
              </a:rPr>
              <a:t>-201</a:t>
            </a:r>
            <a:r>
              <a:rPr lang="en-US" sz="2400" dirty="0" smtClean="0">
                <a:solidFill>
                  <a:schemeClr val="bg1"/>
                </a:solidFill>
              </a:rPr>
              <a:t>7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гг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78452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Губернаторская стипендия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04864"/>
            <a:ext cx="8280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Стипендию будут получать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первокурсников 118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35,0% от общего числа зачисленных на 1 курс), в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том числе 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96 бюджетных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студентов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(51,9%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от числа бюджетных студентов),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22 коммерческих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студента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(14,5%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от числа коммерческих студентов). </a:t>
            </a:r>
          </a:p>
          <a:p>
            <a:pPr marL="0" indent="0" algn="just" eaLnBrk="1" hangingPunct="1">
              <a:buFont typeface="Wingdings" pitchFamily="2" charset="2"/>
              <a:buNone/>
              <a:tabLst>
                <a:tab pos="0" algn="l"/>
              </a:tabLst>
              <a:defRPr/>
            </a:pPr>
            <a:endParaRPr lang="ru-RU" sz="2000" dirty="0" smtClean="0">
              <a:solidFill>
                <a:schemeClr val="accent1"/>
              </a:solidFill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sz="2000" dirty="0" smtClean="0">
              <a:solidFill>
                <a:schemeClr val="accent1"/>
              </a:solidFill>
              <a:latin typeface="+mj-lt"/>
            </a:endParaRPr>
          </a:p>
          <a:p>
            <a:pPr marL="0" indent="0" algn="just" eaLnBrk="1" hangingPunct="1"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В 201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6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году стипендию получали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118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первокурсников (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37,6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%).</a:t>
            </a:r>
            <a:endParaRPr lang="ru-RU" sz="2000" dirty="0">
              <a:solidFill>
                <a:schemeClr val="accent1"/>
              </a:solidFill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7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94122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Скидки по оплате за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556792"/>
            <a:ext cx="8229600" cy="11807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96%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абитуриентов, поступивших на места по договорам об оказании платных образовательных услуг (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146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человек), получили скидки по оплате обучения.</a:t>
            </a:r>
            <a:endParaRPr lang="ru-RU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6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372663"/>
              </p:ext>
            </p:extLst>
          </p:nvPr>
        </p:nvGraphicFramePr>
        <p:xfrm>
          <a:off x="467544" y="2852936"/>
          <a:ext cx="7561263" cy="3060698"/>
        </p:xfrm>
        <a:graphic>
          <a:graphicData uri="http://schemas.openxmlformats.org/drawingml/2006/table">
            <a:tbl>
              <a:tblPr/>
              <a:tblGrid>
                <a:gridCol w="3074434"/>
                <a:gridCol w="1788608"/>
                <a:gridCol w="2698221"/>
              </a:tblGrid>
              <a:tr h="667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Вид скидки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Размер скидки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Количество человек,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получивших скидку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90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По  результатам  вступительных испытаний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100%*</a:t>
                      </a:r>
                      <a:endParaRPr lang="ru-RU" sz="1800" b="0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102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По иным основаниям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FF99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631" marB="456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8313" y="6021388"/>
            <a:ext cx="84248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576000" algn="just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*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-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 поступившие на </a:t>
            </a:r>
            <a:r>
              <a:rPr lang="ru-RU" dirty="0">
                <a:solidFill>
                  <a:schemeClr val="accent1"/>
                </a:solidFill>
                <a:latin typeface="+mj-lt"/>
              </a:rPr>
              <a:t>места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за счет средств НИУ ВШЭ</a:t>
            </a: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1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922114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поступивших из ОУ Университетского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кластера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955447"/>
              </p:ext>
            </p:extLst>
          </p:nvPr>
        </p:nvGraphicFramePr>
        <p:xfrm>
          <a:off x="457200" y="1600200"/>
          <a:ext cx="8363272" cy="4221830"/>
        </p:xfrm>
        <a:graphic>
          <a:graphicData uri="http://schemas.openxmlformats.org/drawingml/2006/table">
            <a:tbl>
              <a:tblPr/>
              <a:tblGrid>
                <a:gridCol w="2132075"/>
                <a:gridCol w="1698530"/>
                <a:gridCol w="3092507"/>
                <a:gridCol w="1440160"/>
              </a:tblGrid>
              <a:tr h="1293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Место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Количество зачисленных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Из ОУ Университетского округа, университетско-школьного кластера, университетских классов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Из лицея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№ 10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Бюджет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82 (44%)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14 (8%)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Коммерция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152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 (48%)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(8%)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Всего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337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 (46%)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91445" marR="9144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1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31224" cy="99412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по школам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899213"/>
              </p:ext>
            </p:extLst>
          </p:nvPr>
        </p:nvGraphicFramePr>
        <p:xfrm>
          <a:off x="107504" y="1268761"/>
          <a:ext cx="8928993" cy="51876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033"/>
                <a:gridCol w="2016224"/>
                <a:gridCol w="1152128"/>
                <a:gridCol w="1296144"/>
                <a:gridCol w="1368152"/>
                <a:gridCol w="1154701"/>
                <a:gridCol w="826170"/>
                <a:gridCol w="827441"/>
              </a:tblGrid>
              <a:tr h="583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Школа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 Подали документы 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 Поступили бюджет 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/>
                          </a:solidFill>
                          <a:effectLst/>
                        </a:rPr>
                        <a:t>Поступили </a:t>
                      </a: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коммерция 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/>
                          </a:solidFill>
                          <a:effectLst/>
                        </a:rPr>
                        <a:t>Поступили </a:t>
                      </a: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всего 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Округ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Кластер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лицей 10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41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26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да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да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школа 7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30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19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да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лицей 2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28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17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гимназия 2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24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16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школа 22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23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7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9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16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да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да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гимназия 17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22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лицей 1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21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7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Пермь, школа 146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20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/>
                          </a:solidFill>
                          <a:effectLst/>
                        </a:rPr>
                        <a:t>7</a:t>
                      </a:r>
                      <a:endParaRPr lang="ru-RU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Пермь, лицей 4	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Пермь, школа 77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Березники, лицей 1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Пермь, гимназия 1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  <a:tr h="333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Кунгур, лицей 1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</a:t>
                      </a:r>
                      <a:endParaRPr lang="ru-RU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7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BCAF6E-1D35-44B2-99A6-689806044575}" type="datetime10">
              <a:rPr lang="ru-RU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7E4CC-445E-4C04-9516-D5E01A14D231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4340" name="Заголовок 1"/>
          <p:cNvSpPr>
            <a:spLocks noGrp="1"/>
          </p:cNvSpPr>
          <p:nvPr>
            <p:ph type="ctrTitle"/>
          </p:nvPr>
        </p:nvSpPr>
        <p:spPr>
          <a:xfrm>
            <a:off x="395288" y="2492375"/>
            <a:ext cx="8353425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6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Данные мониторинга качества приема в вузы*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Рейтинг приема на бюджет по вузам Пермского края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99FB7-8849-4D88-AB40-CFAB38ACEC62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16199-BF2C-4B89-AF89-89A624FD6A7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63400" cy="47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274638"/>
            <a:ext cx="7427168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Рейтинг качества образовательных программ за 2017 год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7B800-1CF2-4C00-884D-1DF35CA23137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37C6E-4E55-42F1-A06F-84387900B01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06667"/>
              </p:ext>
            </p:extLst>
          </p:nvPr>
        </p:nvGraphicFramePr>
        <p:xfrm>
          <a:off x="179512" y="1844824"/>
          <a:ext cx="8784976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окумент" r:id="rId3" imgW="15455291" imgH="7228742" progId="Word.Document.12">
                  <p:embed/>
                </p:oleObj>
              </mc:Choice>
              <mc:Fallback>
                <p:oleObj name="Документ" r:id="rId3" imgW="15455291" imgH="7228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44824"/>
                        <a:ext cx="8784976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42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62"/>
            <a:ext cx="9144000" cy="6845265"/>
          </a:xfrm>
          <a:prstGeom prst="rect">
            <a:avLst/>
          </a:prstGeom>
          <a:ln w="3175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1585403" y="182692"/>
            <a:ext cx="7009038" cy="795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5" tIns="32146" rIns="32145" bIns="32146" anchor="ctr">
            <a:normAutofit/>
          </a:bodyPr>
          <a:lstStyle/>
          <a:p>
            <a:pPr defTabSz="642915">
              <a:lnSpc>
                <a:spcPts val="2391"/>
              </a:lnSpc>
              <a:defRPr sz="1800"/>
            </a:pPr>
            <a:r>
              <a:rPr sz="2100" b="1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Рейтинг ВУЗов в соседних регионах</a:t>
            </a:r>
          </a:p>
          <a:p>
            <a:pPr defTabSz="642915">
              <a:lnSpc>
                <a:spcPts val="2391"/>
              </a:lnSpc>
              <a:defRPr sz="1800"/>
            </a:pPr>
            <a:r>
              <a:rPr sz="1500" b="1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(МЕСТО В РЕЙТИНГЕ  /  ВУЗ  /  СРЕДНИЙ БАЛЛ ЕГЭ НА БЮДЖЕТ)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-24782" y="1251450"/>
            <a:ext cx="9193563" cy="5315581"/>
            <a:chOff x="-88900" y="-50799"/>
            <a:chExt cx="13075288" cy="7559937"/>
          </a:xfrm>
        </p:grpSpPr>
        <p:pic>
          <p:nvPicPr>
            <p:cNvPr id="53" name="HSE-map PK.jpg"/>
            <p:cNvPicPr/>
            <p:nvPr/>
          </p:nvPicPr>
          <p:blipFill>
            <a:blip r:embed="rId3">
              <a:extLst/>
            </a:blip>
            <a:srcRect l="10888" t="19198" r="12760" b="4638"/>
            <a:stretch>
              <a:fillRect/>
            </a:stretch>
          </p:blipFill>
          <p:spPr>
            <a:xfrm>
              <a:off x="0" y="0"/>
              <a:ext cx="12897489" cy="73186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Рисунок 51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8900" y="-50800"/>
              <a:ext cx="13075289" cy="7559938"/>
            </a:xfrm>
            <a:prstGeom prst="rect">
              <a:avLst/>
            </a:prstGeom>
            <a:effectLst/>
          </p:spPr>
        </p:pic>
      </p:grpSp>
      <p:sp>
        <p:nvSpPr>
          <p:cNvPr id="55" name="Shape 55"/>
          <p:cNvSpPr/>
          <p:nvPr/>
        </p:nvSpPr>
        <p:spPr>
          <a:xfrm>
            <a:off x="3582666" y="1297535"/>
            <a:ext cx="2873034" cy="964405"/>
          </a:xfrm>
          <a:prstGeom prst="roundRect">
            <a:avLst>
              <a:gd name="adj" fmla="val 6208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3600526" y="1452309"/>
            <a:ext cx="2837315" cy="9644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7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24  НИУ ВШЭ-ПЕРМЬ, 81.6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77   ПГНИУ, 72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132 ПНИПУ, 65.4</a:t>
            </a:r>
          </a:p>
        </p:txBody>
      </p:sp>
      <p:sp>
        <p:nvSpPr>
          <p:cNvPr id="57" name="Shape 57"/>
          <p:cNvSpPr/>
          <p:nvPr/>
        </p:nvSpPr>
        <p:spPr>
          <a:xfrm>
            <a:off x="5200828" y="1970460"/>
            <a:ext cx="2047350" cy="1143946"/>
          </a:xfrm>
          <a:prstGeom prst="roundRect">
            <a:avLst>
              <a:gd name="adj" fmla="val 4770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230169" y="2153357"/>
            <a:ext cx="2024388" cy="9644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35  УИУ РАНХиГС, 78.8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52  УГЮУ, 75.5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61  УГЭУ, 74.1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82  УГФУ, 71.3</a:t>
            </a:r>
          </a:p>
        </p:txBody>
      </p:sp>
      <p:sp>
        <p:nvSpPr>
          <p:cNvPr id="59" name="Shape 59"/>
          <p:cNvSpPr/>
          <p:nvPr/>
        </p:nvSpPr>
        <p:spPr>
          <a:xfrm>
            <a:off x="5953151" y="3027342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182988" y="2172848"/>
            <a:ext cx="611383" cy="57699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7547862" y="2104010"/>
            <a:ext cx="1315167" cy="746265"/>
          </a:xfrm>
          <a:prstGeom prst="roundRect">
            <a:avLst>
              <a:gd name="adj" fmla="val 4697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7568018" y="2307641"/>
            <a:ext cx="1193106" cy="5281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58  ТГУ, 74.4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76  ТГИК, 72.1</a:t>
            </a:r>
          </a:p>
        </p:txBody>
      </p:sp>
      <p:sp>
        <p:nvSpPr>
          <p:cNvPr id="63" name="Shape 63"/>
          <p:cNvSpPr/>
          <p:nvPr/>
        </p:nvSpPr>
        <p:spPr>
          <a:xfrm>
            <a:off x="7498494" y="2773675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843571" y="3339509"/>
            <a:ext cx="1831150" cy="721008"/>
          </a:xfrm>
          <a:prstGeom prst="roundRect">
            <a:avLst>
              <a:gd name="adj" fmla="val 4862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5880310" y="3529218"/>
            <a:ext cx="1618993" cy="5281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112  ЧГУ, 67.7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125  НИЮУГУ, 66.2</a:t>
            </a:r>
          </a:p>
        </p:txBody>
      </p:sp>
      <p:sp>
        <p:nvSpPr>
          <p:cNvPr id="66" name="Shape 66"/>
          <p:cNvSpPr/>
          <p:nvPr/>
        </p:nvSpPr>
        <p:spPr>
          <a:xfrm>
            <a:off x="4356971" y="3810996"/>
            <a:ext cx="1315166" cy="528127"/>
          </a:xfrm>
          <a:prstGeom prst="roundRect">
            <a:avLst>
              <a:gd name="adj" fmla="val 6638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359267" y="3988476"/>
            <a:ext cx="1116470" cy="3099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9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300"/>
              <a:t>115  БГУ, 67.3</a:t>
            </a:r>
          </a:p>
        </p:txBody>
      </p:sp>
      <p:sp>
        <p:nvSpPr>
          <p:cNvPr id="68" name="Shape 68"/>
          <p:cNvSpPr/>
          <p:nvPr/>
        </p:nvSpPr>
        <p:spPr>
          <a:xfrm>
            <a:off x="2071427" y="2645345"/>
            <a:ext cx="1315166" cy="445923"/>
          </a:xfrm>
          <a:prstGeom prst="roundRect">
            <a:avLst>
              <a:gd name="adj" fmla="val 7861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2085204" y="2777616"/>
            <a:ext cx="1098388" cy="309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9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300"/>
              <a:t>131 УГУ, 65.5</a:t>
            </a:r>
          </a:p>
        </p:txBody>
      </p:sp>
      <p:sp>
        <p:nvSpPr>
          <p:cNvPr id="70" name="Shape 70"/>
          <p:cNvSpPr/>
          <p:nvPr/>
        </p:nvSpPr>
        <p:spPr>
          <a:xfrm>
            <a:off x="3264302" y="2978036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976814" y="1442877"/>
            <a:ext cx="1315167" cy="468901"/>
          </a:xfrm>
          <a:prstGeom prst="roundRect">
            <a:avLst>
              <a:gd name="adj" fmla="val 7476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996970" y="1585368"/>
            <a:ext cx="1140064" cy="3099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9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300"/>
              <a:t>129  ВГУ, 65.7</a:t>
            </a:r>
          </a:p>
        </p:txBody>
      </p:sp>
      <p:sp>
        <p:nvSpPr>
          <p:cNvPr id="73" name="Shape 73"/>
          <p:cNvSpPr/>
          <p:nvPr/>
        </p:nvSpPr>
        <p:spPr>
          <a:xfrm>
            <a:off x="2070279" y="1857491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233299" y="4259315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965334" y="3232468"/>
            <a:ext cx="1315166" cy="445923"/>
          </a:xfrm>
          <a:prstGeom prst="roundRect">
            <a:avLst>
              <a:gd name="adj" fmla="val 7861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994418" y="3373670"/>
            <a:ext cx="1119915" cy="309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9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300"/>
              <a:t>44  КФУ, 76.9</a:t>
            </a:r>
          </a:p>
        </p:txBody>
      </p:sp>
      <p:sp>
        <p:nvSpPr>
          <p:cNvPr id="77" name="Shape 77"/>
          <p:cNvSpPr/>
          <p:nvPr/>
        </p:nvSpPr>
        <p:spPr>
          <a:xfrm>
            <a:off x="1875649" y="3616380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381413" y="4305885"/>
            <a:ext cx="1350886" cy="886513"/>
          </a:xfrm>
          <a:prstGeom prst="roundRect">
            <a:avLst>
              <a:gd name="adj" fmla="val 3954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404936" y="4461712"/>
            <a:ext cx="1303840" cy="7462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33  СГЭУ, 79.2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74  СГУ, 72.4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132  СГОА, 65.4</a:t>
            </a:r>
          </a:p>
        </p:txBody>
      </p:sp>
      <p:sp>
        <p:nvSpPr>
          <p:cNvPr id="80" name="Shape 80"/>
          <p:cNvSpPr/>
          <p:nvPr/>
        </p:nvSpPr>
        <p:spPr>
          <a:xfrm>
            <a:off x="2243041" y="5143352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923327" y="5664939"/>
            <a:ext cx="1758208" cy="468901"/>
          </a:xfrm>
          <a:prstGeom prst="roundRect">
            <a:avLst>
              <a:gd name="adj" fmla="val 7476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002118" y="5819892"/>
            <a:ext cx="1435929" cy="3099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9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300"/>
              <a:t>133  СНИГУ, 65.3</a:t>
            </a:r>
          </a:p>
        </p:txBody>
      </p:sp>
      <p:sp>
        <p:nvSpPr>
          <p:cNvPr id="83" name="Shape 83"/>
          <p:cNvSpPr/>
          <p:nvPr/>
        </p:nvSpPr>
        <p:spPr>
          <a:xfrm>
            <a:off x="798731" y="6051169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013600" y="5645691"/>
            <a:ext cx="604831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Саратов</a:t>
            </a:r>
          </a:p>
        </p:txBody>
      </p:sp>
      <p:sp>
        <p:nvSpPr>
          <p:cNvPr id="85" name="Shape 85"/>
          <p:cNvSpPr/>
          <p:nvPr/>
        </p:nvSpPr>
        <p:spPr>
          <a:xfrm>
            <a:off x="2413052" y="4279159"/>
            <a:ext cx="563029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Самара</a:t>
            </a:r>
          </a:p>
        </p:txBody>
      </p:sp>
      <p:sp>
        <p:nvSpPr>
          <p:cNvPr id="86" name="Shape 86"/>
          <p:cNvSpPr/>
          <p:nvPr/>
        </p:nvSpPr>
        <p:spPr>
          <a:xfrm>
            <a:off x="4378854" y="3817375"/>
            <a:ext cx="349850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Уфа</a:t>
            </a:r>
          </a:p>
        </p:txBody>
      </p:sp>
      <p:sp>
        <p:nvSpPr>
          <p:cNvPr id="87" name="Shape 87"/>
          <p:cNvSpPr/>
          <p:nvPr/>
        </p:nvSpPr>
        <p:spPr>
          <a:xfrm>
            <a:off x="1998828" y="3225228"/>
            <a:ext cx="533729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Казань</a:t>
            </a:r>
          </a:p>
        </p:txBody>
      </p:sp>
      <p:sp>
        <p:nvSpPr>
          <p:cNvPr id="88" name="Shape 88"/>
          <p:cNvSpPr/>
          <p:nvPr/>
        </p:nvSpPr>
        <p:spPr>
          <a:xfrm>
            <a:off x="2093682" y="2618957"/>
            <a:ext cx="589550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Ижевск</a:t>
            </a:r>
          </a:p>
        </p:txBody>
      </p:sp>
      <p:sp>
        <p:nvSpPr>
          <p:cNvPr id="89" name="Shape 89"/>
          <p:cNvSpPr/>
          <p:nvPr/>
        </p:nvSpPr>
        <p:spPr>
          <a:xfrm>
            <a:off x="1999282" y="1428094"/>
            <a:ext cx="497737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Киров</a:t>
            </a:r>
          </a:p>
        </p:txBody>
      </p:sp>
      <p:sp>
        <p:nvSpPr>
          <p:cNvPr id="90" name="Shape 90"/>
          <p:cNvSpPr/>
          <p:nvPr/>
        </p:nvSpPr>
        <p:spPr>
          <a:xfrm>
            <a:off x="3620655" y="1255878"/>
            <a:ext cx="516554" cy="2525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Пермь</a:t>
            </a:r>
          </a:p>
        </p:txBody>
      </p:sp>
      <p:sp>
        <p:nvSpPr>
          <p:cNvPr id="91" name="Shape 91"/>
          <p:cNvSpPr/>
          <p:nvPr/>
        </p:nvSpPr>
        <p:spPr>
          <a:xfrm>
            <a:off x="5224167" y="1967701"/>
            <a:ext cx="1729190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Екатеринбург</a:t>
            </a:r>
          </a:p>
        </p:txBody>
      </p:sp>
      <p:sp>
        <p:nvSpPr>
          <p:cNvPr id="92" name="Shape 92"/>
          <p:cNvSpPr/>
          <p:nvPr/>
        </p:nvSpPr>
        <p:spPr>
          <a:xfrm>
            <a:off x="7565722" y="2110575"/>
            <a:ext cx="611904" cy="2525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Тюмень</a:t>
            </a:r>
          </a:p>
        </p:txBody>
      </p:sp>
      <p:sp>
        <p:nvSpPr>
          <p:cNvPr id="93" name="Shape 93"/>
          <p:cNvSpPr/>
          <p:nvPr/>
        </p:nvSpPr>
        <p:spPr>
          <a:xfrm>
            <a:off x="5911181" y="3338376"/>
            <a:ext cx="1303840" cy="205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Челябинск</a:t>
            </a:r>
          </a:p>
        </p:txBody>
      </p:sp>
      <p:sp>
        <p:nvSpPr>
          <p:cNvPr id="94" name="Shape 94"/>
          <p:cNvSpPr/>
          <p:nvPr/>
        </p:nvSpPr>
        <p:spPr>
          <a:xfrm>
            <a:off x="4102928" y="5636723"/>
            <a:ext cx="1758208" cy="468901"/>
          </a:xfrm>
          <a:prstGeom prst="roundRect">
            <a:avLst>
              <a:gd name="adj" fmla="val 7476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181720" y="5791677"/>
            <a:ext cx="1435929" cy="309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9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300"/>
              <a:t>172  ОГУ, 68.0</a:t>
            </a:r>
          </a:p>
        </p:txBody>
      </p:sp>
      <p:sp>
        <p:nvSpPr>
          <p:cNvPr id="96" name="Shape 96"/>
          <p:cNvSpPr/>
          <p:nvPr/>
        </p:nvSpPr>
        <p:spPr>
          <a:xfrm>
            <a:off x="3978332" y="6022953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213053" y="5627832"/>
            <a:ext cx="1303841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Оренбург</a:t>
            </a:r>
          </a:p>
        </p:txBody>
      </p:sp>
      <p:sp>
        <p:nvSpPr>
          <p:cNvPr id="98" name="Shape 98"/>
          <p:cNvSpPr/>
          <p:nvPr/>
        </p:nvSpPr>
        <p:spPr>
          <a:xfrm>
            <a:off x="6084035" y="3988364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7272321" y="3973517"/>
            <a:ext cx="1831150" cy="870293"/>
          </a:xfrm>
          <a:prstGeom prst="roundRect">
            <a:avLst>
              <a:gd name="adj" fmla="val 4028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317989" y="4045941"/>
            <a:ext cx="1618993" cy="8865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18  ННИГУ,  82.7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60  НГУЭиУ,  75.7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114  НГТУ,  71.8</a:t>
            </a:r>
          </a:p>
        </p:txBody>
      </p:sp>
      <p:sp>
        <p:nvSpPr>
          <p:cNvPr id="101" name="Shape 101"/>
          <p:cNvSpPr/>
          <p:nvPr/>
        </p:nvSpPr>
        <p:spPr>
          <a:xfrm>
            <a:off x="7339931" y="3936666"/>
            <a:ext cx="1303840" cy="2897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Новосибирск</a:t>
            </a:r>
          </a:p>
        </p:txBody>
      </p:sp>
      <p:sp>
        <p:nvSpPr>
          <p:cNvPr id="102" name="Shape 102"/>
          <p:cNvSpPr/>
          <p:nvPr/>
        </p:nvSpPr>
        <p:spPr>
          <a:xfrm>
            <a:off x="9010591" y="4608723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76869" y="2849359"/>
            <a:ext cx="1729190" cy="721008"/>
          </a:xfrm>
          <a:prstGeom prst="roundRect">
            <a:avLst>
              <a:gd name="adj" fmla="val 6392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205954" y="2779895"/>
            <a:ext cx="2977637" cy="9644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26 </a:t>
            </a:r>
            <a:r>
              <a:rPr sz="12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НИУ ВШЭ-НН, 81.5</a:t>
            </a:r>
            <a:endParaRPr sz="1300"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94 НГУ, 73.5</a:t>
            </a:r>
          </a:p>
        </p:txBody>
      </p:sp>
      <p:sp>
        <p:nvSpPr>
          <p:cNvPr id="105" name="Shape 105"/>
          <p:cNvSpPr/>
          <p:nvPr/>
        </p:nvSpPr>
        <p:spPr>
          <a:xfrm>
            <a:off x="87184" y="3508355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10363" y="2732526"/>
            <a:ext cx="1798595" cy="407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Нижний Новгород</a:t>
            </a:r>
          </a:p>
        </p:txBody>
      </p:sp>
      <p:sp>
        <p:nvSpPr>
          <p:cNvPr id="107" name="Shape 107"/>
          <p:cNvSpPr/>
          <p:nvPr/>
        </p:nvSpPr>
        <p:spPr>
          <a:xfrm>
            <a:off x="102776" y="4135539"/>
            <a:ext cx="1618993" cy="622610"/>
          </a:xfrm>
          <a:prstGeom prst="roundRect">
            <a:avLst>
              <a:gd name="adj" fmla="val 6931"/>
            </a:avLst>
          </a:prstGeom>
          <a:gradFill>
            <a:gsLst>
              <a:gs pos="0">
                <a:srgbClr val="FFE1AC"/>
              </a:gs>
              <a:gs pos="100000">
                <a:srgbClr val="D0F2FF"/>
              </a:gs>
            </a:gsLst>
            <a:lin ang="5400000"/>
          </a:gradFill>
          <a:ln w="3175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599478" y="4644917"/>
            <a:ext cx="280936" cy="280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B3D44"/>
          </a:solidFill>
          <a:ln w="12700">
            <a:solidFill>
              <a:srgbClr val="FFFFFF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3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28820" y="4103777"/>
            <a:ext cx="1303166" cy="2525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 algn="l">
              <a:defRPr sz="1500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/>
            </a:pPr>
            <a:r>
              <a:rPr sz="1100"/>
              <a:t>Ульяновск</a:t>
            </a:r>
          </a:p>
        </p:txBody>
      </p:sp>
      <p:sp>
        <p:nvSpPr>
          <p:cNvPr id="110" name="Shape 110"/>
          <p:cNvSpPr/>
          <p:nvPr/>
        </p:nvSpPr>
        <p:spPr>
          <a:xfrm>
            <a:off x="128483" y="4292252"/>
            <a:ext cx="1303841" cy="468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236  УГУ,  64.7</a:t>
            </a:r>
          </a:p>
          <a:p>
            <a:pPr lvl="0" algn="l">
              <a:defRPr sz="1800"/>
            </a:pPr>
            <a:r>
              <a:rPr sz="1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239  УГТУ,  64.6</a:t>
            </a:r>
          </a:p>
        </p:txBody>
      </p:sp>
    </p:spTree>
    <p:extLst>
      <p:ext uri="{BB962C8B-B14F-4D97-AF65-F5344CB8AC3E}">
        <p14:creationId xmlns:p14="http://schemas.microsoft.com/office/powerpoint/2010/main" val="17600116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72008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Количество выпускников ОУ Пермского края,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сдававших ЕГЭ в 201</a:t>
            </a:r>
            <a:r>
              <a:rPr lang="en-US" sz="2800" dirty="0" smtClean="0">
                <a:solidFill>
                  <a:schemeClr val="bg1"/>
                </a:solidFill>
              </a:rPr>
              <a:t>7</a:t>
            </a:r>
            <a:r>
              <a:rPr lang="ru-RU" sz="2800" dirty="0" smtClean="0">
                <a:solidFill>
                  <a:schemeClr val="bg1"/>
                </a:solidFill>
              </a:rPr>
              <a:t> году по предметам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109249"/>
              </p:ext>
            </p:extLst>
          </p:nvPr>
        </p:nvGraphicFramePr>
        <p:xfrm>
          <a:off x="179512" y="1412776"/>
          <a:ext cx="8640960" cy="5061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44216"/>
                <a:gridCol w="1008112"/>
                <a:gridCol w="1800200"/>
                <a:gridCol w="1656184"/>
              </a:tblGrid>
              <a:tr h="88467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/>
                          </a:solidFill>
                        </a:rPr>
                        <a:t>Всего выпускников</a:t>
                      </a:r>
                      <a:r>
                        <a:rPr lang="ru-RU" sz="2400" baseline="0" dirty="0" smtClean="0">
                          <a:solidFill>
                            <a:schemeClr val="accent1"/>
                          </a:solidFill>
                        </a:rPr>
                        <a:t> ОУ Пермского края –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 10559 </a:t>
                      </a:r>
                      <a:r>
                        <a:rPr lang="ru-RU" sz="2400" baseline="0" dirty="0" smtClean="0">
                          <a:solidFill>
                            <a:schemeClr val="accent1"/>
                          </a:solidFill>
                        </a:rPr>
                        <a:t>чел.,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accent1"/>
                          </a:solidFill>
                        </a:rPr>
                        <a:t>из них сдавали ЕГЭ в 201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  <a:r>
                        <a:rPr lang="ru-RU" sz="2400" baseline="0" dirty="0" smtClean="0">
                          <a:solidFill>
                            <a:schemeClr val="accent1"/>
                          </a:solidFill>
                        </a:rPr>
                        <a:t> году:</a:t>
                      </a:r>
                      <a:endParaRPr lang="ru-RU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Обществознание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История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Иностранные языки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Информатика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accent1"/>
                          </a:solidFill>
                        </a:rPr>
                        <a:t> выпускников, сдававших ЕГЭ, чел.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4863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1943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1250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878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348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accent1"/>
                          </a:solidFill>
                        </a:rPr>
                        <a:t>Доля от общего количества выпускников в 2017 году, %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46%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18%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12%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/>
                          </a:solidFill>
                        </a:rPr>
                        <a:t>8%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accent1"/>
                          </a:solidFill>
                        </a:rPr>
                        <a:t>Доля от общего количества выпускников в 2016 году, %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/>
                          </a:solidFill>
                        </a:rPr>
                        <a:t>47%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/>
                          </a:solidFill>
                        </a:rPr>
                        <a:t>16%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/>
                          </a:solidFill>
                        </a:rPr>
                        <a:t>10%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/>
                          </a:solidFill>
                        </a:rPr>
                        <a:t>8%</a:t>
                      </a:r>
                      <a:endParaRPr lang="ru-RU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7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2405"/>
            <a:ext cx="7725544" cy="109233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заявлений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98993"/>
              </p:ext>
            </p:extLst>
          </p:nvPr>
        </p:nvGraphicFramePr>
        <p:xfrm>
          <a:off x="107504" y="1412777"/>
          <a:ext cx="8928993" cy="4927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1330"/>
                <a:gridCol w="1709230"/>
                <a:gridCol w="2232248"/>
                <a:gridCol w="1656185"/>
              </a:tblGrid>
              <a:tr h="962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Образовательная программа</a:t>
                      </a: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заявлений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Количество бюджетных мест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Конкурс,</a:t>
                      </a:r>
                      <a:r>
                        <a:rPr lang="ru-RU" sz="2000" b="1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2000" b="1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чел./место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0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 Бизнес-информатика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7,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81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 Программная инженерия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16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2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 Экономика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 Менеджмент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6,6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 История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93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4,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 Юриспруденция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5,2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2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 Итого:</a:t>
                      </a:r>
                      <a:endParaRPr lang="ru-RU" sz="2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11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6,</a:t>
                      </a: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96" marR="5796" marT="5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994122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зачисленных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курс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4718" y="5805264"/>
            <a:ext cx="89296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dirty="0">
                <a:solidFill>
                  <a:schemeClr val="accent1"/>
                </a:solidFill>
                <a:latin typeface="+mj-lt"/>
              </a:rPr>
              <a:t>Количество студентов 1 курса в 20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ru-RU" sz="2400" dirty="0">
                <a:solidFill>
                  <a:schemeClr val="accent1"/>
                </a:solidFill>
                <a:latin typeface="+mj-lt"/>
              </a:rPr>
              <a:t>7</a:t>
            </a: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+mj-lt"/>
              </a:rPr>
              <a:t>году на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7,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%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больше, </a:t>
            </a:r>
            <a:endParaRPr lang="en-US" sz="2400" dirty="0" smtClean="0">
              <a:solidFill>
                <a:schemeClr val="accent1"/>
              </a:solidFill>
              <a:latin typeface="+mj-lt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чем </a:t>
            </a:r>
            <a:r>
              <a:rPr lang="ru-RU" sz="2400" dirty="0">
                <a:solidFill>
                  <a:schemeClr val="accent1"/>
                </a:solidFill>
                <a:latin typeface="+mj-lt"/>
              </a:rPr>
              <a:t>в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</a:rPr>
              <a:t>2016 </a:t>
            </a:r>
            <a:r>
              <a:rPr lang="ru-RU" sz="2400" dirty="0">
                <a:solidFill>
                  <a:schemeClr val="accent1"/>
                </a:solidFill>
                <a:latin typeface="+mj-lt"/>
              </a:rPr>
              <a:t>году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493885"/>
              </p:ext>
            </p:extLst>
          </p:nvPr>
        </p:nvGraphicFramePr>
        <p:xfrm>
          <a:off x="251520" y="1196753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8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Проходные баллы на бюджет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201</a:t>
            </a:r>
            <a:r>
              <a:rPr lang="en-US" sz="4000" dirty="0" smtClean="0">
                <a:solidFill>
                  <a:schemeClr val="bg1"/>
                </a:solidFill>
              </a:rPr>
              <a:t>3</a:t>
            </a:r>
            <a:r>
              <a:rPr lang="ru-RU" sz="4000" dirty="0" smtClean="0">
                <a:solidFill>
                  <a:schemeClr val="bg1"/>
                </a:solidFill>
              </a:rPr>
              <a:t>-201</a:t>
            </a:r>
            <a:r>
              <a:rPr lang="en-US" sz="4000" dirty="0" smtClean="0">
                <a:solidFill>
                  <a:schemeClr val="bg1"/>
                </a:solidFill>
              </a:rPr>
              <a:t>7</a:t>
            </a:r>
            <a:r>
              <a:rPr lang="ru-RU" sz="4000" dirty="0" smtClean="0">
                <a:solidFill>
                  <a:schemeClr val="bg1"/>
                </a:solidFill>
              </a:rPr>
              <a:t> гг. по программам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27030"/>
              </p:ext>
            </p:extLst>
          </p:nvPr>
        </p:nvGraphicFramePr>
        <p:xfrm>
          <a:off x="323528" y="1412776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080120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Проходные баллы </a:t>
            </a:r>
            <a:r>
              <a:rPr lang="ru-RU" sz="4000" dirty="0" smtClean="0">
                <a:solidFill>
                  <a:schemeClr val="bg1"/>
                </a:solidFill>
              </a:rPr>
              <a:t>на бюджет 201</a:t>
            </a:r>
            <a:r>
              <a:rPr lang="en-US" sz="4000" dirty="0" smtClean="0">
                <a:solidFill>
                  <a:schemeClr val="bg1"/>
                </a:solidFill>
              </a:rPr>
              <a:t>3</a:t>
            </a:r>
            <a:r>
              <a:rPr lang="ru-RU" sz="4000" dirty="0" smtClean="0">
                <a:solidFill>
                  <a:schemeClr val="bg1"/>
                </a:solidFill>
              </a:rPr>
              <a:t>-201</a:t>
            </a:r>
            <a:r>
              <a:rPr lang="en-US" sz="4000" dirty="0" smtClean="0">
                <a:solidFill>
                  <a:schemeClr val="bg1"/>
                </a:solidFill>
              </a:rPr>
              <a:t>7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гг. по программам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132630"/>
              </p:ext>
            </p:extLst>
          </p:nvPr>
        </p:nvGraphicFramePr>
        <p:xfrm>
          <a:off x="18519" y="1412776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F1E9-6006-493E-A19E-2B1E1DEA76C6}" type="datetime10">
              <a:rPr lang="ru-RU" smtClean="0"/>
              <a:pPr>
                <a:defRPr/>
              </a:pPr>
              <a:t>11:43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0041-0FA2-4B20-9D18-28760EB6D6B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751</Words>
  <Application>Microsoft Office PowerPoint</Application>
  <PresentationFormat>Экран (4:3)</PresentationFormat>
  <Paragraphs>325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Итоги приема в бакалавриат НИУ ВШЭ-Пермь</vt:lpstr>
      <vt:lpstr>Данные мониторинга качества приема в вузы* Рейтинг приема на бюджет по вузам Пермского края</vt:lpstr>
      <vt:lpstr>Рейтинг качества образовательных программ за 2017 год </vt:lpstr>
      <vt:lpstr>Презентация PowerPoint</vt:lpstr>
      <vt:lpstr>Количество выпускников ОУ Пермского края,  сдававших ЕГЭ в 2017 году по предметам</vt:lpstr>
      <vt:lpstr>Конкурс заявлений на бюджет</vt:lpstr>
      <vt:lpstr>Количество зачисленных  на 1 курс 2013-2017 гг.</vt:lpstr>
      <vt:lpstr>Проходные баллы на бюджет 2013-2017 гг. по программам</vt:lpstr>
      <vt:lpstr>Проходные баллы на бюджет 2013-2017 гг. по программам</vt:lpstr>
      <vt:lpstr>Средние баллы ЕГЭ в расчете на 1 предмет 2013-2017 гг.</vt:lpstr>
      <vt:lpstr>Губернаторская стипендия</vt:lpstr>
      <vt:lpstr>Скидки по оплате за обучение</vt:lpstr>
      <vt:lpstr>Количество поступивших из ОУ Университетского округа и кластера</vt:lpstr>
      <vt:lpstr>Статистика по школам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Рыночные структуры. Монополия и монополистическая конкуренция</dc:title>
  <dc:creator>Марина</dc:creator>
  <cp:lastModifiedBy>Ратт Татьяна Андреевна</cp:lastModifiedBy>
  <cp:revision>362</cp:revision>
  <cp:lastPrinted>2017-08-28T12:36:18Z</cp:lastPrinted>
  <dcterms:created xsi:type="dcterms:W3CDTF">2011-12-11T06:31:50Z</dcterms:created>
  <dcterms:modified xsi:type="dcterms:W3CDTF">2017-10-23T06:45:39Z</dcterms:modified>
</cp:coreProperties>
</file>