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9" r:id="rId4"/>
    <p:sldId id="261" r:id="rId5"/>
    <p:sldId id="260" r:id="rId6"/>
    <p:sldId id="266" r:id="rId7"/>
    <p:sldId id="262" r:id="rId8"/>
    <p:sldId id="267" r:id="rId9"/>
    <p:sldId id="268" r:id="rId10"/>
    <p:sldId id="270" r:id="rId11"/>
    <p:sldId id="265" r:id="rId12"/>
    <p:sldId id="272" r:id="rId13"/>
    <p:sldId id="273" r:id="rId14"/>
    <p:sldId id="271" r:id="rId15"/>
    <p:sldId id="275" r:id="rId16"/>
    <p:sldId id="276" r:id="rId17"/>
    <p:sldId id="278" r:id="rId18"/>
    <p:sldId id="280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5" d="100"/>
          <a:sy n="105" d="100"/>
        </p:scale>
        <p:origin x="-13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4ED9F94-2C0F-428E-8F3D-1ED9A25D33A1}" type="datetimeFigureOut">
              <a:rPr lang="ru-RU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6229584-E986-492B-BC79-F732790ACC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5951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243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2A481-DB2C-4EF2-B0D4-4D7FFCD54CE7}" type="datetimeFigureOut">
              <a:rPr lang="ru-RU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6E22F-7F74-45C8-A6BF-0F5DC5B3DF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3E72F-ABEA-4B53-8FAE-DA0F7DDF2FED}" type="datetimeFigureOut">
              <a:rPr lang="ru-RU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9D3EE-B457-49C5-9B73-5D39F71E7C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B84F6-D7F6-42B7-8D08-707B6871EF37}" type="datetimeFigureOut">
              <a:rPr lang="ru-RU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9213F-D7A9-4E3F-8705-BA8108A3B7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71052-093B-4BEA-B821-972C6B6A4C9A}" type="datetimeFigureOut">
              <a:rPr lang="ru-RU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E28C1-C655-4E30-8977-D12A9C57AD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7D43A-3DD1-405F-A5BF-9E63AB80D5F3}" type="datetimeFigureOut">
              <a:rPr lang="ru-RU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D3D19-3B80-47C8-A079-67D72383F2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C586A-2547-4D5E-970E-347BAC35E2BE}" type="datetimeFigureOut">
              <a:rPr lang="ru-RU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73374-541C-4235-9EB5-73837F5F58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AFE2E-4577-46E3-9188-D8754282959A}" type="datetimeFigureOut">
              <a:rPr lang="ru-RU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CB8EE-0B1E-41FE-B35A-AA6E22DB3A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31DF0-8158-4720-93AF-85FC250B7B49}" type="datetimeFigureOut">
              <a:rPr lang="ru-RU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D573C-2F82-489B-8591-7E8E7C164B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BA37C-D5E6-4177-8426-29C00A16AB11}" type="datetimeFigureOut">
              <a:rPr lang="ru-RU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E23E3-C48D-4721-B845-294BC6C9A8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E38D6-9DCA-4EDD-9156-5C3C7085A274}" type="datetimeFigureOut">
              <a:rPr lang="ru-RU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F5269-BA6F-43CC-932E-7D65470DC4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FE1EB-291C-4B8C-BFF5-C1FF0F6CAA65}" type="datetimeFigureOut">
              <a:rPr lang="ru-RU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4CE94-A1BF-4CB3-B494-3C51DF1212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EFC9F2-E5B7-43EC-AB7E-5AF038A01746}" type="datetimeFigureOut">
              <a:rPr lang="ru-RU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0D15DC-FBB6-4FCC-9DC5-6AC635209B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abivur@gmail.com" TargetMode="External"/><Relationship Id="rId2" Type="http://schemas.openxmlformats.org/officeDocument/2006/relationships/hyperlink" Target="mailto:kamalovrr@mail.ru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hyperlink" Target="mailto:ele-kasimova@yandex.r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192457"/>
            <a:ext cx="7772400" cy="14700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/>
              <a:t> </a:t>
            </a:r>
            <a:r>
              <a:rPr lang="ru-RU" sz="3600" b="1" dirty="0" smtClean="0"/>
              <a:t>Технология продуктивного чтения как основа успешного обучения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221088"/>
            <a:ext cx="6400800" cy="2257425"/>
          </a:xfrm>
        </p:spPr>
        <p:txBody>
          <a:bodyPr/>
          <a:lstStyle/>
          <a:p>
            <a:pPr algn="r"/>
            <a:r>
              <a:rPr lang="ru-RU" sz="2400" b="1" dirty="0" smtClean="0">
                <a:solidFill>
                  <a:schemeClr val="tx1"/>
                </a:solidFill>
              </a:rPr>
              <a:t>Касимова Елена Владимировна,</a:t>
            </a:r>
          </a:p>
          <a:p>
            <a:pPr algn="r"/>
            <a:r>
              <a:rPr lang="ru-RU" sz="2400" b="1" dirty="0" smtClean="0">
                <a:solidFill>
                  <a:schemeClr val="tx1"/>
                </a:solidFill>
              </a:rPr>
              <a:t>учитель русского языка и литературы </a:t>
            </a:r>
          </a:p>
          <a:p>
            <a:pPr algn="r"/>
            <a:r>
              <a:rPr lang="ru-RU" sz="2400" b="1" dirty="0" smtClean="0">
                <a:solidFill>
                  <a:schemeClr val="tx1"/>
                </a:solidFill>
              </a:rPr>
              <a:t>МБОУ «Гимназия № 14» г. Глазова</a:t>
            </a:r>
          </a:p>
          <a:p>
            <a:pPr algn="r"/>
            <a:r>
              <a:rPr lang="ru-RU" sz="2400" b="1" dirty="0" smtClean="0">
                <a:solidFill>
                  <a:schemeClr val="tx1"/>
                </a:solidFill>
              </a:rPr>
              <a:t>8 (912) 458 03  63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r"/>
            <a:r>
              <a:rPr lang="en-US" sz="2400" b="1" dirty="0" smtClean="0">
                <a:solidFill>
                  <a:schemeClr val="tx1"/>
                </a:solidFill>
              </a:rPr>
              <a:t>ele-kasimova@yandex.ru</a:t>
            </a:r>
            <a:endParaRPr lang="ru-RU" sz="2400" b="1" dirty="0" smtClean="0">
              <a:solidFill>
                <a:schemeClr val="tx1"/>
              </a:solidFill>
            </a:endParaRPr>
          </a:p>
          <a:p>
            <a:endParaRPr lang="ru-RU" sz="2400" dirty="0" smtClean="0">
              <a:solidFill>
                <a:schemeClr val="tx1"/>
              </a:solidFill>
            </a:endParaRPr>
          </a:p>
        </p:txBody>
      </p:sp>
      <p:pic>
        <p:nvPicPr>
          <p:cNvPr id="2052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5" y="404664"/>
            <a:ext cx="1296144" cy="1658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://womanwiki.ru/s/images/d/d0/%D0%A7%D1%82%D0%B5%D0%BD%D0%B8%D0%B5_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716361"/>
            <a:ext cx="2474317" cy="1762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63"/>
          </a:xfrm>
          <a:solidFill>
            <a:schemeClr val="bg1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rgbClr val="2B03F5"/>
                </a:solidFill>
              </a:rPr>
              <a:t/>
            </a:r>
            <a:br>
              <a:rPr lang="ru-RU" sz="2200" b="1" dirty="0" smtClean="0">
                <a:solidFill>
                  <a:srgbClr val="2B03F5"/>
                </a:solidFill>
              </a:rPr>
            </a:br>
            <a:r>
              <a:rPr lang="ru-RU" sz="2200" b="1" dirty="0" smtClean="0">
                <a:solidFill>
                  <a:srgbClr val="2B03F5"/>
                </a:solidFill>
              </a:rPr>
              <a:t/>
            </a:r>
            <a:br>
              <a:rPr lang="ru-RU" sz="2200" b="1" dirty="0" smtClean="0">
                <a:solidFill>
                  <a:srgbClr val="2B03F5"/>
                </a:solidFill>
              </a:rPr>
            </a:br>
            <a:r>
              <a:rPr lang="ru-RU" sz="2200" b="1" dirty="0" smtClean="0">
                <a:solidFill>
                  <a:srgbClr val="2B03F5"/>
                </a:solidFill>
              </a:rPr>
              <a:t>                                                         Пример: Литература, 5 </a:t>
            </a:r>
            <a:r>
              <a:rPr lang="ru-RU" sz="2200" b="1" dirty="0" err="1" smtClean="0">
                <a:solidFill>
                  <a:srgbClr val="2B03F5"/>
                </a:solidFill>
              </a:rPr>
              <a:t>кл</a:t>
            </a:r>
            <a:r>
              <a:rPr lang="ru-RU" sz="2200" b="1" dirty="0" smtClean="0">
                <a:solidFill>
                  <a:srgbClr val="2B03F5"/>
                </a:solidFill>
              </a:rPr>
              <a:t>.</a:t>
            </a:r>
            <a:br>
              <a:rPr lang="ru-RU" sz="2200" b="1" dirty="0" smtClean="0">
                <a:solidFill>
                  <a:srgbClr val="2B03F5"/>
                </a:solidFill>
              </a:rPr>
            </a:br>
            <a:r>
              <a:rPr lang="ru-RU" sz="2200" b="1" dirty="0" smtClean="0">
                <a:solidFill>
                  <a:srgbClr val="2B03F5"/>
                </a:solidFill>
              </a:rPr>
              <a:t>                                                    </a:t>
            </a:r>
            <a:r>
              <a:rPr lang="ru-RU" sz="2200" b="1" dirty="0" smtClean="0"/>
              <a:t>Любовь к жизни. </a:t>
            </a:r>
            <a:r>
              <a:rPr lang="ru-RU" sz="2200" i="1" dirty="0" smtClean="0"/>
              <a:t>Джек Лондон</a:t>
            </a:r>
            <a:r>
              <a:rPr lang="ru-RU" sz="2200" b="1" dirty="0" smtClean="0">
                <a:solidFill>
                  <a:srgbClr val="FF0000"/>
                </a:solidFill>
              </a:rPr>
              <a:t> </a:t>
            </a:r>
            <a:br>
              <a:rPr lang="ru-RU" sz="2200" b="1" dirty="0" smtClean="0">
                <a:solidFill>
                  <a:srgbClr val="FF0000"/>
                </a:solidFill>
              </a:rPr>
            </a:br>
            <a:r>
              <a:rPr lang="ru-RU" sz="2200" b="1" u="sng" dirty="0" smtClean="0">
                <a:solidFill>
                  <a:srgbClr val="2B03F5"/>
                </a:solidFill>
              </a:rPr>
              <a:t>До чтения:</a:t>
            </a:r>
            <a:r>
              <a:rPr lang="ru-RU" sz="2200" b="1" dirty="0" smtClean="0">
                <a:solidFill>
                  <a:srgbClr val="2B03F5"/>
                </a:solidFill>
              </a:rPr>
              <a:t> </a:t>
            </a:r>
            <a:r>
              <a:rPr lang="ru-RU" sz="2200" i="1" dirty="0" smtClean="0">
                <a:solidFill>
                  <a:srgbClr val="2B03F5"/>
                </a:solidFill>
              </a:rPr>
              <a:t>Понятно заглавие? О какой любви идет речь?</a:t>
            </a:r>
            <a:br>
              <a:rPr lang="ru-RU" sz="2200" i="1" dirty="0" smtClean="0">
                <a:solidFill>
                  <a:srgbClr val="2B03F5"/>
                </a:solidFill>
              </a:rPr>
            </a:br>
            <a:r>
              <a:rPr lang="ru-RU" sz="2200" b="1" u="sng" dirty="0" smtClean="0">
                <a:solidFill>
                  <a:srgbClr val="2B03F5"/>
                </a:solidFill>
              </a:rPr>
              <a:t>Во время чтения</a:t>
            </a:r>
            <a:r>
              <a:rPr lang="ru-RU" sz="2200" b="1" dirty="0" smtClean="0">
                <a:solidFill>
                  <a:srgbClr val="2B03F5"/>
                </a:solidFill>
              </a:rPr>
              <a:t>:</a:t>
            </a:r>
            <a:r>
              <a:rPr lang="ru-RU" sz="2200" b="1" i="1" dirty="0" smtClean="0">
                <a:solidFill>
                  <a:srgbClr val="2B03F5"/>
                </a:solidFill>
              </a:rPr>
              <a:t> </a:t>
            </a:r>
            <a:r>
              <a:rPr lang="ru-RU" sz="2200" i="1" dirty="0" smtClean="0">
                <a:solidFill>
                  <a:srgbClr val="2B03F5"/>
                </a:solidFill>
              </a:rPr>
              <a:t>Диалог с автором</a:t>
            </a:r>
            <a:r>
              <a:rPr lang="ru-RU" sz="2200" b="1" i="1" dirty="0" smtClean="0">
                <a:solidFill>
                  <a:srgbClr val="2B03F5"/>
                </a:solidFill>
              </a:rPr>
              <a:t> </a:t>
            </a:r>
            <a:r>
              <a:rPr lang="ru-RU" sz="2200" b="1" dirty="0" smtClean="0">
                <a:solidFill>
                  <a:srgbClr val="FF33CC"/>
                </a:solidFill>
              </a:rPr>
              <a:t>В </a:t>
            </a:r>
            <a:r>
              <a:rPr lang="ru-RU" sz="2200" i="1" dirty="0" smtClean="0">
                <a:solidFill>
                  <a:srgbClr val="2B03F5"/>
                </a:solidFill>
              </a:rPr>
              <a:t>– задай вопрос</a:t>
            </a:r>
            <a:r>
              <a:rPr lang="ru-RU" sz="2200" b="1" i="1" dirty="0" smtClean="0">
                <a:solidFill>
                  <a:srgbClr val="2B03F5"/>
                </a:solidFill>
              </a:rPr>
              <a:t>. </a:t>
            </a:r>
            <a:r>
              <a:rPr lang="ru-RU" sz="2200" b="1" dirty="0" smtClean="0">
                <a:solidFill>
                  <a:srgbClr val="FF33CC"/>
                </a:solidFill>
              </a:rPr>
              <a:t>О</a:t>
            </a:r>
            <a:r>
              <a:rPr lang="ru-RU" sz="2200" b="1" i="1" dirty="0" smtClean="0">
                <a:solidFill>
                  <a:srgbClr val="2B03F5"/>
                </a:solidFill>
              </a:rPr>
              <a:t> </a:t>
            </a:r>
            <a:r>
              <a:rPr lang="ru-RU" sz="2200" i="1" dirty="0" smtClean="0">
                <a:solidFill>
                  <a:srgbClr val="2B03F5"/>
                </a:solidFill>
              </a:rPr>
              <a:t>– предположи ответ.  </a:t>
            </a:r>
            <a:r>
              <a:rPr lang="ru-RU" sz="2200" b="1" dirty="0" smtClean="0">
                <a:solidFill>
                  <a:srgbClr val="FF33CC"/>
                </a:solidFill>
              </a:rPr>
              <a:t>П</a:t>
            </a:r>
            <a:r>
              <a:rPr lang="ru-RU" sz="2200" i="1" dirty="0" smtClean="0">
                <a:solidFill>
                  <a:srgbClr val="2B03F5"/>
                </a:solidFill>
              </a:rPr>
              <a:t> – проверь свои предположения, по прочитанному тексту</a:t>
            </a:r>
            <a:r>
              <a:rPr lang="ru-RU" sz="2200" b="1" i="1" dirty="0" smtClean="0">
                <a:solidFill>
                  <a:srgbClr val="2B03F5"/>
                </a:solidFill>
              </a:rPr>
              <a:t>. </a:t>
            </a:r>
            <a:r>
              <a:rPr lang="ru-RU" sz="2200" b="1" dirty="0" smtClean="0">
                <a:solidFill>
                  <a:srgbClr val="2B03F5"/>
                </a:solidFill>
              </a:rPr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1571625"/>
            <a:ext cx="9144000" cy="5286375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 b="1">
                <a:latin typeface="Calibri" pitchFamily="34" charset="0"/>
              </a:rPr>
              <a:t>Прихрамывая, они спускались к речке, и один раз тот, что шел впереди, зашатался, споткнувшись среди каменной россыпи. </a:t>
            </a:r>
            <a:r>
              <a:rPr lang="ru-RU" sz="2000" b="1">
                <a:solidFill>
                  <a:srgbClr val="FF33CC"/>
                </a:solidFill>
                <a:latin typeface="Calibri" pitchFamily="34" charset="0"/>
              </a:rPr>
              <a:t>В</a:t>
            </a:r>
            <a:r>
              <a:rPr lang="ru-RU" sz="2000" b="1">
                <a:solidFill>
                  <a:srgbClr val="2B03F5"/>
                </a:solidFill>
                <a:latin typeface="Calibri" pitchFamily="34" charset="0"/>
              </a:rPr>
              <a:t> </a:t>
            </a:r>
          </a:p>
          <a:p>
            <a:pPr marL="533400" indent="-5334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 i="1">
                <a:solidFill>
                  <a:srgbClr val="2B03F5"/>
                </a:solidFill>
                <a:latin typeface="Calibri" pitchFamily="34" charset="0"/>
              </a:rPr>
              <a:t>(Что случилось с героями рассказа? Почему они идут прихрамывая?)</a:t>
            </a:r>
            <a:r>
              <a:rPr lang="ru-RU" sz="2000" b="1">
                <a:solidFill>
                  <a:srgbClr val="2B03F5"/>
                </a:solidFill>
                <a:latin typeface="Calibri" pitchFamily="34" charset="0"/>
              </a:rPr>
              <a:t> </a:t>
            </a:r>
          </a:p>
          <a:p>
            <a:pPr marL="533400" indent="-5334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 b="1">
                <a:latin typeface="Calibri" pitchFamily="34" charset="0"/>
              </a:rPr>
              <a:t>Оба устали и выбились из сил, и лица их выражали терпеливую покорность – след долгих лишений. Плечи им оттягивали тяжелые тюки, стянутые ремнями... </a:t>
            </a:r>
            <a:r>
              <a:rPr lang="ru-RU" sz="2000" b="1">
                <a:solidFill>
                  <a:srgbClr val="FF33CC"/>
                </a:solidFill>
                <a:latin typeface="Calibri" pitchFamily="34" charset="0"/>
              </a:rPr>
              <a:t>П </a:t>
            </a:r>
            <a:r>
              <a:rPr lang="ru-RU" sz="2000" i="1">
                <a:solidFill>
                  <a:srgbClr val="2B03F5"/>
                </a:solidFill>
                <a:latin typeface="Calibri" pitchFamily="34" charset="0"/>
              </a:rPr>
              <a:t>(На какой вопрос ответили) </a:t>
            </a:r>
            <a:endParaRPr lang="ru-RU" sz="2000" b="1">
              <a:latin typeface="Calibri" pitchFamily="34" charset="0"/>
            </a:endParaRPr>
          </a:p>
          <a:p>
            <a:pPr marL="533400" indent="-533400" eaLnBrk="0" hangingPunct="0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ru-RU" sz="2000" b="1">
                <a:latin typeface="Calibri" pitchFamily="34" charset="0"/>
              </a:rPr>
              <a:t>Хорошо бы иметь хоть два патрона из тех, что лежат у нас в тайнике, - сказал один.</a:t>
            </a:r>
          </a:p>
          <a:p>
            <a:pPr marL="533400" indent="-5334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 b="1">
                <a:latin typeface="Calibri" pitchFamily="34" charset="0"/>
              </a:rPr>
              <a:t>Голос его звучал вяло, без всякого выражения. Его спутник, только что вступивший в молочно-белую пенящуюся по камням воду, ничего ему не ответил. </a:t>
            </a:r>
            <a:r>
              <a:rPr lang="ru-RU" sz="2000" b="1">
                <a:solidFill>
                  <a:srgbClr val="FF33CC"/>
                </a:solidFill>
                <a:latin typeface="Calibri" pitchFamily="34" charset="0"/>
              </a:rPr>
              <a:t>В</a:t>
            </a:r>
            <a:r>
              <a:rPr lang="ru-RU" sz="2000" b="1">
                <a:solidFill>
                  <a:srgbClr val="2B03F5"/>
                </a:solidFill>
                <a:latin typeface="Calibri" pitchFamily="34" charset="0"/>
              </a:rPr>
              <a:t> </a:t>
            </a:r>
            <a:r>
              <a:rPr lang="ru-RU" sz="2000" i="1">
                <a:solidFill>
                  <a:srgbClr val="2B03F5"/>
                </a:solidFill>
                <a:latin typeface="Calibri" pitchFamily="34" charset="0"/>
              </a:rPr>
              <a:t>(Почему путник говорит именно о двух патронах?)</a:t>
            </a:r>
            <a:r>
              <a:rPr lang="ru-RU" sz="2000" b="1">
                <a:solidFill>
                  <a:srgbClr val="2B03F5"/>
                </a:solidFill>
                <a:latin typeface="Calibri" pitchFamily="34" charset="0"/>
              </a:rPr>
              <a:t> </a:t>
            </a:r>
            <a:r>
              <a:rPr lang="ru-RU" sz="2000" b="1">
                <a:solidFill>
                  <a:srgbClr val="FF33CC"/>
                </a:solidFill>
                <a:latin typeface="Calibri" pitchFamily="34" charset="0"/>
              </a:rPr>
              <a:t>О</a:t>
            </a:r>
            <a:r>
              <a:rPr lang="ru-RU" sz="2000" b="1">
                <a:solidFill>
                  <a:srgbClr val="2B03F5"/>
                </a:solidFill>
                <a:latin typeface="Calibri" pitchFamily="34" charset="0"/>
              </a:rPr>
              <a:t> </a:t>
            </a:r>
            <a:r>
              <a:rPr lang="ru-RU" sz="2000" i="1">
                <a:solidFill>
                  <a:srgbClr val="2B03F5"/>
                </a:solidFill>
                <a:latin typeface="Calibri" pitchFamily="34" charset="0"/>
              </a:rPr>
              <a:t>(Как вы думаете?)</a:t>
            </a:r>
            <a:r>
              <a:rPr lang="ru-RU" sz="2000" b="1">
                <a:solidFill>
                  <a:srgbClr val="2B03F5"/>
                </a:solidFill>
                <a:latin typeface="Calibri" pitchFamily="34" charset="0"/>
              </a:rPr>
              <a:t> </a:t>
            </a:r>
            <a:endParaRPr lang="ru-RU" sz="2000" b="1">
              <a:latin typeface="Calibri" pitchFamily="34" charset="0"/>
            </a:endParaRPr>
          </a:p>
          <a:p>
            <a:pPr marL="533400" indent="-5334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 b="1">
                <a:latin typeface="Calibri" pitchFamily="34" charset="0"/>
              </a:rPr>
              <a:t>Он  окинул взглядом тот круг вселенной, в котором остался один… Ни деревьев ни кустов ни травы – ничего, кроме беспредельной и страшной пустыни. В  его глазах появилось выражение страха… </a:t>
            </a:r>
            <a:r>
              <a:rPr lang="ru-RU" sz="2000" b="1">
                <a:solidFill>
                  <a:srgbClr val="FF33CC"/>
                </a:solidFill>
                <a:latin typeface="Calibri" pitchFamily="34" charset="0"/>
              </a:rPr>
              <a:t>П</a:t>
            </a:r>
            <a:r>
              <a:rPr lang="ru-RU" sz="2000" b="1">
                <a:solidFill>
                  <a:srgbClr val="2B03F5"/>
                </a:solidFill>
                <a:latin typeface="Calibri" pitchFamily="34" charset="0"/>
              </a:rPr>
              <a:t> </a:t>
            </a:r>
            <a:r>
              <a:rPr lang="ru-RU" sz="2000" i="1">
                <a:solidFill>
                  <a:srgbClr val="2B03F5"/>
                </a:solidFill>
                <a:latin typeface="Calibri" pitchFamily="34" charset="0"/>
              </a:rPr>
              <a:t>(Проверьте предположения!)</a:t>
            </a:r>
            <a:r>
              <a:rPr lang="ru-RU" sz="2000" b="1">
                <a:solidFill>
                  <a:srgbClr val="2B03F5"/>
                </a:solidFill>
                <a:latin typeface="Calibri" pitchFamily="34" charset="0"/>
              </a:rPr>
              <a:t> </a:t>
            </a:r>
          </a:p>
          <a:p>
            <a:pPr marL="533400" indent="-5334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 b="1" u="sng">
                <a:solidFill>
                  <a:srgbClr val="2B03F5"/>
                </a:solidFill>
                <a:latin typeface="Calibri" pitchFamily="34" charset="0"/>
              </a:rPr>
              <a:t>После чтения:     </a:t>
            </a:r>
            <a:r>
              <a:rPr lang="ru-RU" sz="2000" i="1">
                <a:solidFill>
                  <a:srgbClr val="2B03F5"/>
                </a:solidFill>
                <a:latin typeface="Calibri" pitchFamily="34" charset="0"/>
              </a:rPr>
              <a:t>Совпали ли ваши ожидания с тем, что вы прочитали? Придумайте своё название для рассказа. Как, вы думали, закончится рассказ?  </a:t>
            </a:r>
            <a:r>
              <a:rPr lang="ru-RU" sz="2000">
                <a:latin typeface="Calibri" pitchFamily="34" charset="0"/>
              </a:rPr>
              <a:t>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latin typeface="Corbel" pitchFamily="34" charset="0"/>
              </a:rPr>
              <a:t> Учебно-научные тексты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784725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Цель чтения </a:t>
            </a:r>
            <a:r>
              <a:rPr lang="ru-RU" dirty="0" smtClean="0"/>
              <a:t>–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усвоение связей  и основных признаков понятия, явления (исторического, природоведческого содержания),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усвоение элементов понятия,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формулирование обобщённых выводов,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заключение по поводу основной мысли текста.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pic>
        <p:nvPicPr>
          <p:cNvPr id="12292" name="Picture 2" descr="C:\Users\User\Desktop\81362817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288" y="1125538"/>
            <a:ext cx="3422650" cy="45259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1075"/>
          </a:xfrm>
          <a:solidFill>
            <a:schemeClr val="bg1"/>
          </a:solidFill>
        </p:spPr>
        <p:txBody>
          <a:bodyPr/>
          <a:lstStyle/>
          <a:p>
            <a:r>
              <a:rPr lang="ru-RU" sz="3200" b="1" smtClean="0">
                <a:latin typeface="Corbel" pitchFamily="34" charset="0"/>
                <a:cs typeface="Arial" charset="0"/>
              </a:rPr>
              <a:t>Как читать учебно-научный текст изучающим чтением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0" y="1268413"/>
            <a:ext cx="9144000" cy="6215062"/>
          </a:xfrm>
          <a:solidFill>
            <a:schemeClr val="bg1"/>
          </a:solidFill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000" i="1" smtClean="0">
                <a:latin typeface="Arial" charset="0"/>
                <a:cs typeface="Arial" charset="0"/>
              </a:rPr>
              <a:t>1. Определи для себя цель чтения.</a:t>
            </a:r>
          </a:p>
          <a:p>
            <a:pPr>
              <a:buFont typeface="Arial" charset="0"/>
              <a:buNone/>
            </a:pPr>
            <a:r>
              <a:rPr lang="ru-RU" sz="2000" i="1" smtClean="0">
                <a:latin typeface="Arial" charset="0"/>
                <a:cs typeface="Arial" charset="0"/>
              </a:rPr>
              <a:t>2. До начала чтения:</a:t>
            </a:r>
          </a:p>
          <a:p>
            <a:pPr>
              <a:buFontTx/>
              <a:buChar char="-"/>
            </a:pPr>
            <a:r>
              <a:rPr lang="ru-RU" sz="2000" smtClean="0">
                <a:latin typeface="Arial" charset="0"/>
                <a:cs typeface="Arial" charset="0"/>
              </a:rPr>
              <a:t>прочитай заглавие, постарайся предположить тему, содержание и построение текста;</a:t>
            </a:r>
          </a:p>
          <a:p>
            <a:pPr>
              <a:buFontTx/>
              <a:buChar char="-"/>
            </a:pPr>
            <a:r>
              <a:rPr lang="ru-RU" sz="2000" smtClean="0">
                <a:latin typeface="Arial" charset="0"/>
                <a:cs typeface="Arial" charset="0"/>
              </a:rPr>
              <a:t>определи количество частей по количеству абзацев.</a:t>
            </a:r>
          </a:p>
          <a:p>
            <a:pPr>
              <a:buFont typeface="Arial" charset="0"/>
              <a:buNone/>
            </a:pPr>
            <a:r>
              <a:rPr lang="ru-RU" sz="2000" i="1" smtClean="0">
                <a:latin typeface="Arial" charset="0"/>
                <a:cs typeface="Arial" charset="0"/>
              </a:rPr>
              <a:t>3. Во время чтения:</a:t>
            </a:r>
          </a:p>
          <a:p>
            <a:pPr>
              <a:buFontTx/>
              <a:buChar char="-"/>
            </a:pPr>
            <a:r>
              <a:rPr lang="ru-RU" sz="2000" smtClean="0">
                <a:latin typeface="Arial" charset="0"/>
                <a:cs typeface="Arial" charset="0"/>
              </a:rPr>
              <a:t>задавай вопросы автору и ищи ответы на них в тексте;</a:t>
            </a:r>
          </a:p>
          <a:p>
            <a:pPr>
              <a:buFontTx/>
              <a:buChar char="-"/>
            </a:pPr>
            <a:r>
              <a:rPr lang="ru-RU" sz="2000" smtClean="0">
                <a:latin typeface="Arial" charset="0"/>
                <a:cs typeface="Arial" charset="0"/>
              </a:rPr>
              <a:t>обращай внимание на слова, выделенные шрифтом;</a:t>
            </a:r>
          </a:p>
          <a:p>
            <a:pPr>
              <a:buFontTx/>
              <a:buChar char="-"/>
            </a:pPr>
            <a:r>
              <a:rPr lang="ru-RU" sz="2000" smtClean="0">
                <a:latin typeface="Arial" charset="0"/>
                <a:cs typeface="Arial" charset="0"/>
              </a:rPr>
              <a:t>определи, на какой вопрос отвечает каждый абзац; запиши эти вопросы;</a:t>
            </a:r>
          </a:p>
          <a:p>
            <a:pPr>
              <a:buFontTx/>
              <a:buChar char="-"/>
            </a:pPr>
            <a:r>
              <a:rPr lang="ru-RU" sz="2000" smtClean="0">
                <a:latin typeface="Arial" charset="0"/>
                <a:cs typeface="Arial" charset="0"/>
              </a:rPr>
              <a:t>определи главную и второстепенную информацию.</a:t>
            </a:r>
          </a:p>
          <a:p>
            <a:pPr>
              <a:buFont typeface="Arial" charset="0"/>
              <a:buNone/>
            </a:pPr>
            <a:r>
              <a:rPr lang="ru-RU" sz="2000" i="1" smtClean="0">
                <a:latin typeface="Arial" charset="0"/>
                <a:cs typeface="Arial" charset="0"/>
              </a:rPr>
              <a:t>4. После чтения:</a:t>
            </a:r>
          </a:p>
          <a:p>
            <a:pPr>
              <a:buFontTx/>
              <a:buChar char="-"/>
            </a:pPr>
            <a:r>
              <a:rPr lang="ru-RU" sz="2000" smtClean="0">
                <a:latin typeface="Arial" charset="0"/>
                <a:cs typeface="Arial" charset="0"/>
              </a:rPr>
              <a:t>определи, достигнута ли цель чтения: ответь на вопросы, которые ты поставил к каждому абзацу;</a:t>
            </a:r>
          </a:p>
          <a:p>
            <a:pPr>
              <a:buFontTx/>
              <a:buChar char="-"/>
            </a:pPr>
            <a:r>
              <a:rPr lang="ru-RU" sz="2000" smtClean="0">
                <a:latin typeface="Arial" charset="0"/>
                <a:cs typeface="Arial" charset="0"/>
              </a:rPr>
              <a:t>отметь то новое, что ты узнал из этого текста;</a:t>
            </a:r>
          </a:p>
          <a:p>
            <a:pPr>
              <a:buFontTx/>
              <a:buChar char="-"/>
            </a:pPr>
            <a:r>
              <a:rPr lang="ru-RU" sz="2000" smtClean="0">
                <a:latin typeface="Arial" charset="0"/>
                <a:cs typeface="Arial" charset="0"/>
              </a:rPr>
              <a:t>расскажи содержание текста по плану, выделяя главное.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 txBox="1">
            <a:spLocks/>
          </p:cNvSpPr>
          <p:nvPr/>
        </p:nvSpPr>
        <p:spPr bwMode="auto">
          <a:xfrm>
            <a:off x="827088" y="0"/>
            <a:ext cx="7993062" cy="6858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365125" indent="-282575" algn="ctr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endParaRPr lang="ru-RU" sz="2400" b="1">
              <a:latin typeface="Calibri" pitchFamily="34" charset="0"/>
            </a:endParaRPr>
          </a:p>
          <a:p>
            <a:pPr marL="365125" indent="-282575" algn="ctr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2400" b="1">
                <a:latin typeface="Calibri" pitchFamily="34" charset="0"/>
              </a:rPr>
              <a:t>§ 18. ЛИШАЙНИКИ – это ….. </a:t>
            </a:r>
            <a:endParaRPr lang="ru-RU" sz="2400">
              <a:latin typeface="Calibri" pitchFamily="34" charset="0"/>
            </a:endParaRPr>
          </a:p>
          <a:p>
            <a:pPr marL="365125" indent="-282575" algn="just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2000" i="1">
                <a:latin typeface="Calibri" pitchFamily="34" charset="0"/>
              </a:rPr>
              <a:t>Лена</a:t>
            </a:r>
            <a:r>
              <a:rPr lang="ru-RU" sz="2000">
                <a:latin typeface="Calibri" pitchFamily="34" charset="0"/>
              </a:rPr>
              <a:t>: На коре деревьев и камнях я видела растения в виде тонких кожистых измятых пластинок и серых ветвистых трубочек.</a:t>
            </a:r>
          </a:p>
          <a:p>
            <a:pPr marL="365125" indent="-282575" algn="just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2000" i="1">
                <a:latin typeface="Calibri" pitchFamily="34" charset="0"/>
              </a:rPr>
              <a:t>Биолог</a:t>
            </a:r>
            <a:r>
              <a:rPr lang="ru-RU" sz="2000">
                <a:latin typeface="Calibri" pitchFamily="34" charset="0"/>
              </a:rPr>
              <a:t>: Это лишайники – особая группа живых организмов.</a:t>
            </a:r>
            <a:r>
              <a:rPr lang="ru-RU" sz="2000" b="1">
                <a:solidFill>
                  <a:srgbClr val="0070C0"/>
                </a:solidFill>
                <a:latin typeface="Calibri" pitchFamily="34" charset="0"/>
              </a:rPr>
              <a:t> В</a:t>
            </a:r>
            <a:r>
              <a:rPr lang="ru-RU" sz="2000">
                <a:latin typeface="Calibri" pitchFamily="34" charset="0"/>
              </a:rPr>
              <a:t> </a:t>
            </a:r>
          </a:p>
          <a:p>
            <a:pPr marL="365125" indent="-282575" algn="just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2000" b="1" i="1">
                <a:solidFill>
                  <a:srgbClr val="FF0000"/>
                </a:solidFill>
                <a:latin typeface="Calibri" pitchFamily="34" charset="0"/>
              </a:rPr>
              <a:t>Что это  за особая группа живых организмов? Чем они отличается от других?</a:t>
            </a:r>
            <a:endParaRPr lang="ru-RU" sz="2000">
              <a:solidFill>
                <a:srgbClr val="FF0000"/>
              </a:solidFill>
              <a:latin typeface="Calibri" pitchFamily="34" charset="0"/>
            </a:endParaRPr>
          </a:p>
          <a:p>
            <a:pPr marL="365125" indent="-282575" algn="just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2000" b="1">
                <a:latin typeface="Calibri" pitchFamily="34" charset="0"/>
              </a:rPr>
              <a:t>Лишайники часто обитают в местах, где другие наземные растения выжить не могут    </a:t>
            </a:r>
            <a:r>
              <a:rPr lang="ru-RU" sz="2000" b="1">
                <a:solidFill>
                  <a:srgbClr val="0070C0"/>
                </a:solidFill>
                <a:latin typeface="Calibri" pitchFamily="34" charset="0"/>
              </a:rPr>
              <a:t>П</a:t>
            </a:r>
            <a:r>
              <a:rPr lang="ru-RU" sz="2000" b="1">
                <a:latin typeface="Calibri" pitchFamily="34" charset="0"/>
              </a:rPr>
              <a:t> </a:t>
            </a:r>
          </a:p>
          <a:p>
            <a:pPr marL="365125" indent="-282575" algn="just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2000" b="1" i="1">
                <a:solidFill>
                  <a:srgbClr val="FF0000"/>
                </a:solidFill>
                <a:latin typeface="Calibri" pitchFamily="34" charset="0"/>
              </a:rPr>
              <a:t>(Мы нашли ответ на вопрос?)</a:t>
            </a:r>
            <a:endParaRPr lang="ru-RU" sz="2000">
              <a:solidFill>
                <a:srgbClr val="FF0000"/>
              </a:solidFill>
              <a:latin typeface="Calibri" pitchFamily="34" charset="0"/>
            </a:endParaRPr>
          </a:p>
          <a:p>
            <a:pPr marL="365125" indent="-282575" algn="just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2000" b="1" i="1">
                <a:latin typeface="Calibri" pitchFamily="34" charset="0"/>
              </a:rPr>
              <a:t>Лишайники</a:t>
            </a:r>
            <a:r>
              <a:rPr lang="ru-RU" sz="2000">
                <a:latin typeface="Calibri" pitchFamily="34" charset="0"/>
              </a:rPr>
              <a:t> – первые </a:t>
            </a:r>
            <a:r>
              <a:rPr lang="ru-RU" sz="2000" u="sng">
                <a:latin typeface="Calibri" pitchFamily="34" charset="0"/>
              </a:rPr>
              <a:t>поселенцы</a:t>
            </a:r>
            <a:r>
              <a:rPr lang="ru-RU" sz="2000">
                <a:latin typeface="Calibri" pitchFamily="34" charset="0"/>
              </a:rPr>
              <a:t> на </a:t>
            </a:r>
            <a:r>
              <a:rPr lang="ru-RU" sz="2000" u="sng">
                <a:latin typeface="Calibri" pitchFamily="34" charset="0"/>
              </a:rPr>
              <a:t>обнаженном грунте</a:t>
            </a:r>
            <a:r>
              <a:rPr lang="ru-RU" sz="2000">
                <a:latin typeface="Calibri" pitchFamily="34" charset="0"/>
              </a:rPr>
              <a:t>.  </a:t>
            </a:r>
          </a:p>
          <a:p>
            <a:pPr marL="365125" indent="-282575" algn="just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(</a:t>
            </a:r>
            <a:r>
              <a:rPr lang="ru-RU" sz="2000" b="1" i="1">
                <a:solidFill>
                  <a:srgbClr val="FF0000"/>
                </a:solidFill>
                <a:latin typeface="Calibri" pitchFamily="34" charset="0"/>
              </a:rPr>
              <a:t>То есть по-другому…</a:t>
            </a:r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)</a:t>
            </a:r>
            <a:r>
              <a:rPr lang="ru-RU" sz="2000" b="1">
                <a:latin typeface="Calibri" pitchFamily="34" charset="0"/>
              </a:rPr>
              <a:t> </a:t>
            </a:r>
          </a:p>
          <a:p>
            <a:pPr marL="365125" indent="-282575" algn="just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2000">
                <a:latin typeface="Calibri" pitchFamily="34" charset="0"/>
              </a:rPr>
              <a:t>На голых камнях, палимых солнцем, на песке, на бревнах  и стволах деревьев селятся лишайники. </a:t>
            </a:r>
          </a:p>
          <a:p>
            <a:pPr marL="365125" indent="-282575" algn="just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2000">
                <a:latin typeface="Calibri" pitchFamily="34" charset="0"/>
              </a:rPr>
              <a:t>Вспомни. Для того чтобы существовала экосистема, необходимы живые организмы разных “профессий” </a:t>
            </a:r>
            <a:r>
              <a:rPr lang="ru-RU" sz="2000" b="1">
                <a:solidFill>
                  <a:srgbClr val="0070C0"/>
                </a:solidFill>
                <a:latin typeface="Calibri" pitchFamily="34" charset="0"/>
              </a:rPr>
              <a:t>В</a:t>
            </a:r>
            <a:r>
              <a:rPr lang="ru-RU" sz="2000">
                <a:latin typeface="Calibri" pitchFamily="34" charset="0"/>
              </a:rPr>
              <a:t> </a:t>
            </a:r>
          </a:p>
          <a:p>
            <a:pPr marL="365125" indent="-282575" algn="just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2000" b="1" i="1">
                <a:solidFill>
                  <a:srgbClr val="FF0000"/>
                </a:solidFill>
                <a:latin typeface="Calibri" pitchFamily="34" charset="0"/>
              </a:rPr>
              <a:t>(Каких именно профессий и почему?)</a:t>
            </a:r>
            <a:r>
              <a:rPr lang="ru-RU" sz="2000" b="1" i="1">
                <a:latin typeface="Calibri" pitchFamily="34" charset="0"/>
              </a:rPr>
              <a:t> </a:t>
            </a:r>
            <a:r>
              <a:rPr lang="ru-RU" sz="2000" b="1" i="1">
                <a:solidFill>
                  <a:srgbClr val="0070C0"/>
                </a:solidFill>
                <a:latin typeface="Calibri" pitchFamily="34" charset="0"/>
              </a:rPr>
              <a:t>О</a:t>
            </a:r>
            <a:r>
              <a:rPr lang="ru-RU" sz="2000">
                <a:latin typeface="Calibri" pitchFamily="34" charset="0"/>
              </a:rPr>
              <a:t>. </a:t>
            </a:r>
          </a:p>
          <a:p>
            <a:pPr marL="365125" indent="-282575" algn="just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2000">
                <a:latin typeface="Calibri" pitchFamily="34" charset="0"/>
              </a:rPr>
              <a:t>Только совместными усилиями они могут поддерживать круговорот веществ </a:t>
            </a:r>
            <a:r>
              <a:rPr lang="ru-RU" sz="2000" b="1">
                <a:solidFill>
                  <a:srgbClr val="0070C0"/>
                </a:solidFill>
                <a:latin typeface="Calibri" pitchFamily="34" charset="0"/>
              </a:rPr>
              <a:t>П</a:t>
            </a:r>
            <a:r>
              <a:rPr lang="ru-RU" sz="2000" b="1">
                <a:latin typeface="Calibri" pitchFamily="34" charset="0"/>
              </a:rPr>
              <a:t> </a:t>
            </a:r>
          </a:p>
          <a:p>
            <a:pPr marL="365125" indent="-282575" algn="just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(ответ на вопрос «почему?»)</a:t>
            </a:r>
            <a:r>
              <a:rPr lang="ru-RU" sz="2000">
                <a:latin typeface="Calibri" pitchFamily="34" charset="0"/>
              </a:rPr>
              <a:t>.</a:t>
            </a:r>
          </a:p>
          <a:p>
            <a:pPr marL="365125" indent="-282575" algn="just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 txBox="1">
            <a:spLocks/>
          </p:cNvSpPr>
          <p:nvPr/>
        </p:nvSpPr>
        <p:spPr bwMode="auto">
          <a:xfrm>
            <a:off x="1000125" y="0"/>
            <a:ext cx="76755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17780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endParaRPr lang="ru-RU" sz="2200">
              <a:latin typeface="Calibri" pitchFamily="34" charset="0"/>
            </a:endParaRPr>
          </a:p>
          <a:p>
            <a:pPr indent="17780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2200">
                <a:latin typeface="Calibri" pitchFamily="34" charset="0"/>
              </a:rPr>
              <a:t>Но в одном организме лишайника уже присутствуют и водоросли-производители и грибы-потребители. Поэтому лишайник представляет собой не только один организм, но и целую миниатюрную “экосистему”, которая может жить самостоятельно </a:t>
            </a:r>
            <a:r>
              <a:rPr lang="ru-RU" sz="2200" b="1">
                <a:solidFill>
                  <a:srgbClr val="0070C0"/>
                </a:solidFill>
                <a:latin typeface="Calibri" pitchFamily="34" charset="0"/>
              </a:rPr>
              <a:t>П</a:t>
            </a:r>
            <a:r>
              <a:rPr lang="ru-RU" sz="2200" b="1">
                <a:latin typeface="Calibri" pitchFamily="34" charset="0"/>
              </a:rPr>
              <a:t> </a:t>
            </a:r>
          </a:p>
          <a:p>
            <a:pPr indent="17780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2200" b="1" i="1">
                <a:solidFill>
                  <a:srgbClr val="FF0000"/>
                </a:solidFill>
                <a:latin typeface="Calibri" pitchFamily="34" charset="0"/>
              </a:rPr>
              <a:t>(На какой вопрос мы нашли ответ)</a:t>
            </a:r>
            <a:r>
              <a:rPr lang="ru-RU" sz="2200" i="1">
                <a:latin typeface="Calibri" pitchFamily="34" charset="0"/>
              </a:rPr>
              <a:t>.</a:t>
            </a:r>
            <a:r>
              <a:rPr lang="ru-RU" sz="2200">
                <a:latin typeface="Calibri" pitchFamily="34" charset="0"/>
              </a:rPr>
              <a:t> </a:t>
            </a:r>
          </a:p>
          <a:p>
            <a:pPr indent="17780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2000">
                <a:latin typeface="Calibri" pitchFamily="34" charset="0"/>
              </a:rPr>
              <a:t>Как же устроены эти удивительные организмы? </a:t>
            </a:r>
          </a:p>
          <a:p>
            <a:pPr indent="17780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2000" b="1" i="1">
                <a:solidFill>
                  <a:srgbClr val="FF0000"/>
                </a:solidFill>
                <a:latin typeface="Calibri" pitchFamily="34" charset="0"/>
              </a:rPr>
              <a:t>(Обратите внимание: это уже не скрытый, а прямой вопрос. Можете попробовать ответить? (Нет.) Значит, поищем ответ в тексте)</a:t>
            </a:r>
            <a:r>
              <a:rPr lang="ru-RU" sz="2000" b="1">
                <a:latin typeface="Calibri" pitchFamily="34" charset="0"/>
              </a:rPr>
              <a:t> </a:t>
            </a:r>
          </a:p>
          <a:p>
            <a:pPr indent="17780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2000">
                <a:latin typeface="Calibri" pitchFamily="34" charset="0"/>
              </a:rPr>
              <a:t>Лишайники состоят из гиф </a:t>
            </a:r>
            <a:r>
              <a:rPr lang="ru-RU" sz="2000" u="sng">
                <a:latin typeface="Calibri" pitchFamily="34" charset="0"/>
              </a:rPr>
              <a:t>гриба</a:t>
            </a:r>
            <a:r>
              <a:rPr lang="ru-RU" sz="2000">
                <a:latin typeface="Calibri" pitchFamily="34" charset="0"/>
              </a:rPr>
              <a:t>, между которыми живут </a:t>
            </a:r>
            <a:r>
              <a:rPr lang="ru-RU" sz="2000" u="sng">
                <a:latin typeface="Calibri" pitchFamily="34" charset="0"/>
              </a:rPr>
              <a:t>водоросли </a:t>
            </a:r>
            <a:r>
              <a:rPr lang="ru-RU" sz="2000" b="1">
                <a:solidFill>
                  <a:srgbClr val="0070C0"/>
                </a:solidFill>
                <a:latin typeface="Calibri" pitchFamily="34" charset="0"/>
              </a:rPr>
              <a:t>П</a:t>
            </a:r>
            <a:r>
              <a:rPr lang="ru-RU" sz="2000">
                <a:latin typeface="Calibri" pitchFamily="34" charset="0"/>
              </a:rPr>
              <a:t>. Верхняя поверхность лишайника образована плотно сплетенными нитями – поэтому многие лишайники блестящие и гладкие. Внутри гифы сплетены рыхло – в промежутках между ними размещаются водоросли. </a:t>
            </a:r>
          </a:p>
          <a:p>
            <a:pPr indent="17780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2000" b="1" i="1">
                <a:solidFill>
                  <a:srgbClr val="FF0000"/>
                </a:solidFill>
                <a:latin typeface="Calibri" pitchFamily="34" charset="0"/>
              </a:rPr>
              <a:t>Итак, вернемся к началу. Какой был вопрос?</a:t>
            </a:r>
            <a:endParaRPr lang="ru-RU" sz="2000">
              <a:solidFill>
                <a:srgbClr val="FF0000"/>
              </a:solidFill>
              <a:latin typeface="Calibri" pitchFamily="34" charset="0"/>
            </a:endParaRPr>
          </a:p>
          <a:p>
            <a:pPr indent="17780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2000" b="1" i="1">
                <a:solidFill>
                  <a:srgbClr val="FF0000"/>
                </a:solidFill>
                <a:latin typeface="Calibri" pitchFamily="34" charset="0"/>
              </a:rPr>
              <a:t>Мы нашли ответ? Какой?</a:t>
            </a:r>
            <a:endParaRPr lang="ru-RU" sz="2000">
              <a:solidFill>
                <a:srgbClr val="FF0000"/>
              </a:solidFill>
              <a:latin typeface="Calibri" pitchFamily="34" charset="0"/>
            </a:endParaRPr>
          </a:p>
          <a:p>
            <a:pPr indent="17780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2000" b="1" i="1">
                <a:solidFill>
                  <a:srgbClr val="FF0000"/>
                </a:solidFill>
                <a:latin typeface="Calibri" pitchFamily="34" charset="0"/>
              </a:rPr>
              <a:t>Так как же можно сформулировать тему нашего урока?</a:t>
            </a:r>
            <a:endParaRPr lang="ru-RU" sz="2000">
              <a:solidFill>
                <a:srgbClr val="FF0000"/>
              </a:solidFill>
              <a:latin typeface="Calibri" pitchFamily="34" charset="0"/>
            </a:endParaRPr>
          </a:p>
          <a:p>
            <a:pPr indent="17780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2000" b="1" i="1">
                <a:solidFill>
                  <a:srgbClr val="FF0000"/>
                </a:solidFill>
                <a:latin typeface="Calibri" pitchFamily="34" charset="0"/>
              </a:rPr>
              <a:t>(Лишайники – это симбиоз гриба и водоросли)</a:t>
            </a:r>
            <a:endParaRPr lang="ru-RU" sz="2000">
              <a:solidFill>
                <a:srgbClr val="FF0000"/>
              </a:solidFill>
              <a:latin typeface="Calibri" pitchFamily="34" charset="0"/>
            </a:endParaRPr>
          </a:p>
          <a:p>
            <a:pPr indent="17780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ru-RU" sz="3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48038" y="512763"/>
            <a:ext cx="5472112" cy="14033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/>
              <a:t>Какие образовательные результаты обеспечивает технология продуктивного чтения?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971550" y="2276475"/>
            <a:ext cx="8172450" cy="4897438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3400" b="1">
                <a:solidFill>
                  <a:srgbClr val="00CC00"/>
                </a:solidFill>
                <a:latin typeface="Calibri" pitchFamily="34" charset="0"/>
              </a:rPr>
              <a:t>	                                    </a:t>
            </a:r>
            <a:r>
              <a:rPr lang="ru-RU" sz="3000" b="1">
                <a:latin typeface="Calibri" pitchFamily="34" charset="0"/>
              </a:rPr>
              <a:t>Метапредметные:</a:t>
            </a:r>
          </a:p>
          <a:p>
            <a:pPr marL="533400" indent="-533400" eaLnBrk="0" hangingPunct="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ru-RU" sz="3000" b="1">
                <a:solidFill>
                  <a:srgbClr val="00CC00"/>
                </a:solidFill>
                <a:latin typeface="Calibri" pitchFamily="34" charset="0"/>
              </a:rPr>
              <a:t>Коммуникативные: </a:t>
            </a:r>
            <a:r>
              <a:rPr lang="ru-RU" sz="2800">
                <a:latin typeface="Calibri" pitchFamily="34" charset="0"/>
              </a:rPr>
              <a:t>формулировать свою позицию, адекватно понимать собеседника.  </a:t>
            </a:r>
          </a:p>
          <a:p>
            <a:pPr marL="533400" indent="-533400" eaLnBrk="0" hangingPunct="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ru-RU" sz="3000" b="1">
                <a:solidFill>
                  <a:srgbClr val="2B03F5"/>
                </a:solidFill>
                <a:latin typeface="Calibri" pitchFamily="34" charset="0"/>
              </a:rPr>
              <a:t>Познавательные: </a:t>
            </a:r>
            <a:r>
              <a:rPr lang="ru-RU" sz="2800">
                <a:latin typeface="Calibri" pitchFamily="34" charset="0"/>
              </a:rPr>
              <a:t>извлекать, интерпретировать, использовать текстовую информацию.</a:t>
            </a:r>
          </a:p>
          <a:p>
            <a:pPr marL="533400" indent="-533400" eaLnBrk="0" hangingPunct="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ru-RU" sz="3000" b="1">
                <a:solidFill>
                  <a:srgbClr val="FF9900"/>
                </a:solidFill>
                <a:latin typeface="Calibri" pitchFamily="34" charset="0"/>
              </a:rPr>
              <a:t>Регулятивные: </a:t>
            </a:r>
            <a:r>
              <a:rPr lang="ru-RU" sz="2800">
                <a:latin typeface="Calibri" pitchFamily="34" charset="0"/>
              </a:rPr>
              <a:t>умение работать по плану (алгоритму). </a:t>
            </a:r>
          </a:p>
          <a:p>
            <a:pPr marL="533400" indent="-5334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3000" b="1">
                <a:solidFill>
                  <a:srgbClr val="FF0000"/>
                </a:solidFill>
                <a:latin typeface="Calibri" pitchFamily="34" charset="0"/>
              </a:rPr>
              <a:t>4</a:t>
            </a:r>
            <a:r>
              <a:rPr lang="ru-RU" sz="3000" b="1">
                <a:solidFill>
                  <a:srgbClr val="FF0000"/>
                </a:solidFill>
                <a:latin typeface="Calibri" pitchFamily="34" charset="0"/>
              </a:rPr>
              <a:t>.	Личностные: </a:t>
            </a:r>
            <a:r>
              <a:rPr lang="ru-RU" sz="2800">
                <a:latin typeface="Calibri" pitchFamily="34" charset="0"/>
              </a:rPr>
              <a:t>в случае, если анализ текста порождает оценочные суждения.</a:t>
            </a:r>
          </a:p>
        </p:txBody>
      </p:sp>
      <p:pic>
        <p:nvPicPr>
          <p:cNvPr id="16388" name="Picture 3" descr="C:\Users\User\Desktop\FG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671888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latin typeface="Corbel" pitchFamily="34" charset="0"/>
              </a:rPr>
              <a:t>Пусть работа с книгой станет основой успешного обучения на ваших уроках!</a:t>
            </a:r>
          </a:p>
        </p:txBody>
      </p:sp>
      <p:pic>
        <p:nvPicPr>
          <p:cNvPr id="17411" name="Picture 2" descr="C:\Users\User\Desktop\Kids-Read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484313"/>
            <a:ext cx="7839075" cy="494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Остались вопросы?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3861048"/>
            <a:ext cx="7605487" cy="17526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Касимова Елена Владимировна</a:t>
            </a:r>
            <a:endParaRPr lang="ru-RU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chemeClr val="tx1"/>
                </a:solidFill>
              </a:rPr>
              <a:t>8 (912) 458 03  63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ele-kasimova@yandex.ru</a:t>
            </a:r>
            <a:endParaRPr lang="ru-RU" dirty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5" y="357166"/>
            <a:ext cx="1285884" cy="1643074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6739495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62233" y="1178703"/>
            <a:ext cx="7772400" cy="1470025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Остались вопросы?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2308" y="2652342"/>
            <a:ext cx="8212249" cy="3526884"/>
          </a:xfrm>
        </p:spPr>
        <p:txBody>
          <a:bodyPr>
            <a:normAutofit fontScale="25000" lnSpcReduction="20000"/>
          </a:bodyPr>
          <a:lstStyle/>
          <a:p>
            <a:pPr lvl="0" algn="l"/>
            <a:r>
              <a:rPr lang="ru-RU" sz="9600" b="1" dirty="0" smtClean="0">
                <a:solidFill>
                  <a:schemeClr val="tx1"/>
                </a:solidFill>
              </a:rPr>
              <a:t>                             Камалов </a:t>
            </a:r>
            <a:r>
              <a:rPr lang="ru-RU" sz="9600" b="1" dirty="0">
                <a:solidFill>
                  <a:schemeClr val="tx1"/>
                </a:solidFill>
              </a:rPr>
              <a:t>Ренат Рифович</a:t>
            </a:r>
          </a:p>
          <a:p>
            <a:pPr lvl="0"/>
            <a:r>
              <a:rPr lang="en-US" sz="9600" b="1" dirty="0" smtClean="0">
                <a:solidFill>
                  <a:schemeClr val="tx1"/>
                </a:solidFill>
                <a:hlinkClick r:id="rId2"/>
              </a:rPr>
              <a:t>kamalovrr@mail.ru</a:t>
            </a:r>
            <a:endParaRPr lang="ru-RU" sz="9600" b="1" dirty="0" smtClean="0">
              <a:solidFill>
                <a:schemeClr val="tx1"/>
              </a:solidFill>
            </a:endParaRPr>
          </a:p>
          <a:p>
            <a:pPr lvl="0"/>
            <a:endParaRPr lang="ru-RU" sz="9600" b="1" dirty="0" smtClean="0">
              <a:solidFill>
                <a:schemeClr val="tx1"/>
              </a:solidFill>
            </a:endParaRPr>
          </a:p>
          <a:p>
            <a:r>
              <a:rPr lang="ru-RU" sz="9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       Дерендяев </a:t>
            </a:r>
            <a:r>
              <a:rPr lang="ru-RU" sz="9600" b="1" dirty="0">
                <a:solidFill>
                  <a:schemeClr val="tx1"/>
                </a:solidFill>
                <a:cs typeface="Times New Roman" panose="02020603050405020304" pitchFamily="18" charset="0"/>
              </a:rPr>
              <a:t>Константин </a:t>
            </a:r>
            <a:r>
              <a:rPr lang="ru-RU" sz="9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Леонидович</a:t>
            </a:r>
          </a:p>
          <a:p>
            <a:r>
              <a:rPr lang="en-US" sz="9600" b="1" dirty="0" smtClean="0">
                <a:solidFill>
                  <a:schemeClr val="tx1"/>
                </a:solidFill>
                <a:hlinkClick r:id="rId3"/>
              </a:rPr>
              <a:t>abivur@gmail.com</a:t>
            </a:r>
            <a:endParaRPr lang="ru-RU" sz="9600" b="1" dirty="0" smtClean="0">
              <a:solidFill>
                <a:schemeClr val="tx1"/>
              </a:solidFill>
            </a:endParaRPr>
          </a:p>
          <a:p>
            <a:endParaRPr lang="ru-RU" sz="9600" b="1" dirty="0" smtClean="0">
              <a:solidFill>
                <a:schemeClr val="tx1"/>
              </a:solidFill>
            </a:endParaRPr>
          </a:p>
          <a:p>
            <a:r>
              <a:rPr lang="ru-RU" sz="9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Касимова Елена Владимировна</a:t>
            </a:r>
            <a:endParaRPr lang="en-US" sz="9600" b="1" dirty="0">
              <a:solidFill>
                <a:schemeClr val="tx1"/>
              </a:solidFill>
            </a:endParaRPr>
          </a:p>
          <a:p>
            <a:r>
              <a:rPr lang="en-US" sz="9600" b="1" dirty="0" smtClean="0">
                <a:solidFill>
                  <a:schemeClr val="tx1"/>
                </a:solidFill>
                <a:hlinkClick r:id="rId4"/>
              </a:rPr>
              <a:t>ele-kasimova@yandex.ru</a:t>
            </a:r>
            <a:endParaRPr lang="ru-RU" sz="9600" b="1" dirty="0">
              <a:solidFill>
                <a:schemeClr val="tx1"/>
              </a:solidFill>
            </a:endParaRPr>
          </a:p>
          <a:p>
            <a:endParaRPr lang="ru-RU" sz="9600" dirty="0" smtClean="0">
              <a:solidFill>
                <a:schemeClr val="tx1"/>
              </a:solidFill>
            </a:endParaRPr>
          </a:p>
          <a:p>
            <a:pPr lvl="0"/>
            <a:endParaRPr lang="ru-RU" sz="9600" b="1" dirty="0" smtClean="0">
              <a:solidFill>
                <a:schemeClr val="tx1"/>
              </a:solidFill>
            </a:endParaRPr>
          </a:p>
          <a:p>
            <a:pPr lvl="0"/>
            <a:endParaRPr lang="ru-RU" sz="9600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b="1" dirty="0" smtClean="0">
              <a:solidFill>
                <a:schemeClr val="tx1"/>
              </a:solidFill>
            </a:endParaRPr>
          </a:p>
          <a:p>
            <a:endParaRPr lang="ru-RU" sz="24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endParaRPr lang="ru-RU" sz="24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schemeClr val="tx1"/>
              </a:solidFill>
            </a:endParaRP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dirty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5" y="357166"/>
            <a:ext cx="1285884" cy="1643074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4020987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/>
              <a:t>Технология продуктивного чтения направлена на развитие </a:t>
            </a:r>
            <a:r>
              <a:rPr lang="en-US" sz="3200" i="1" smtClean="0"/>
              <a:t/>
            </a:r>
            <a:br>
              <a:rPr lang="en-US" sz="3200" i="1" smtClean="0"/>
            </a:br>
            <a:r>
              <a:rPr lang="ru-RU" sz="3200" b="1" i="1" smtClean="0"/>
              <a:t>текстовой компетенции</a:t>
            </a:r>
            <a:endParaRPr lang="ru-RU" sz="3200" smtClean="0"/>
          </a:p>
        </p:txBody>
      </p:sp>
      <p:sp>
        <p:nvSpPr>
          <p:cNvPr id="3075" name="Содержимое 3"/>
          <p:cNvSpPr>
            <a:spLocks noGrp="1"/>
          </p:cNvSpPr>
          <p:nvPr>
            <p:ph sz="half" idx="2"/>
          </p:nvPr>
        </p:nvSpPr>
        <p:spPr>
          <a:xfrm>
            <a:off x="5105400" y="2060575"/>
            <a:ext cx="4038600" cy="4525963"/>
          </a:xfrm>
        </p:spPr>
        <p:txBody>
          <a:bodyPr/>
          <a:lstStyle/>
          <a:p>
            <a:r>
              <a:rPr lang="ru-RU" smtClean="0"/>
              <a:t>она обучает гибкому чтению разных текстов,</a:t>
            </a:r>
          </a:p>
          <a:p>
            <a:r>
              <a:rPr lang="ru-RU" smtClean="0"/>
              <a:t>даёт ориентиры чтения,</a:t>
            </a:r>
          </a:p>
          <a:p>
            <a:r>
              <a:rPr lang="ru-RU" smtClean="0"/>
              <a:t>закладывает ориентиры осмысления текста</a:t>
            </a:r>
          </a:p>
          <a:p>
            <a:endParaRPr lang="ru-RU" smtClean="0"/>
          </a:p>
        </p:txBody>
      </p:sp>
      <p:pic>
        <p:nvPicPr>
          <p:cNvPr id="3076" name="Picture 3" descr="C:\Users\User\Desktop\читаю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2636838"/>
            <a:ext cx="4456113" cy="36449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762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299410"/>
                </a:solidFill>
              </a:rPr>
              <a:t> </a:t>
            </a:r>
            <a:r>
              <a:rPr lang="ru-RU" sz="3600" b="1" dirty="0" smtClean="0"/>
              <a:t>Продуктивное чтение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100" dirty="0" smtClean="0">
                <a:latin typeface="Corbel" pitchFamily="34" charset="0"/>
              </a:rPr>
              <a:t>вместо скорости прочтения и воспроизведения </a:t>
            </a:r>
            <a:r>
              <a:rPr lang="ru-RU" sz="3100" dirty="0" err="1" smtClean="0">
                <a:latin typeface="Corbel" pitchFamily="34" charset="0"/>
              </a:rPr>
              <a:t>фактуальной</a:t>
            </a:r>
            <a:r>
              <a:rPr lang="ru-RU" sz="3100" dirty="0" smtClean="0">
                <a:latin typeface="Corbel" pitchFamily="34" charset="0"/>
              </a:rPr>
              <a:t> информации…</a:t>
            </a:r>
            <a:r>
              <a:rPr lang="ru-RU" sz="3100" b="1" dirty="0" smtClean="0">
                <a:latin typeface="Corbel" pitchFamily="34" charset="0"/>
              </a:rPr>
              <a:t> </a:t>
            </a:r>
            <a:br>
              <a:rPr lang="ru-RU" sz="3100" b="1" dirty="0" smtClean="0">
                <a:latin typeface="Corbel" pitchFamily="34" charset="0"/>
              </a:rPr>
            </a:br>
            <a:r>
              <a:rPr lang="en-US" sz="3100" dirty="0" smtClean="0">
                <a:latin typeface="Corbel" pitchFamily="34" charset="0"/>
              </a:rPr>
              <a:t>   </a:t>
            </a:r>
            <a:r>
              <a:rPr lang="ru-RU" sz="3100" dirty="0" smtClean="0">
                <a:latin typeface="Corbel" pitchFamily="34" charset="0"/>
              </a:rPr>
              <a:t>вычитывание всех видов текстовой информации , глубокое понимание текста.</a:t>
            </a:r>
            <a:r>
              <a:rPr lang="ru-RU" sz="3200" dirty="0" smtClean="0">
                <a:latin typeface="Corbel" pitchFamily="34" charset="0"/>
              </a:rPr>
              <a:t/>
            </a:r>
            <a:br>
              <a:rPr lang="ru-RU" sz="3200" dirty="0" smtClean="0">
                <a:latin typeface="Corbel" pitchFamily="34" charset="0"/>
              </a:rPr>
            </a:br>
            <a:endParaRPr lang="ru-RU" sz="3200" dirty="0" smtClean="0"/>
          </a:p>
        </p:txBody>
      </p:sp>
      <p:sp>
        <p:nvSpPr>
          <p:cNvPr id="4099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endParaRPr lang="ru-RU" sz="2600" b="1" smtClean="0">
              <a:latin typeface="Corbel" pitchFamily="34" charset="0"/>
            </a:endParaRPr>
          </a:p>
          <a:p>
            <a:pPr algn="just">
              <a:lnSpc>
                <a:spcPct val="80000"/>
              </a:lnSpc>
            </a:pPr>
            <a:endParaRPr lang="ru-RU" sz="2600" b="1" smtClean="0">
              <a:latin typeface="Corbel" pitchFamily="34" charset="0"/>
            </a:endParaRPr>
          </a:p>
          <a:p>
            <a:pPr algn="just">
              <a:lnSpc>
                <a:spcPct val="80000"/>
              </a:lnSpc>
            </a:pPr>
            <a:endParaRPr lang="ru-RU" sz="2600" b="1" smtClean="0">
              <a:latin typeface="Corbel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ru-RU" sz="2600" b="1" smtClean="0">
                <a:latin typeface="Corbel" pitchFamily="34" charset="0"/>
              </a:rPr>
              <a:t>Цель</a:t>
            </a:r>
            <a:r>
              <a:rPr lang="ru-RU" sz="260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ru-RU" sz="2600" smtClean="0">
                <a:latin typeface="Corbel" pitchFamily="34" charset="0"/>
              </a:rPr>
              <a:t>- учим самостоятельно понимать текст.</a:t>
            </a:r>
          </a:p>
          <a:p>
            <a:pPr algn="just">
              <a:lnSpc>
                <a:spcPct val="80000"/>
              </a:lnSpc>
            </a:pPr>
            <a:endParaRPr lang="ru-RU" sz="2600" smtClean="0">
              <a:latin typeface="Corbel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ru-RU" sz="2600" b="1" smtClean="0">
                <a:latin typeface="Corbel" pitchFamily="34" charset="0"/>
              </a:rPr>
              <a:t>Средство </a:t>
            </a:r>
            <a:r>
              <a:rPr lang="ru-RU" sz="2600" smtClean="0">
                <a:latin typeface="Corbel" pitchFamily="34" charset="0"/>
              </a:rPr>
              <a:t>- приёмы освоения текста до чтения, во время чтения, после чтения.</a:t>
            </a:r>
            <a:endParaRPr lang="ru-RU" sz="2600" smtClean="0">
              <a:solidFill>
                <a:srgbClr val="00B050"/>
              </a:solidFill>
              <a:latin typeface="Corbel" pitchFamily="34" charset="0"/>
            </a:endParaRPr>
          </a:p>
          <a:p>
            <a:endParaRPr lang="ru-RU" smtClean="0"/>
          </a:p>
        </p:txBody>
      </p:sp>
      <p:pic>
        <p:nvPicPr>
          <p:cNvPr id="4100" name="Picture 2" descr="C:\Users\User\Desktop\читаем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3438" y="2708275"/>
            <a:ext cx="4176712" cy="32416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chemeClr val="bg2">
                      <a:alpha val="79999"/>
                    </a:schemeClr>
                  </a:outerShdw>
                </a:effectLst>
                <a:latin typeface="Corbel" pitchFamily="34" charset="0"/>
              </a:rPr>
              <a:t>Три этапа работы</a:t>
            </a:r>
            <a:br>
              <a:rPr lang="ru-RU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chemeClr val="bg2">
                      <a:alpha val="79999"/>
                    </a:schemeClr>
                  </a:outerShdw>
                </a:effectLst>
                <a:latin typeface="Corbel" pitchFamily="34" charset="0"/>
              </a:rPr>
            </a:br>
            <a:r>
              <a:rPr lang="ru-RU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chemeClr val="bg2">
                      <a:alpha val="79999"/>
                    </a:schemeClr>
                  </a:outerShdw>
                </a:effectLst>
                <a:latin typeface="Corbel" pitchFamily="34" charset="0"/>
              </a:rPr>
              <a:t>с любым текстом</a:t>
            </a:r>
            <a:br>
              <a:rPr lang="ru-RU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chemeClr val="bg2">
                      <a:alpha val="79999"/>
                    </a:schemeClr>
                  </a:outerShdw>
                </a:effectLst>
                <a:latin typeface="Corbel" pitchFamily="34" charset="0"/>
              </a:rPr>
            </a:br>
            <a:endParaRPr lang="ru-RU" dirty="0" smtClean="0">
              <a:latin typeface="Corbel" pitchFamily="34" charset="0"/>
            </a:endParaRPr>
          </a:p>
        </p:txBody>
      </p:sp>
      <p:sp>
        <p:nvSpPr>
          <p:cNvPr id="4" name="AutoShape 6"/>
          <p:cNvSpPr>
            <a:spLocks noGrp="1" noChangeArrowheads="1"/>
          </p:cNvSpPr>
          <p:nvPr>
            <p:ph idx="1"/>
          </p:nvPr>
        </p:nvSpPr>
        <p:spPr>
          <a:xfrm>
            <a:off x="2268538" y="1484313"/>
            <a:ext cx="4546600" cy="2305050"/>
          </a:xfrm>
          <a:prstGeom prst="ribbon2">
            <a:avLst>
              <a:gd name="adj1" fmla="val 12500"/>
              <a:gd name="adj2" fmla="val 70815"/>
            </a:avLst>
          </a:prstGeom>
          <a:gradFill rotWithShape="1">
            <a:gsLst>
              <a:gs pos="0">
                <a:srgbClr val="FFCC66"/>
              </a:gs>
              <a:gs pos="50000">
                <a:srgbClr val="FFF9EC"/>
              </a:gs>
              <a:gs pos="100000">
                <a:srgbClr val="FFCC66"/>
              </a:gs>
            </a:gsLst>
            <a:lin ang="2700000" scaled="1"/>
          </a:gradFill>
          <a:ln>
            <a:solidFill>
              <a:schemeClr val="tx1"/>
            </a:solidFill>
            <a:round/>
          </a:ln>
        </p:spPr>
        <p:txBody>
          <a:bodyPr rtlCol="0" anchor="ctr">
            <a:normAutofit fontScale="62500" lnSpcReduction="20000"/>
          </a:bodyPr>
          <a:lstStyle/>
          <a:p>
            <a:pPr algn="ctr" fontAlgn="auto">
              <a:spcAft>
                <a:spcPts val="0"/>
              </a:spcAft>
              <a:buFontTx/>
              <a:buAutoNum type="arabicParenR"/>
              <a:defRPr/>
            </a:pPr>
            <a:r>
              <a:rPr lang="ru-RU" b="1" dirty="0"/>
              <a:t> до чтения текста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/>
              <a:t>– </a:t>
            </a:r>
            <a:r>
              <a:rPr lang="ru-RU" dirty="0"/>
              <a:t>ознакомительное чтение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– просмотровое чтение.</a:t>
            </a:r>
            <a:r>
              <a:rPr lang="ru-RU" b="1" dirty="0"/>
              <a:t> Результат: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включение механизма антиципации</a:t>
            </a:r>
          </a:p>
        </p:txBody>
      </p:sp>
      <p:sp>
        <p:nvSpPr>
          <p:cNvPr id="5124" name="AutoShape 5"/>
          <p:cNvSpPr>
            <a:spLocks noChangeArrowheads="1"/>
          </p:cNvSpPr>
          <p:nvPr/>
        </p:nvSpPr>
        <p:spPr bwMode="auto">
          <a:xfrm>
            <a:off x="179388" y="3860800"/>
            <a:ext cx="4535487" cy="2520950"/>
          </a:xfrm>
          <a:prstGeom prst="ribbon2">
            <a:avLst>
              <a:gd name="adj1" fmla="val 12500"/>
              <a:gd name="adj2" fmla="val 70815"/>
            </a:avLst>
          </a:prstGeom>
          <a:gradFill rotWithShape="1">
            <a:gsLst>
              <a:gs pos="0">
                <a:srgbClr val="00CC66"/>
              </a:gs>
              <a:gs pos="50000">
                <a:srgbClr val="DFF9EC"/>
              </a:gs>
              <a:gs pos="100000">
                <a:srgbClr val="00CC66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latin typeface="Calibri" pitchFamily="34" charset="0"/>
              </a:rPr>
              <a:t>2) Во время чтения текста </a:t>
            </a:r>
          </a:p>
          <a:p>
            <a:pPr algn="ctr"/>
            <a:r>
              <a:rPr lang="ru-RU" b="1">
                <a:latin typeface="Calibri" pitchFamily="34" charset="0"/>
              </a:rPr>
              <a:t>– </a:t>
            </a:r>
            <a:r>
              <a:rPr lang="ru-RU">
                <a:latin typeface="Calibri" pitchFamily="34" charset="0"/>
              </a:rPr>
              <a:t>изучающее (медленное, художественное) чтение.</a:t>
            </a:r>
            <a:r>
              <a:rPr lang="ru-RU" b="1">
                <a:latin typeface="Calibri" pitchFamily="34" charset="0"/>
              </a:rPr>
              <a:t> Результат: </a:t>
            </a:r>
            <a:r>
              <a:rPr lang="ru-RU">
                <a:latin typeface="Calibri" pitchFamily="34" charset="0"/>
              </a:rPr>
              <a:t>интерпретация текста</a:t>
            </a:r>
          </a:p>
        </p:txBody>
      </p:sp>
      <p:sp>
        <p:nvSpPr>
          <p:cNvPr id="5125" name="AutoShape 3"/>
          <p:cNvSpPr>
            <a:spLocks noChangeArrowheads="1"/>
          </p:cNvSpPr>
          <p:nvPr/>
        </p:nvSpPr>
        <p:spPr bwMode="auto">
          <a:xfrm>
            <a:off x="4787900" y="3933825"/>
            <a:ext cx="4176713" cy="2447925"/>
          </a:xfrm>
          <a:prstGeom prst="ribbon2">
            <a:avLst>
              <a:gd name="adj1" fmla="val 12500"/>
              <a:gd name="adj2" fmla="val 70815"/>
            </a:avLst>
          </a:prstGeom>
          <a:gradFill rotWithShape="1">
            <a:gsLst>
              <a:gs pos="0">
                <a:srgbClr val="3399FF"/>
              </a:gs>
              <a:gs pos="50000">
                <a:srgbClr val="E5F2FF"/>
              </a:gs>
              <a:gs pos="100000">
                <a:srgbClr val="3399FF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latin typeface="Calibri" pitchFamily="34" charset="0"/>
              </a:rPr>
              <a:t>3) После чтения текста </a:t>
            </a:r>
            <a:r>
              <a:rPr lang="ru-RU">
                <a:latin typeface="Calibri" pitchFamily="34" charset="0"/>
              </a:rPr>
              <a:t>– рефлексивное чтение.</a:t>
            </a:r>
            <a:r>
              <a:rPr lang="ru-RU" b="1">
                <a:latin typeface="Calibri" pitchFamily="34" charset="0"/>
              </a:rPr>
              <a:t> Результат: </a:t>
            </a:r>
          </a:p>
          <a:p>
            <a:pPr algn="ctr"/>
            <a:r>
              <a:rPr lang="ru-RU">
                <a:latin typeface="Calibri" pitchFamily="34" charset="0"/>
              </a:rPr>
              <a:t>понимание объективного (авторского) смысла, корректировка своей интерпретации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1052513"/>
            <a:ext cx="8229600" cy="1143000"/>
          </a:xfrm>
        </p:spPr>
        <p:txBody>
          <a:bodyPr rtlCol="0">
            <a:normAutofit fontScale="90000"/>
          </a:bodyPr>
          <a:lstStyle/>
          <a:p>
            <a:pPr marL="533400" indent="-533400" algn="l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3600" b="1" dirty="0" smtClean="0"/>
              <a:t>       ДИАЛОГ С АВТОРОМ (ВО ВРЕМЯ ЧТЕНИЯ)</a:t>
            </a:r>
            <a:br>
              <a:rPr lang="ru-RU" sz="3600" b="1" dirty="0" smtClean="0"/>
            </a:br>
            <a:r>
              <a:rPr lang="ru-RU" sz="3600" b="1" dirty="0" smtClean="0"/>
              <a:t>    </a:t>
            </a:r>
            <a:r>
              <a:rPr lang="ru-RU" sz="3200" dirty="0" smtClean="0"/>
              <a:t>делаем паузы в чтении  для того, чтобы: </a:t>
            </a:r>
            <a:br>
              <a:rPr lang="ru-RU" sz="3200" dirty="0" smtClean="0"/>
            </a:br>
            <a:r>
              <a:rPr lang="ru-RU" sz="3200" dirty="0" smtClean="0">
                <a:solidFill>
                  <a:schemeClr val="tx2"/>
                </a:solidFill>
              </a:rPr>
              <a:t/>
            </a:r>
            <a:br>
              <a:rPr lang="ru-RU" sz="3200" dirty="0" smtClean="0">
                <a:solidFill>
                  <a:schemeClr val="tx2"/>
                </a:solidFill>
              </a:rPr>
            </a:br>
            <a:endParaRPr lang="ru-RU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4663" y="1341438"/>
            <a:ext cx="4859337" cy="4784725"/>
          </a:xfrm>
        </p:spPr>
        <p:txBody>
          <a:bodyPr rtlCol="0">
            <a:noAutofit/>
          </a:bodyPr>
          <a:lstStyle/>
          <a:p>
            <a:pPr marL="533400" indent="-5334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/>
          </a:p>
          <a:p>
            <a:pPr marL="533400" indent="-5334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/>
          </a:p>
          <a:p>
            <a:pPr marL="533400" indent="-5334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- задать вопрос автору по прочитанному (</a:t>
            </a:r>
            <a:r>
              <a:rPr lang="ru-RU" sz="2400" b="1" dirty="0" smtClean="0">
                <a:solidFill>
                  <a:srgbClr val="0000FF"/>
                </a:solidFill>
              </a:rPr>
              <a:t>В</a:t>
            </a:r>
            <a:r>
              <a:rPr lang="ru-RU" sz="2400" dirty="0" smtClean="0"/>
              <a:t>), </a:t>
            </a:r>
          </a:p>
          <a:p>
            <a:pPr marL="533400" indent="-5334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- предположить ответ (</a:t>
            </a:r>
            <a:r>
              <a:rPr lang="ru-RU" sz="2400" b="1" dirty="0" smtClean="0">
                <a:solidFill>
                  <a:srgbClr val="0000FF"/>
                </a:solidFill>
              </a:rPr>
              <a:t>О</a:t>
            </a:r>
            <a:r>
              <a:rPr lang="ru-RU" sz="2400" dirty="0" smtClean="0"/>
              <a:t>), </a:t>
            </a:r>
          </a:p>
          <a:p>
            <a:pPr marL="533400" indent="-5334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- при дальнейшем чтении найти в тексте ответ на возникший вопрос и проверить себя (</a:t>
            </a:r>
            <a:r>
              <a:rPr lang="ru-RU" sz="2400" b="1" dirty="0" smtClean="0">
                <a:solidFill>
                  <a:srgbClr val="0000FF"/>
                </a:solidFill>
              </a:rPr>
              <a:t>П</a:t>
            </a:r>
            <a:r>
              <a:rPr lang="ru-RU" sz="2400" dirty="0" smtClean="0"/>
              <a:t>).</a:t>
            </a:r>
            <a:r>
              <a:rPr lang="ru-RU" sz="2400" b="1" dirty="0" smtClean="0"/>
              <a:t> </a:t>
            </a:r>
          </a:p>
          <a:p>
            <a:pPr marL="533400" indent="-5334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i="1" dirty="0" smtClean="0"/>
              <a:t>- </a:t>
            </a:r>
            <a:r>
              <a:rPr lang="ru-RU" sz="2400" b="1" i="1" dirty="0" smtClean="0"/>
              <a:t>Результат</a:t>
            </a:r>
            <a:r>
              <a:rPr lang="ru-RU" sz="2400" i="1" dirty="0" smtClean="0"/>
              <a:t>:</a:t>
            </a:r>
            <a:r>
              <a:rPr lang="ru-RU" sz="2400" b="1" dirty="0" smtClean="0"/>
              <a:t> </a:t>
            </a:r>
            <a:r>
              <a:rPr lang="ru-RU" sz="2400" dirty="0" smtClean="0"/>
              <a:t>вычитывание не только </a:t>
            </a:r>
            <a:r>
              <a:rPr lang="ru-RU" sz="2400" dirty="0" err="1" smtClean="0"/>
              <a:t>фактуальной</a:t>
            </a:r>
            <a:r>
              <a:rPr lang="ru-RU" sz="2400" dirty="0" smtClean="0"/>
              <a:t> информации, но и подтекста, своя интерпретация текста.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 smtClean="0"/>
          </a:p>
        </p:txBody>
      </p:sp>
      <p:pic>
        <p:nvPicPr>
          <p:cNvPr id="6148" name="Picture 2" descr="C:\Users\User\Desktop\15717019576a2be4185491.4403014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2492375"/>
            <a:ext cx="4038600" cy="35290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grayscl/>
            <a:biLevel thresh="50000"/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0825" y="0"/>
            <a:ext cx="82296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Три маленьких хрюшки </a:t>
            </a:r>
            <a:br>
              <a:rPr lang="ru-RU" dirty="0" smtClean="0"/>
            </a:br>
            <a:r>
              <a:rPr lang="ru-RU" dirty="0" smtClean="0"/>
              <a:t>Отчаянно кричат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mtClean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0" y="5529263"/>
            <a:ext cx="4038600" cy="13287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Пора помыть им ушки,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А хрюшки не хотят</a:t>
            </a:r>
            <a:endParaRPr lang="ru-RU" sz="24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Три маленьких хрюшки </a:t>
            </a:r>
            <a:br>
              <a:rPr lang="ru-RU" dirty="0" smtClean="0"/>
            </a:br>
            <a:r>
              <a:rPr lang="ru-RU" dirty="0" smtClean="0"/>
              <a:t>Отчаянно кричат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0" y="5529263"/>
            <a:ext cx="4038600" cy="13287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Пора помыть им ушки,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А хрюшки не хотят</a:t>
            </a:r>
            <a:endParaRPr lang="ru-RU" sz="24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4619625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/>
              <a:t>Три маленьких хрюшки </a:t>
            </a:r>
            <a:br>
              <a:rPr lang="ru-RU" sz="2400" dirty="0" smtClean="0"/>
            </a:br>
            <a:r>
              <a:rPr lang="ru-RU" sz="2400" dirty="0" smtClean="0"/>
              <a:t>Отчаянно кричат</a:t>
            </a:r>
            <a:endParaRPr lang="ru-RU" sz="24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5105400" y="0"/>
            <a:ext cx="4038600" cy="14398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Напрасно мы купали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В корыте поросят им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0" y="-115888"/>
            <a:ext cx="9144000" cy="697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0" y="5529263"/>
            <a:ext cx="4038600" cy="13287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Пора помыть им ушки,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А хрюшки не хотят</a:t>
            </a:r>
            <a:endParaRPr lang="ru-RU" sz="24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4619625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/>
              <a:t>Три маленьких хрюшки </a:t>
            </a:r>
            <a:br>
              <a:rPr lang="ru-RU" sz="2400" dirty="0" smtClean="0"/>
            </a:br>
            <a:r>
              <a:rPr lang="ru-RU" sz="2400" dirty="0" smtClean="0"/>
              <a:t>Отчаянно кричат</a:t>
            </a:r>
            <a:endParaRPr lang="ru-RU" sz="24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5105400" y="0"/>
            <a:ext cx="40386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Напрасно мы купали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В корыте поросят 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 flipH="1">
            <a:off x="5543550" y="5634038"/>
            <a:ext cx="3600450" cy="12239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Они от нас сбежали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И в лужице лежат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967</Words>
  <Application>Microsoft Office PowerPoint</Application>
  <PresentationFormat>Экран (4:3)</PresentationFormat>
  <Paragraphs>131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 Технология продуктивного чтения как основа успешного обучения</vt:lpstr>
      <vt:lpstr>Технология продуктивного чтения направлена на развитие  текстовой компетенции</vt:lpstr>
      <vt:lpstr> Продуктивное чтение  вместо скорости прочтения и воспроизведения фактуальной информации…     вычитывание всех видов текстовой информации , глубокое понимание текста. </vt:lpstr>
      <vt:lpstr>Три этапа работы с любым текстом </vt:lpstr>
      <vt:lpstr>       ДИАЛОГ С АВТОРОМ (ВО ВРЕМЯ ЧТЕНИЯ)     делаем паузы в чтении  для того, чтобы:   </vt:lpstr>
      <vt:lpstr>Три маленьких хрюшки  Отчаянно кричат</vt:lpstr>
      <vt:lpstr>Три маленьких хрюшки  Отчаянно кричат</vt:lpstr>
      <vt:lpstr>Три маленьких хрюшки  Отчаянно кричат</vt:lpstr>
      <vt:lpstr>Три маленьких хрюшки  Отчаянно кричат</vt:lpstr>
      <vt:lpstr>                                                           Пример: Литература, 5 кл.                                                     Любовь к жизни. Джек Лондон  До чтения: Понятно заглавие? О какой любви идет речь? Во время чтения: Диалог с автором В – задай вопрос. О – предположи ответ.  П – проверь свои предположения, по прочитанному тексту.   </vt:lpstr>
      <vt:lpstr> Учебно-научные тексты</vt:lpstr>
      <vt:lpstr>Как читать учебно-научный текст изучающим чтением</vt:lpstr>
      <vt:lpstr>Презентация PowerPoint</vt:lpstr>
      <vt:lpstr>Презентация PowerPoint</vt:lpstr>
      <vt:lpstr>Какие образовательные результаты обеспечивает технология продуктивного чтения?</vt:lpstr>
      <vt:lpstr>Пусть работа с книгой станет основой успешного обучения на ваших уроках!</vt:lpstr>
      <vt:lpstr>Остались вопросы?</vt:lpstr>
      <vt:lpstr>Остались вопросы?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                       ПРОДУКТИВНОГО ЧТЕНИЯ           КАК ОСНОВА УСПЕШНОГО                 ОБУЧЕНИЯ</dc:title>
  <dc:creator>User</dc:creator>
  <cp:lastModifiedBy>Ratt</cp:lastModifiedBy>
  <cp:revision>18</cp:revision>
  <dcterms:created xsi:type="dcterms:W3CDTF">2016-12-05T19:42:33Z</dcterms:created>
  <dcterms:modified xsi:type="dcterms:W3CDTF">2016-12-14T11:07:10Z</dcterms:modified>
</cp:coreProperties>
</file>