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3" r:id="rId6"/>
    <p:sldId id="262" r:id="rId7"/>
    <p:sldId id="264" r:id="rId8"/>
    <p:sldId id="265" r:id="rId9"/>
    <p:sldId id="260" r:id="rId10"/>
    <p:sldId id="261" r:id="rId11"/>
    <p:sldId id="269" r:id="rId12"/>
    <p:sldId id="266" r:id="rId13"/>
    <p:sldId id="267" r:id="rId14"/>
    <p:sldId id="268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38FEA-C1AB-40D5-A568-48C437D4B6BA}" type="datetimeFigureOut">
              <a:rPr lang="ru-RU" smtClean="0"/>
              <a:t>12.06.2017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96BF3-9F38-4FD9-9E0E-1DFD9553E2D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96BF3-9F38-4FD9-9E0E-1DFD9553E2D3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8C93B-57FF-44F5-AE6A-3673B58A78E3}" type="datetime1">
              <a:rPr lang="ru-RU" smtClean="0"/>
              <a:t>12.06.2017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9483-C52C-4B4F-9ACB-5A3EB3EFBC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7CB0A-4BDF-4CF5-83ED-36EBFD34CFC9}" type="datetime1">
              <a:rPr lang="ru-RU" smtClean="0"/>
              <a:t>12.06.2017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9483-C52C-4B4F-9ACB-5A3EB3EFBC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E418-CC2B-4E35-A981-DDAD917F3BA6}" type="datetime1">
              <a:rPr lang="ru-RU" smtClean="0"/>
              <a:t>12.06.2017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9483-C52C-4B4F-9ACB-5A3EB3EFBC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A182-00EE-4C0B-89ED-99BBD73F0E51}" type="datetime1">
              <a:rPr lang="ru-RU" smtClean="0"/>
              <a:t>12.06.2017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9483-C52C-4B4F-9ACB-5A3EB3EFBC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CEAA-6DD4-484F-B00C-1F1253177244}" type="datetime1">
              <a:rPr lang="ru-RU" smtClean="0"/>
              <a:t>12.06.2017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9483-C52C-4B4F-9ACB-5A3EB3EFBC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012EF-5606-45F0-A517-36D885442EC3}" type="datetime1">
              <a:rPr lang="ru-RU" smtClean="0"/>
              <a:t>12.06.2017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9483-C52C-4B4F-9ACB-5A3EB3EFBC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69C44-49B0-4D6B-ACCC-4066E053CCF5}" type="datetime1">
              <a:rPr lang="ru-RU" smtClean="0"/>
              <a:t>12.06.2017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9483-C52C-4B4F-9ACB-5A3EB3EFBC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D9D1-D690-40F5-927E-1BFAC02FD4D6}" type="datetime1">
              <a:rPr lang="ru-RU" smtClean="0"/>
              <a:t>12.06.2017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9483-C52C-4B4F-9ACB-5A3EB3EFBC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68CFC-DCF0-4649-A172-5298B2752D7C}" type="datetime1">
              <a:rPr lang="ru-RU" smtClean="0"/>
              <a:t>12.06.2017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9483-C52C-4B4F-9ACB-5A3EB3EFBC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A9B9E-B23F-46D3-889C-7946E7710255}" type="datetime1">
              <a:rPr lang="ru-RU" smtClean="0"/>
              <a:t>12.06.2017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9483-C52C-4B4F-9ACB-5A3EB3EFBC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480D2-F63F-444D-865C-C9F7062C8DC6}" type="datetime1">
              <a:rPr lang="ru-RU" smtClean="0"/>
              <a:t>12.06.2017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9483-C52C-4B4F-9ACB-5A3EB3EFBC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81B57-E5A8-4CBD-BD80-D96EC3C8DF74}" type="datetime1">
              <a:rPr lang="ru-RU" smtClean="0"/>
              <a:t>12.06.2017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09483-C52C-4B4F-9ACB-5A3EB3EFBC4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ling.upenn.edu/courses/Fall_2003/ling001/penn_treebank_pos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Разработка лексико-семантических шаблонов в информационных системах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/>
              <a:t>Шучалова</a:t>
            </a:r>
            <a:r>
              <a:rPr lang="ru-RU" sz="2800" dirty="0" smtClean="0"/>
              <a:t> Юлия Сергеевна</a:t>
            </a:r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ЛСШ в нашем проекте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</a:t>
            </a:r>
            <a:r>
              <a:rPr lang="ru-RU" dirty="0" err="1" smtClean="0"/>
              <a:t>лагины</a:t>
            </a:r>
            <a:r>
              <a:rPr lang="ru-RU" dirty="0" smtClean="0"/>
              <a:t> для выделения определённых шаблонов.</a:t>
            </a:r>
          </a:p>
          <a:p>
            <a:r>
              <a:rPr lang="ru-RU" dirty="0" smtClean="0"/>
              <a:t>Сценарии </a:t>
            </a:r>
            <a:r>
              <a:rPr lang="nb-NO" dirty="0" smtClean="0"/>
              <a:t>JAPE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Плагины</a:t>
            </a:r>
            <a:r>
              <a:rPr lang="ru-RU" dirty="0" smtClean="0"/>
              <a:t> для выделения произвольных шаблонов.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9483-C52C-4B4F-9ACB-5A3EB3EFBC43}" type="slidenum">
              <a:rPr lang="ru-RU" sz="1600" smtClean="0"/>
              <a:t>10</a:t>
            </a:fld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Penn Treebank Part-of-speech tags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hlinkClick r:id="rId2"/>
              </a:rPr>
              <a:t>https://www.ling.upenn.edu/courses/Fall_2003/ling001/penn_treebank_pos.html</a:t>
            </a:r>
            <a:endParaRPr lang="en-US" sz="2400" dirty="0" smtClean="0"/>
          </a:p>
          <a:p>
            <a:endParaRPr lang="ru-RU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/>
          <a:srcRect t="30092" r="31342"/>
          <a:stretch>
            <a:fillRect/>
          </a:stretch>
        </p:blipFill>
        <p:spPr bwMode="auto">
          <a:xfrm>
            <a:off x="2070384" y="2643182"/>
            <a:ext cx="4855639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9483-C52C-4B4F-9ACB-5A3EB3EFBC43}" type="slidenum">
              <a:rPr lang="ru-RU" sz="1600" smtClean="0"/>
              <a:t>11</a:t>
            </a:fld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Плагины</a:t>
            </a:r>
            <a:r>
              <a:rPr lang="ru-RU" dirty="0" smtClean="0"/>
              <a:t> для выделения определённых шаблонов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00436"/>
          </a:xfrm>
        </p:spPr>
        <p:txBody>
          <a:bodyPr>
            <a:normAutofit fontScale="70000" lnSpcReduction="20000"/>
          </a:bodyPr>
          <a:lstStyle/>
          <a:p>
            <a:r>
              <a:rPr lang="ru-RU" sz="3100" b="1" dirty="0" smtClean="0"/>
              <a:t>Примеры маркеров стиля: </a:t>
            </a:r>
          </a:p>
          <a:p>
            <a:pPr lvl="1"/>
            <a:r>
              <a:rPr lang="ru-RU" sz="3100" dirty="0" smtClean="0"/>
              <a:t>глаголы разного времени;</a:t>
            </a:r>
          </a:p>
          <a:p>
            <a:pPr lvl="1"/>
            <a:r>
              <a:rPr lang="ru-RU" sz="3100" dirty="0" smtClean="0"/>
              <a:t>глаголы широкой абстрактной семантики, </a:t>
            </a:r>
            <a:r>
              <a:rPr lang="ru-RU" sz="3100" dirty="0" err="1" smtClean="0"/>
              <a:t>десемантизированные</a:t>
            </a:r>
            <a:r>
              <a:rPr lang="ru-RU" sz="3100" dirty="0" smtClean="0"/>
              <a:t>;</a:t>
            </a:r>
          </a:p>
          <a:p>
            <a:pPr lvl="1"/>
            <a:r>
              <a:rPr lang="ru-RU" sz="3100" dirty="0" smtClean="0"/>
              <a:t>усилительные наречия.</a:t>
            </a:r>
            <a:endParaRPr lang="nb-NO" sz="3100" dirty="0" smtClean="0"/>
          </a:p>
          <a:p>
            <a:r>
              <a:rPr lang="ru-RU" sz="3100" b="1" dirty="0" smtClean="0"/>
              <a:t>Особенности:</a:t>
            </a:r>
          </a:p>
          <a:p>
            <a:pPr lvl="1"/>
            <a:r>
              <a:rPr lang="ru-RU" sz="3100" dirty="0" smtClean="0"/>
              <a:t>конструкция состоит из нескольких слов;</a:t>
            </a:r>
          </a:p>
          <a:p>
            <a:pPr lvl="1"/>
            <a:r>
              <a:rPr lang="ru-RU" sz="3100" dirty="0" smtClean="0"/>
              <a:t>неопределённый состав конструкции;</a:t>
            </a:r>
          </a:p>
          <a:p>
            <a:pPr lvl="1"/>
            <a:r>
              <a:rPr lang="ru-RU" sz="3100" dirty="0" smtClean="0"/>
              <a:t>множество условий;</a:t>
            </a:r>
          </a:p>
          <a:p>
            <a:pPr lvl="1"/>
            <a:r>
              <a:rPr lang="ru-RU" sz="3100" dirty="0" smtClean="0"/>
              <a:t>использование изменяемого списка слов.</a:t>
            </a:r>
            <a:endParaRPr lang="nb-NO" sz="3100" dirty="0" smtClean="0"/>
          </a:p>
          <a:p>
            <a:endParaRPr lang="ru-RU" dirty="0" smtClean="0"/>
          </a:p>
          <a:p>
            <a:pPr lvl="1">
              <a:buNone/>
            </a:pPr>
            <a:endParaRPr lang="ru-RU" dirty="0" smtClean="0"/>
          </a:p>
          <a:p>
            <a:pPr lvl="1"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5000636"/>
            <a:ext cx="8143932" cy="1446550"/>
          </a:xfrm>
          <a:prstGeom prst="rect">
            <a:avLst/>
          </a:prstGeom>
          <a:solidFill>
            <a:srgbClr val="FFFF00">
              <a:alpha val="39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[&lt;will&gt;{&lt;</a:t>
            </a:r>
            <a:r>
              <a:rPr lang="ru-RU" sz="3200" dirty="0" smtClean="0"/>
              <a:t>наречие</a:t>
            </a:r>
            <a:r>
              <a:rPr lang="en-US" sz="3200" dirty="0" smtClean="0"/>
              <a:t>&gt;}]&lt;</a:t>
            </a:r>
            <a:r>
              <a:rPr lang="ru-RU" sz="3200" dirty="0" smtClean="0"/>
              <a:t>глагол</a:t>
            </a:r>
            <a:r>
              <a:rPr lang="en-US" sz="3200" dirty="0" smtClean="0"/>
              <a:t>&gt;</a:t>
            </a:r>
            <a:r>
              <a:rPr lang="ru-RU" sz="3200" dirty="0" smtClean="0"/>
              <a:t> = будущее время</a:t>
            </a:r>
            <a:endParaRPr lang="en-US" sz="3200" dirty="0" smtClean="0"/>
          </a:p>
          <a:p>
            <a:pPr algn="ctr"/>
            <a:r>
              <a:rPr lang="en-US" sz="3200" dirty="0" smtClean="0"/>
              <a:t>I </a:t>
            </a:r>
            <a:r>
              <a:rPr lang="en-US" sz="3200" u="sng" dirty="0" smtClean="0">
                <a:solidFill>
                  <a:schemeClr val="accent2"/>
                </a:solidFill>
              </a:rPr>
              <a:t>will</a:t>
            </a:r>
            <a:r>
              <a:rPr lang="en-US" sz="3200" u="sng" dirty="0" smtClean="0"/>
              <a:t> absolutely definitely </a:t>
            </a:r>
            <a:r>
              <a:rPr lang="en-US" sz="3200" u="sng" dirty="0" smtClean="0">
                <a:solidFill>
                  <a:schemeClr val="accent2"/>
                </a:solidFill>
              </a:rPr>
              <a:t>do</a:t>
            </a:r>
            <a:r>
              <a:rPr lang="en-US" sz="3200" dirty="0" smtClean="0"/>
              <a:t> that.</a:t>
            </a:r>
            <a:endParaRPr lang="nb-NO" sz="3200" dirty="0" smtClean="0"/>
          </a:p>
          <a:p>
            <a:endParaRPr lang="ru-RU" sz="2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9483-C52C-4B4F-9ACB-5A3EB3EFBC43}" type="slidenum">
              <a:rPr lang="ru-RU" sz="1600" smtClean="0"/>
              <a:t>12</a:t>
            </a:fld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Сценарии </a:t>
            </a:r>
            <a:r>
              <a:rPr lang="nb-NO" dirty="0" smtClean="0"/>
              <a:t>JAPE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4400552" cy="4543443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Примеры маркеров стиля: </a:t>
            </a:r>
          </a:p>
          <a:p>
            <a:pPr lvl="1"/>
            <a:r>
              <a:rPr lang="en-US" sz="2400" dirty="0" smtClean="0"/>
              <a:t>I/we</a:t>
            </a:r>
            <a:r>
              <a:rPr lang="ru-RU" sz="2400" dirty="0" smtClean="0"/>
              <a:t>;</a:t>
            </a:r>
          </a:p>
          <a:p>
            <a:pPr lvl="1"/>
            <a:r>
              <a:rPr lang="ru-RU" sz="2400" dirty="0" smtClean="0"/>
              <a:t>все существительные;</a:t>
            </a:r>
          </a:p>
          <a:p>
            <a:pPr lvl="1"/>
            <a:r>
              <a:rPr lang="en-US" sz="2400" dirty="0" smtClean="0"/>
              <a:t>c</a:t>
            </a:r>
            <a:r>
              <a:rPr lang="ru-RU" sz="2400" dirty="0" err="1" smtClean="0"/>
              <a:t>уществительные</a:t>
            </a:r>
            <a:r>
              <a:rPr lang="ru-RU" sz="2400" dirty="0" smtClean="0"/>
              <a:t> с суффиксом </a:t>
            </a:r>
            <a:r>
              <a:rPr lang="en-US" sz="2400" dirty="0" smtClean="0"/>
              <a:t>–or</a:t>
            </a:r>
            <a:r>
              <a:rPr lang="ru-RU" sz="2400" dirty="0" smtClean="0"/>
              <a:t>;</a:t>
            </a:r>
          </a:p>
          <a:p>
            <a:pPr lvl="1"/>
            <a:r>
              <a:rPr lang="ru-RU" sz="2400" dirty="0" smtClean="0"/>
              <a:t>глаголы в пассивном залоге</a:t>
            </a:r>
            <a:r>
              <a:rPr lang="ru-RU" sz="2400" dirty="0" smtClean="0"/>
              <a:t>.</a:t>
            </a:r>
            <a:endParaRPr lang="nb-NO" sz="2400" dirty="0" smtClean="0"/>
          </a:p>
          <a:p>
            <a:r>
              <a:rPr lang="ru-RU" sz="2400" b="1" dirty="0" smtClean="0"/>
              <a:t>Особенности:</a:t>
            </a:r>
          </a:p>
          <a:p>
            <a:pPr lvl="1"/>
            <a:r>
              <a:rPr lang="ru-RU" sz="2400" dirty="0" smtClean="0"/>
              <a:t>устойчивые конструкции.</a:t>
            </a:r>
            <a:endParaRPr lang="nb-NO" sz="2400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929190" y="1643050"/>
            <a:ext cx="3786214" cy="4647426"/>
          </a:xfrm>
          <a:prstGeom prst="rect">
            <a:avLst/>
          </a:prstGeom>
          <a:solidFill>
            <a:srgbClr val="FFFF00">
              <a:alpha val="39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Input: Token</a:t>
            </a:r>
            <a:endParaRPr lang="ru-RU" sz="2000" dirty="0"/>
          </a:p>
          <a:p>
            <a:r>
              <a:rPr lang="en-US" sz="2000" dirty="0"/>
              <a:t>Options: control = </a:t>
            </a:r>
            <a:r>
              <a:rPr lang="en-US" sz="2000" dirty="0" err="1"/>
              <a:t>appelt</a:t>
            </a:r>
            <a:r>
              <a:rPr lang="en-US" sz="2000" dirty="0"/>
              <a:t> debug = true  </a:t>
            </a:r>
            <a:endParaRPr lang="ru-RU" sz="2000" dirty="0"/>
          </a:p>
          <a:p>
            <a:r>
              <a:rPr lang="en-US" sz="2000" dirty="0"/>
              <a:t> </a:t>
            </a:r>
            <a:endParaRPr lang="ru-RU" sz="2000" dirty="0"/>
          </a:p>
          <a:p>
            <a:r>
              <a:rPr lang="en-US" sz="2000" dirty="0"/>
              <a:t>Rule: OrSuffix1</a:t>
            </a:r>
            <a:endParaRPr lang="ru-RU" sz="2000" dirty="0"/>
          </a:p>
          <a:p>
            <a:r>
              <a:rPr lang="en-US" sz="2000" dirty="0"/>
              <a:t>(</a:t>
            </a:r>
            <a:endParaRPr lang="ru-RU" sz="2000" dirty="0"/>
          </a:p>
          <a:p>
            <a:r>
              <a:rPr lang="en-US" sz="2000" dirty="0"/>
              <a:t>(</a:t>
            </a:r>
            <a:endParaRPr lang="ru-RU" sz="2000" dirty="0"/>
          </a:p>
          <a:p>
            <a:r>
              <a:rPr lang="en-US" sz="2000" dirty="0" smtClean="0"/>
              <a:t>{</a:t>
            </a:r>
            <a:r>
              <a:rPr lang="en-US" sz="2000" dirty="0" err="1"/>
              <a:t>Token.category</a:t>
            </a:r>
            <a:r>
              <a:rPr lang="en-US" sz="2000" dirty="0"/>
              <a:t>==~"NN.*", </a:t>
            </a:r>
            <a:r>
              <a:rPr lang="en-US" sz="2000" dirty="0" err="1"/>
              <a:t>Token.string</a:t>
            </a:r>
            <a:r>
              <a:rPr lang="en-US" sz="2000" dirty="0"/>
              <a:t>=~"\\w+[Oo][</a:t>
            </a:r>
            <a:r>
              <a:rPr lang="en-US" sz="2000" dirty="0" err="1"/>
              <a:t>Rr</a:t>
            </a:r>
            <a:r>
              <a:rPr lang="en-US" sz="2000" dirty="0"/>
              <a:t>]\\b"}</a:t>
            </a:r>
            <a:endParaRPr lang="ru-RU" sz="2000" dirty="0"/>
          </a:p>
          <a:p>
            <a:r>
              <a:rPr lang="en-US" sz="2000" dirty="0"/>
              <a:t>)</a:t>
            </a:r>
            <a:endParaRPr lang="ru-RU" sz="2000" dirty="0"/>
          </a:p>
          <a:p>
            <a:r>
              <a:rPr lang="en-US" sz="2000" dirty="0"/>
              <a:t>)</a:t>
            </a:r>
            <a:endParaRPr lang="ru-RU" sz="2000" dirty="0"/>
          </a:p>
          <a:p>
            <a:r>
              <a:rPr lang="en-US" sz="2000" dirty="0"/>
              <a:t>:potential</a:t>
            </a:r>
            <a:endParaRPr lang="ru-RU" sz="2000" dirty="0"/>
          </a:p>
          <a:p>
            <a:r>
              <a:rPr lang="en-US" sz="2000" dirty="0"/>
              <a:t>--&gt; </a:t>
            </a:r>
            <a:endParaRPr lang="ru-RU" sz="2000" dirty="0"/>
          </a:p>
          <a:p>
            <a:r>
              <a:rPr lang="en-US" sz="2000" dirty="0"/>
              <a:t>:</a:t>
            </a:r>
            <a:r>
              <a:rPr lang="en-US" sz="2000" dirty="0" err="1"/>
              <a:t>potential.OrSuffix</a:t>
            </a:r>
            <a:r>
              <a:rPr lang="en-US" sz="2000" dirty="0"/>
              <a:t>={}</a:t>
            </a:r>
            <a:endParaRPr lang="ru-RU" sz="2000" dirty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9483-C52C-4B4F-9ACB-5A3EB3EFBC43}" type="slidenum">
              <a:rPr lang="ru-RU" sz="1600" smtClean="0"/>
              <a:t>13</a:t>
            </a:fld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Плагины</a:t>
            </a:r>
            <a:r>
              <a:rPr lang="ru-RU" dirty="0" smtClean="0"/>
              <a:t> для выделения произвольных шаблонов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28997"/>
          </a:xfrm>
        </p:spPr>
        <p:txBody>
          <a:bodyPr>
            <a:normAutofit/>
          </a:bodyPr>
          <a:lstStyle/>
          <a:p>
            <a:r>
              <a:rPr lang="ru-RU" sz="2600" dirty="0" smtClean="0"/>
              <a:t>Примеры маркеров стиля: </a:t>
            </a:r>
          </a:p>
          <a:p>
            <a:pPr lvl="1"/>
            <a:r>
              <a:rPr lang="ru-RU" sz="2600" dirty="0" smtClean="0"/>
              <a:t>препозитивные определения;</a:t>
            </a:r>
          </a:p>
          <a:p>
            <a:pPr lvl="1"/>
            <a:r>
              <a:rPr lang="ru-RU" sz="2600" dirty="0" smtClean="0"/>
              <a:t>постпозитивные определения.</a:t>
            </a:r>
            <a:endParaRPr lang="nb-NO" sz="2600" dirty="0" smtClean="0"/>
          </a:p>
          <a:p>
            <a:r>
              <a:rPr lang="ru-RU" sz="2600" dirty="0" smtClean="0"/>
              <a:t>Особенности:</a:t>
            </a:r>
          </a:p>
          <a:p>
            <a:pPr lvl="1"/>
            <a:r>
              <a:rPr lang="ru-RU" sz="2600" dirty="0" smtClean="0"/>
              <a:t>множество несвязанных конструкций для выделения одного типа аннотации;</a:t>
            </a:r>
          </a:p>
          <a:p>
            <a:pPr lvl="1"/>
            <a:r>
              <a:rPr lang="ru-RU" sz="2600" dirty="0" smtClean="0"/>
              <a:t>возможность изменения списка шаблонов.</a:t>
            </a:r>
            <a:endParaRPr lang="nb-NO" sz="2600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14414" y="5143512"/>
            <a:ext cx="6715172" cy="1384995"/>
          </a:xfrm>
          <a:prstGeom prst="rect">
            <a:avLst/>
          </a:prstGeom>
          <a:solidFill>
            <a:srgbClr val="FFFF00">
              <a:alpha val="39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&lt;</a:t>
            </a:r>
            <a:r>
              <a:rPr lang="ru-RU" sz="2800" dirty="0" smtClean="0"/>
              <a:t>существительное</a:t>
            </a:r>
            <a:r>
              <a:rPr lang="en-US" sz="2800" dirty="0" smtClean="0"/>
              <a:t>&gt; + &lt;</a:t>
            </a:r>
            <a:r>
              <a:rPr lang="ru-RU" sz="2800" dirty="0" smtClean="0"/>
              <a:t>наречие</a:t>
            </a:r>
            <a:r>
              <a:rPr lang="en-US" sz="2800" dirty="0" smtClean="0"/>
              <a:t>&gt;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en-US" sz="2800" dirty="0" smtClean="0"/>
              <a:t>^NN[SP(PS)]?$ ^RB$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en-US" sz="2800" dirty="0" smtClean="0"/>
              <a:t>the </a:t>
            </a:r>
            <a:r>
              <a:rPr lang="en-US" sz="2800" u="sng" dirty="0" smtClean="0">
                <a:solidFill>
                  <a:schemeClr val="accent2"/>
                </a:solidFill>
              </a:rPr>
              <a:t>room upstairs</a:t>
            </a:r>
            <a:endParaRPr lang="ru-RU" sz="2800" u="sng" dirty="0">
              <a:solidFill>
                <a:schemeClr val="accent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9483-C52C-4B4F-9ACB-5A3EB3EFBC43}" type="slidenum">
              <a:rPr lang="ru-RU" sz="1600" smtClean="0"/>
              <a:t>14</a:t>
            </a:fld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9483-C52C-4B4F-9ACB-5A3EB3EFBC43}" type="slidenum">
              <a:rPr lang="ru-RU" sz="1600" smtClean="0"/>
              <a:t>15</a:t>
            </a:fld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pic>
        <p:nvPicPr>
          <p:cNvPr id="1026" name="Picture 2" descr="Image result for шаблон текст выделит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357298"/>
            <a:ext cx="3551488" cy="2071702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 r="27458"/>
          <a:stretch>
            <a:fillRect/>
          </a:stretch>
        </p:blipFill>
        <p:spPr bwMode="auto">
          <a:xfrm>
            <a:off x="1214415" y="4173524"/>
            <a:ext cx="7000924" cy="20415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028" name="Picture 4" descr="Image result for компьютер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1285860"/>
            <a:ext cx="3048000" cy="235267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286248" y="200024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+</a:t>
            </a:r>
            <a:endParaRPr lang="ru-RU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4286248" y="350043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800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9483-C52C-4B4F-9ACB-5A3EB3EFBC43}" type="slidenum">
              <a:rPr lang="ru-RU" sz="1600" smtClean="0"/>
              <a:t>2</a:t>
            </a:fld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Лексико-синтаксический</a:t>
            </a:r>
            <a:r>
              <a:rPr lang="ru-RU" dirty="0" smtClean="0"/>
              <a:t> (семантический) </a:t>
            </a:r>
            <a:r>
              <a:rPr lang="ru-RU" dirty="0"/>
              <a:t>шаблон </a:t>
            </a:r>
            <a:r>
              <a:rPr lang="ru-RU" dirty="0" smtClean="0"/>
              <a:t>– декларативная </a:t>
            </a:r>
            <a:r>
              <a:rPr lang="ru-RU" dirty="0"/>
              <a:t>структура, структурный образец языковой конструкции, который отображает её лексические и поверхностные синтаксические свойства</a:t>
            </a:r>
          </a:p>
        </p:txBody>
      </p:sp>
      <p:pic>
        <p:nvPicPr>
          <p:cNvPr id="16386" name="Picture 2" descr="Image result for структур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4055766"/>
            <a:ext cx="3428992" cy="2587919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9483-C52C-4B4F-9ACB-5A3EB3EFBC43}" type="slidenum">
              <a:rPr lang="ru-RU" sz="1600" smtClean="0"/>
              <a:t>3</a:t>
            </a:fld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58204" cy="297180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ЛСШ применяются для:</a:t>
            </a:r>
          </a:p>
          <a:p>
            <a:r>
              <a:rPr lang="ru-RU" dirty="0"/>
              <a:t>в</a:t>
            </a:r>
            <a:r>
              <a:rPr lang="ru-RU" dirty="0" smtClean="0"/>
              <a:t>ыделения ключевых словосочетаний;</a:t>
            </a:r>
          </a:p>
          <a:p>
            <a:r>
              <a:rPr lang="ru-RU" dirty="0" smtClean="0"/>
              <a:t>извлечения онтологий; </a:t>
            </a:r>
          </a:p>
          <a:p>
            <a:r>
              <a:rPr lang="ru-RU" dirty="0" smtClean="0"/>
              <a:t>автоматического аннотирования;</a:t>
            </a:r>
          </a:p>
          <a:p>
            <a:r>
              <a:rPr lang="ru-RU" dirty="0" smtClean="0"/>
              <a:t>извлечения </a:t>
            </a:r>
            <a:r>
              <a:rPr lang="ru-RU" dirty="0"/>
              <a:t>другой информации.</a:t>
            </a:r>
          </a:p>
        </p:txBody>
      </p:sp>
      <p:pic>
        <p:nvPicPr>
          <p:cNvPr id="15362" name="Picture 2" descr="Image result for information retriev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4469145"/>
            <a:ext cx="3805212" cy="2131308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9483-C52C-4B4F-9ACB-5A3EB3EFBC43}" type="slidenum">
              <a:rPr lang="ru-RU" sz="1600" smtClean="0"/>
              <a:t>4</a:t>
            </a:fld>
            <a:endParaRPr lang="ru-RU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Способы представления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Регулярные выражения</a:t>
            </a:r>
          </a:p>
          <a:p>
            <a:r>
              <a:rPr lang="ru-RU" dirty="0" smtClean="0"/>
              <a:t>Специально разработанные структуры (пример: шаблоны </a:t>
            </a:r>
            <a:r>
              <a:rPr lang="nb-NO" dirty="0" smtClean="0"/>
              <a:t>JAPE</a:t>
            </a:r>
            <a:r>
              <a:rPr lang="ru-RU" dirty="0" smtClean="0"/>
              <a:t>)</a:t>
            </a:r>
          </a:p>
          <a:p>
            <a:r>
              <a:rPr lang="ru-RU" dirty="0" smtClean="0"/>
              <a:t>Специализированные языки (</a:t>
            </a:r>
            <a:r>
              <a:rPr lang="en-US" dirty="0" smtClean="0"/>
              <a:t>LSPL)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9483-C52C-4B4F-9ACB-5A3EB3EFBC43}" type="slidenum">
              <a:rPr lang="ru-RU" sz="1600" smtClean="0"/>
              <a:t>5</a:t>
            </a:fld>
            <a:endParaRPr lang="ru-RU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Представление в виде регулярных выражений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70000" lnSpcReduction="20000"/>
          </a:bodyPr>
          <a:lstStyle/>
          <a:p>
            <a:pPr lvl="0"/>
            <a:r>
              <a:rPr lang="ru-RU" dirty="0"/>
              <a:t>Лексические характеристики:</a:t>
            </a:r>
          </a:p>
          <a:p>
            <a:pPr lvl="1"/>
            <a:r>
              <a:rPr lang="ru-RU" dirty="0"/>
              <a:t>«имя» </a:t>
            </a:r>
            <a:r>
              <a:rPr lang="ru-RU" dirty="0" err="1"/>
              <a:t>токена</a:t>
            </a:r>
            <a:r>
              <a:rPr lang="ru-RU" dirty="0"/>
              <a:t> (конкретная форма слова);</a:t>
            </a:r>
          </a:p>
          <a:p>
            <a:pPr lvl="1"/>
            <a:r>
              <a:rPr lang="ru-RU" dirty="0"/>
              <a:t>лексическая категория (</a:t>
            </a:r>
            <a:r>
              <a:rPr lang="en-US" dirty="0"/>
              <a:t>e</a:t>
            </a:r>
            <a:r>
              <a:rPr lang="ru-RU" dirty="0"/>
              <a:t>.</a:t>
            </a:r>
            <a:r>
              <a:rPr lang="en-US" dirty="0"/>
              <a:t>g</a:t>
            </a:r>
            <a:r>
              <a:rPr lang="ru-RU" dirty="0"/>
              <a:t>. «прилагательное»);</a:t>
            </a:r>
          </a:p>
          <a:p>
            <a:pPr lvl="1"/>
            <a:r>
              <a:rPr lang="ru-RU" dirty="0"/>
              <a:t>корень слова;</a:t>
            </a:r>
          </a:p>
          <a:p>
            <a:pPr lvl="1"/>
            <a:r>
              <a:rPr lang="ru-RU" dirty="0"/>
              <a:t>концептуальная категория (</a:t>
            </a:r>
            <a:r>
              <a:rPr lang="en-US" dirty="0"/>
              <a:t>e</a:t>
            </a:r>
            <a:r>
              <a:rPr lang="ru-RU" dirty="0"/>
              <a:t>.</a:t>
            </a:r>
            <a:r>
              <a:rPr lang="en-US" dirty="0"/>
              <a:t>g</a:t>
            </a:r>
            <a:r>
              <a:rPr lang="ru-RU" dirty="0"/>
              <a:t>. «человек»).</a:t>
            </a:r>
          </a:p>
          <a:p>
            <a:pPr lvl="0"/>
            <a:r>
              <a:rPr lang="ru-RU" dirty="0"/>
              <a:t>Логические операторы </a:t>
            </a:r>
            <a:r>
              <a:rPr lang="en-US" dirty="0"/>
              <a:t>OR</a:t>
            </a:r>
            <a:r>
              <a:rPr lang="ru-RU" dirty="0"/>
              <a:t>, </a:t>
            </a:r>
            <a:r>
              <a:rPr lang="en-US" dirty="0"/>
              <a:t>AND</a:t>
            </a:r>
            <a:r>
              <a:rPr lang="ru-RU" dirty="0"/>
              <a:t>, </a:t>
            </a:r>
            <a:r>
              <a:rPr lang="en-US" dirty="0"/>
              <a:t>NOT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Специальные символы:</a:t>
            </a:r>
          </a:p>
          <a:p>
            <a:pPr lvl="1"/>
            <a:r>
              <a:rPr lang="en-US" dirty="0"/>
              <a:t>$ – </a:t>
            </a:r>
            <a:r>
              <a:rPr lang="ru-RU" dirty="0"/>
              <a:t>0 или 1 </a:t>
            </a:r>
            <a:r>
              <a:rPr lang="ru-RU" dirty="0" err="1"/>
              <a:t>токен</a:t>
            </a:r>
            <a:r>
              <a:rPr lang="ru-RU" dirty="0"/>
              <a:t>;</a:t>
            </a:r>
          </a:p>
          <a:p>
            <a:pPr lvl="1"/>
            <a:r>
              <a:rPr lang="ru-RU" dirty="0"/>
              <a:t>0 или более </a:t>
            </a:r>
            <a:r>
              <a:rPr lang="ru-RU" dirty="0" err="1"/>
              <a:t>токенов</a:t>
            </a:r>
            <a:r>
              <a:rPr lang="ru-RU" dirty="0"/>
              <a:t>;</a:t>
            </a:r>
          </a:p>
          <a:p>
            <a:pPr lvl="1"/>
            <a:r>
              <a:rPr lang="ru-RU" dirty="0"/>
              <a:t>1 или более </a:t>
            </a:r>
            <a:r>
              <a:rPr lang="ru-RU" dirty="0" err="1"/>
              <a:t>токенов</a:t>
            </a:r>
            <a:r>
              <a:rPr lang="ru-RU" dirty="0" smtClean="0"/>
              <a:t>;</a:t>
            </a:r>
          </a:p>
          <a:p>
            <a:pPr lvl="1"/>
            <a:endParaRPr lang="ru-RU" dirty="0" smtClean="0"/>
          </a:p>
          <a:p>
            <a:r>
              <a:rPr lang="ru-RU" dirty="0" smtClean="0"/>
              <a:t>Присваивание переменной значения из компонентов шаблона: ?</a:t>
            </a:r>
            <a:r>
              <a:rPr lang="en-US" dirty="0" smtClean="0"/>
              <a:t>X</a:t>
            </a:r>
            <a:r>
              <a:rPr lang="ru-RU" dirty="0" smtClean="0"/>
              <a:t> =</a:t>
            </a:r>
          </a:p>
          <a:p>
            <a:pPr lvl="0"/>
            <a:r>
              <a:rPr lang="ru-RU" dirty="0" smtClean="0"/>
              <a:t>Группирующие </a:t>
            </a:r>
            <a:r>
              <a:rPr lang="ru-RU" dirty="0"/>
              <a:t>операторы: </a:t>
            </a:r>
            <a:r>
              <a:rPr lang="en-US" dirty="0"/>
              <a:t>&lt;&gt;, []</a:t>
            </a:r>
            <a:endParaRPr lang="ru-RU" dirty="0"/>
          </a:p>
          <a:p>
            <a:pPr lvl="0"/>
            <a:r>
              <a:rPr lang="ru-RU" dirty="0"/>
              <a:t>Повторение: </a:t>
            </a:r>
          </a:p>
          <a:p>
            <a:pPr lvl="1"/>
            <a:r>
              <a:rPr lang="ru-RU" dirty="0"/>
              <a:t>* – 0 или более раз;</a:t>
            </a:r>
          </a:p>
          <a:p>
            <a:pPr lvl="1"/>
            <a:r>
              <a:rPr lang="ru-RU" dirty="0"/>
              <a:t>+ – 1 или более раз;</a:t>
            </a:r>
          </a:p>
          <a:p>
            <a:pPr lvl="0"/>
            <a:r>
              <a:rPr lang="ru-RU" dirty="0"/>
              <a:t>Диапазон:</a:t>
            </a:r>
          </a:p>
          <a:p>
            <a:pPr lvl="1"/>
            <a:r>
              <a:rPr lang="ru-RU" dirty="0"/>
              <a:t>*</a:t>
            </a:r>
            <a:r>
              <a:rPr lang="en-US" dirty="0"/>
              <a:t>N – </a:t>
            </a:r>
            <a:r>
              <a:rPr lang="ru-RU" dirty="0"/>
              <a:t>от 0 до </a:t>
            </a:r>
            <a:r>
              <a:rPr lang="en-US" dirty="0"/>
              <a:t>N</a:t>
            </a:r>
            <a:r>
              <a:rPr lang="ru-RU" dirty="0"/>
              <a:t>;</a:t>
            </a:r>
          </a:p>
          <a:p>
            <a:pPr lvl="1"/>
            <a:r>
              <a:rPr lang="ru-RU" dirty="0"/>
              <a:t>+</a:t>
            </a:r>
            <a:r>
              <a:rPr lang="en-US" dirty="0"/>
              <a:t>N</a:t>
            </a:r>
            <a:r>
              <a:rPr lang="ru-RU" dirty="0"/>
              <a:t> – от 1 до </a:t>
            </a:r>
            <a:r>
              <a:rPr lang="en-US" dirty="0"/>
              <a:t>N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Необязательные </a:t>
            </a:r>
            <a:r>
              <a:rPr lang="ru-RU" dirty="0" err="1"/>
              <a:t>конституенты</a:t>
            </a:r>
            <a:r>
              <a:rPr lang="ru-RU" dirty="0"/>
              <a:t>: </a:t>
            </a:r>
            <a:r>
              <a:rPr lang="en-US" dirty="0" smtClean="0"/>
              <a:t>{}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9483-C52C-4B4F-9ACB-5A3EB3EFBC43}" type="slidenum">
              <a:rPr lang="ru-RU" sz="1600" smtClean="0"/>
              <a:t>6</a:t>
            </a:fld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</a:t>
            </a:r>
            <a:r>
              <a:rPr lang="nb-NO" dirty="0" smtClean="0"/>
              <a:t>JAPE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/>
              <a:t>Phase:	</a:t>
            </a:r>
            <a:r>
              <a:rPr lang="en-US" dirty="0" err="1"/>
              <a:t>simpleOrganization</a:t>
            </a:r>
            <a:endParaRPr lang="ru-RU" dirty="0"/>
          </a:p>
          <a:p>
            <a:pPr>
              <a:buNone/>
            </a:pPr>
            <a:r>
              <a:rPr lang="en-US" dirty="0"/>
              <a:t>Input: Token</a:t>
            </a:r>
            <a:endParaRPr lang="ru-RU" dirty="0"/>
          </a:p>
          <a:p>
            <a:pPr>
              <a:buNone/>
            </a:pPr>
            <a:r>
              <a:rPr lang="en-US" dirty="0"/>
              <a:t>Options: control = </a:t>
            </a:r>
            <a:r>
              <a:rPr lang="en-US" dirty="0" err="1"/>
              <a:t>appelt</a:t>
            </a:r>
            <a:endParaRPr lang="ru-RU" dirty="0"/>
          </a:p>
          <a:p>
            <a:pPr>
              <a:buNone/>
            </a:pPr>
            <a:r>
              <a:rPr lang="en-US" dirty="0"/>
              <a:t> </a:t>
            </a:r>
            <a:endParaRPr lang="ru-RU" dirty="0"/>
          </a:p>
          <a:p>
            <a:pPr>
              <a:buNone/>
            </a:pPr>
            <a:r>
              <a:rPr lang="en-US" dirty="0"/>
              <a:t>Rule: </a:t>
            </a:r>
            <a:r>
              <a:rPr lang="en-US" dirty="0" err="1"/>
              <a:t>ExtractSimpleOrganization</a:t>
            </a:r>
            <a:endParaRPr lang="ru-RU" dirty="0"/>
          </a:p>
          <a:p>
            <a:pPr>
              <a:buNone/>
            </a:pPr>
            <a:r>
              <a:rPr lang="en-US" dirty="0"/>
              <a:t>(</a:t>
            </a:r>
            <a:endParaRPr lang="ru-RU" dirty="0"/>
          </a:p>
          <a:p>
            <a:pPr>
              <a:buNone/>
            </a:pPr>
            <a:r>
              <a:rPr lang="en-US" dirty="0"/>
              <a:t>(</a:t>
            </a:r>
            <a:endParaRPr lang="ru-RU" dirty="0"/>
          </a:p>
          <a:p>
            <a:pPr>
              <a:buNone/>
            </a:pPr>
            <a:r>
              <a:rPr lang="en-US" dirty="0"/>
              <a:t>{</a:t>
            </a:r>
            <a:r>
              <a:rPr lang="en-US" dirty="0" err="1"/>
              <a:t>Token.orth</a:t>
            </a:r>
            <a:r>
              <a:rPr lang="en-US" dirty="0"/>
              <a:t>==</a:t>
            </a:r>
            <a:r>
              <a:rPr lang="en-US" dirty="0" err="1"/>
              <a:t>upperInitial</a:t>
            </a:r>
            <a:r>
              <a:rPr lang="en-US" dirty="0"/>
              <a:t>}</a:t>
            </a:r>
            <a:endParaRPr lang="ru-RU" dirty="0"/>
          </a:p>
          <a:p>
            <a:pPr>
              <a:buNone/>
            </a:pPr>
            <a:r>
              <a:rPr lang="en-US" dirty="0"/>
              <a:t>({</a:t>
            </a:r>
            <a:r>
              <a:rPr lang="en-US" dirty="0" err="1"/>
              <a:t>Token.string</a:t>
            </a:r>
            <a:r>
              <a:rPr lang="en-US" dirty="0"/>
              <a:t>=="&amp;"}|{</a:t>
            </a:r>
            <a:r>
              <a:rPr lang="en-US" dirty="0" err="1"/>
              <a:t>Token.string</a:t>
            </a:r>
            <a:r>
              <a:rPr lang="en-US" dirty="0"/>
              <a:t>==and})?</a:t>
            </a:r>
            <a:endParaRPr lang="ru-RU" dirty="0"/>
          </a:p>
          <a:p>
            <a:pPr>
              <a:buNone/>
            </a:pPr>
            <a:r>
              <a:rPr lang="ru-RU" dirty="0"/>
              <a:t>)[4,10]</a:t>
            </a:r>
          </a:p>
          <a:p>
            <a:pPr>
              <a:buNone/>
            </a:pPr>
            <a:r>
              <a:rPr lang="ru-RU" dirty="0"/>
              <a:t>)</a:t>
            </a:r>
          </a:p>
          <a:p>
            <a:pPr>
              <a:buNone/>
            </a:pPr>
            <a:r>
              <a:rPr lang="ru-RU" dirty="0"/>
              <a:t>:</a:t>
            </a:r>
            <a:r>
              <a:rPr lang="ru-RU" dirty="0" err="1"/>
              <a:t>potentialOrg</a:t>
            </a:r>
            <a:endParaRPr lang="ru-RU" dirty="0"/>
          </a:p>
          <a:p>
            <a:pPr>
              <a:buNone/>
            </a:pPr>
            <a:r>
              <a:rPr lang="ru-RU" dirty="0"/>
              <a:t>--&gt; </a:t>
            </a:r>
          </a:p>
          <a:p>
            <a:pPr>
              <a:buNone/>
            </a:pPr>
            <a:r>
              <a:rPr lang="en-US" dirty="0"/>
              <a:t>:</a:t>
            </a:r>
            <a:r>
              <a:rPr lang="en-US" dirty="0" err="1"/>
              <a:t>potentialOrg.SimpleOrganization</a:t>
            </a:r>
            <a:r>
              <a:rPr lang="en-US" dirty="0"/>
              <a:t>={}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18434" name="Picture 2" descr="C:\Users\Julia\Pictures\презент\gat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2357430"/>
            <a:ext cx="3134589" cy="2347916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9483-C52C-4B4F-9ACB-5A3EB3EFBC43}" type="slidenum">
              <a:rPr lang="ru-RU" sz="1600" smtClean="0"/>
              <a:t>7</a:t>
            </a:fld>
            <a:endParaRPr lang="ru-RU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Lexical-Syntactic</a:t>
            </a:r>
            <a:r>
              <a:rPr lang="ru-RU" dirty="0"/>
              <a:t> </a:t>
            </a:r>
            <a:r>
              <a:rPr lang="ru-RU" dirty="0" err="1"/>
              <a:t>Pattern</a:t>
            </a:r>
            <a:r>
              <a:rPr lang="ru-RU" dirty="0"/>
              <a:t> </a:t>
            </a:r>
            <a:r>
              <a:rPr lang="ru-RU" dirty="0" err="1"/>
              <a:t>Language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Разработка группы Е. И. Большаковой – содержит:</a:t>
            </a:r>
            <a:endParaRPr lang="ru-RU" dirty="0"/>
          </a:p>
          <a:p>
            <a:pPr marL="914400" lvl="1" indent="-514350"/>
            <a:r>
              <a:rPr lang="ru-RU" dirty="0" smtClean="0"/>
              <a:t>литералы;</a:t>
            </a:r>
          </a:p>
          <a:p>
            <a:pPr marL="914400" lvl="1" indent="-514350"/>
            <a:r>
              <a:rPr lang="ru-RU" dirty="0" smtClean="0"/>
              <a:t>символьные обозначения частей речи;</a:t>
            </a:r>
          </a:p>
          <a:p>
            <a:pPr marL="914400" lvl="1" indent="-514350"/>
            <a:r>
              <a:rPr lang="ru-RU" dirty="0" smtClean="0"/>
              <a:t>символьные обозначения грамматических конструкций;</a:t>
            </a:r>
          </a:p>
          <a:p>
            <a:pPr marL="914400" lvl="1" indent="-514350"/>
            <a:r>
              <a:rPr lang="ru-RU" dirty="0" smtClean="0"/>
              <a:t>условия, уточняющие грамматические характеристики рассмотренных элементов.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Разработка Е. А. </a:t>
            </a:r>
            <a:r>
              <a:rPr lang="ru-RU" dirty="0" err="1" smtClean="0"/>
              <a:t>Рабчевского</a:t>
            </a:r>
            <a:r>
              <a:rPr lang="ru-RU" dirty="0" smtClean="0"/>
              <a:t> – </a:t>
            </a:r>
            <a:r>
              <a:rPr lang="en-US" dirty="0" smtClean="0"/>
              <a:t>XML-</a:t>
            </a:r>
            <a:r>
              <a:rPr lang="ru-RU" dirty="0" smtClean="0"/>
              <a:t>подобный язык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9483-C52C-4B4F-9ACB-5A3EB3EFBC43}" type="slidenum">
              <a:rPr lang="ru-RU" sz="1600" smtClean="0"/>
              <a:t>8</a:t>
            </a:fld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Разработка ЛСШ</a:t>
            </a:r>
            <a:endParaRPr lang="ru-RU" dirty="0"/>
          </a:p>
        </p:txBody>
      </p:sp>
      <p:pic>
        <p:nvPicPr>
          <p:cNvPr id="17410" name="Picture 2" descr="Image result for information retriev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500174"/>
            <a:ext cx="3602020" cy="5000636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9483-C52C-4B4F-9ACB-5A3EB3EFBC43}" type="slidenum">
              <a:rPr lang="ru-RU" sz="1600" smtClean="0"/>
              <a:t>9</a:t>
            </a:fld>
            <a:endParaRPr 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424</Words>
  <Application>Microsoft Office PowerPoint</Application>
  <PresentationFormat>Экран (4:3)</PresentationFormat>
  <Paragraphs>124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Разработка лексико-семантических шаблонов в информационных системах</vt:lpstr>
      <vt:lpstr>Введение</vt:lpstr>
      <vt:lpstr>Определение</vt:lpstr>
      <vt:lpstr>Задачи</vt:lpstr>
      <vt:lpstr>Способы представления</vt:lpstr>
      <vt:lpstr>Представление в виде регулярных выражений</vt:lpstr>
      <vt:lpstr>Шаблоны JAPE</vt:lpstr>
      <vt:lpstr>Lexical-Syntactic Pattern Language</vt:lpstr>
      <vt:lpstr>Разработка ЛСШ</vt:lpstr>
      <vt:lpstr>ЛСШ в нашем проекте</vt:lpstr>
      <vt:lpstr>Penn Treebank Part-of-speech tags</vt:lpstr>
      <vt:lpstr>Плагины для выделения определённых шаблонов</vt:lpstr>
      <vt:lpstr>Сценарии JAPE</vt:lpstr>
      <vt:lpstr>Плагины для выделения произвольных шаблонов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Julia</dc:creator>
  <cp:lastModifiedBy>Julia</cp:lastModifiedBy>
  <cp:revision>24</cp:revision>
  <dcterms:created xsi:type="dcterms:W3CDTF">2017-06-12T15:42:37Z</dcterms:created>
  <dcterms:modified xsi:type="dcterms:W3CDTF">2017-06-12T17:24:51Z</dcterms:modified>
</cp:coreProperties>
</file>