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61" r:id="rId3"/>
    <p:sldId id="264" r:id="rId4"/>
    <p:sldId id="272" r:id="rId5"/>
    <p:sldId id="263" r:id="rId6"/>
    <p:sldId id="265" r:id="rId7"/>
    <p:sldId id="276" r:id="rId8"/>
    <p:sldId id="277" r:id="rId9"/>
    <p:sldId id="270" r:id="rId10"/>
    <p:sldId id="268" r:id="rId11"/>
    <p:sldId id="266" r:id="rId12"/>
    <p:sldId id="288" r:id="rId13"/>
    <p:sldId id="269" r:id="rId14"/>
    <p:sldId id="289" r:id="rId15"/>
    <p:sldId id="273" r:id="rId16"/>
    <p:sldId id="290" r:id="rId17"/>
    <p:sldId id="279" r:id="rId18"/>
    <p:sldId id="281" r:id="rId19"/>
    <p:sldId id="275" r:id="rId20"/>
    <p:sldId id="291" r:id="rId21"/>
    <p:sldId id="278" r:id="rId22"/>
    <p:sldId id="280" r:id="rId23"/>
    <p:sldId id="274" r:id="rId24"/>
    <p:sldId id="282" r:id="rId25"/>
    <p:sldId id="26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_rels/chart5.xml.rels><?xml version="1.0" encoding="UTF-8" standalone="yes"?>
<Relationships xmlns="http://schemas.openxmlformats.org/package/2006/relationships"><Relationship Id="rId1" Type="http://schemas.openxmlformats.org/officeDocument/2006/relationships/oleObject" Target="../embeddings/oleObject5.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33727034120735"/>
          <c:y val="5.1400554097404488E-2"/>
          <c:w val="0.67456714656050742"/>
          <c:h val="0.69039552106776036"/>
        </c:manualLayout>
      </c:layout>
      <c:bar3DChart>
        <c:barDir val="col"/>
        <c:grouping val="standard"/>
        <c:varyColors val="0"/>
        <c:ser>
          <c:idx val="0"/>
          <c:order val="0"/>
          <c:tx>
            <c:strRef>
              <c:f>'[Academics&amp;British&amp;Students.xlsx]Лист1'!$B$1</c:f>
              <c:strCache>
                <c:ptCount val="1"/>
                <c:pt idx="0">
                  <c:v>BritishCorpus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'[Academics&amp;British&amp;Students.xlsx]Лист1'!$B$2:$B$7</c:f>
              <c:numCache>
                <c:formatCode>General</c:formatCode>
                <c:ptCount val="6"/>
                <c:pt idx="0">
                  <c:v>1.2E-2</c:v>
                </c:pt>
                <c:pt idx="1">
                  <c:v>0.01</c:v>
                </c:pt>
                <c:pt idx="2">
                  <c:v>2E-3</c:v>
                </c:pt>
                <c:pt idx="3">
                  <c:v>4.4999999999999997E-3</c:v>
                </c:pt>
                <c:pt idx="4">
                  <c:v>5.4999999999999997E-3</c:v>
                </c:pt>
                <c:pt idx="5">
                  <c:v>1.8499999999999999E-2</c:v>
                </c:pt>
              </c:numCache>
            </c:numRef>
          </c:val>
        </c:ser>
        <c:ser>
          <c:idx val="1"/>
          <c:order val="1"/>
          <c:tx>
            <c:strRef>
              <c:f>'[Academics&amp;British&amp;Students.xlsx]Лист1'!$C$1</c:f>
              <c:strCache>
                <c:ptCount val="1"/>
                <c:pt idx="0">
                  <c:v>StudentsCorpus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'[Academics&amp;British&amp;Students.xlsx]Лист1'!$C$2:$C$7</c:f>
              <c:numCache>
                <c:formatCode>General</c:formatCode>
                <c:ptCount val="6"/>
                <c:pt idx="0">
                  <c:v>1.4500000000000001E-2</c:v>
                </c:pt>
                <c:pt idx="1">
                  <c:v>0.01</c:v>
                </c:pt>
                <c:pt idx="2">
                  <c:v>3.0000000000000001E-3</c:v>
                </c:pt>
                <c:pt idx="3">
                  <c:v>7.0000000000000001E-3</c:v>
                </c:pt>
                <c:pt idx="4">
                  <c:v>2.75E-2</c:v>
                </c:pt>
                <c:pt idx="5">
                  <c:v>3.0000000000000001E-3</c:v>
                </c:pt>
              </c:numCache>
            </c:numRef>
          </c:val>
        </c:ser>
        <c:ser>
          <c:idx val="2"/>
          <c:order val="2"/>
          <c:tx>
            <c:strRef>
              <c:f>'[Academics&amp;British&amp;Students.xlsx]Лист1'!$D$1</c:f>
              <c:strCache>
                <c:ptCount val="1"/>
                <c:pt idx="0">
                  <c:v>AcademicCorpus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'[Academics&amp;British&amp;Students.xlsx]Лист1'!$D$2:$D$7</c:f>
              <c:numCache>
                <c:formatCode>General</c:formatCode>
                <c:ptCount val="6"/>
                <c:pt idx="0">
                  <c:v>1.0249999999999999E-2</c:v>
                </c:pt>
                <c:pt idx="1">
                  <c:v>6.0000000000000001E-3</c:v>
                </c:pt>
                <c:pt idx="2">
                  <c:v>7.5000000000000002E-4</c:v>
                </c:pt>
                <c:pt idx="3">
                  <c:v>6.2500000000000003E-3</c:v>
                </c:pt>
                <c:pt idx="4">
                  <c:v>2.3E-2</c:v>
                </c:pt>
                <c:pt idx="5">
                  <c:v>4.0000000000000001E-3</c:v>
                </c:pt>
              </c:numCache>
            </c:numRef>
          </c:val>
        </c:ser>
        <c:dLbls>
          <c:showLegendKey val="0"/>
          <c:showVal val="0"/>
          <c:showCatName val="0"/>
          <c:showSerName val="0"/>
          <c:showPercent val="0"/>
          <c:showBubbleSize val="0"/>
        </c:dLbls>
        <c:gapWidth val="150"/>
        <c:shape val="box"/>
        <c:axId val="42287488"/>
        <c:axId val="42289024"/>
        <c:axId val="119292352"/>
      </c:bar3DChart>
      <c:catAx>
        <c:axId val="42287488"/>
        <c:scaling>
          <c:orientation val="minMax"/>
        </c:scaling>
        <c:delete val="0"/>
        <c:axPos val="b"/>
        <c:majorTickMark val="out"/>
        <c:minorTickMark val="none"/>
        <c:tickLblPos val="nextTo"/>
        <c:crossAx val="42289024"/>
        <c:crosses val="autoZero"/>
        <c:auto val="1"/>
        <c:lblAlgn val="ctr"/>
        <c:lblOffset val="100"/>
        <c:noMultiLvlLbl val="0"/>
      </c:catAx>
      <c:valAx>
        <c:axId val="42289024"/>
        <c:scaling>
          <c:orientation val="minMax"/>
        </c:scaling>
        <c:delete val="0"/>
        <c:axPos val="l"/>
        <c:majorGridlines/>
        <c:numFmt formatCode="General" sourceLinked="1"/>
        <c:majorTickMark val="out"/>
        <c:minorTickMark val="none"/>
        <c:tickLblPos val="nextTo"/>
        <c:crossAx val="42287488"/>
        <c:crosses val="autoZero"/>
        <c:crossBetween val="between"/>
      </c:valAx>
      <c:serAx>
        <c:axId val="119292352"/>
        <c:scaling>
          <c:orientation val="minMax"/>
        </c:scaling>
        <c:delete val="0"/>
        <c:axPos val="b"/>
        <c:majorTickMark val="out"/>
        <c:minorTickMark val="none"/>
        <c:tickLblPos val="nextTo"/>
        <c:crossAx val="42289024"/>
        <c:crosses val="autoZero"/>
      </c:serAx>
    </c:plotArea>
    <c:legend>
      <c:legendPos val="r"/>
      <c:layout>
        <c:manualLayout>
          <c:xMode val="edge"/>
          <c:yMode val="edge"/>
          <c:x val="1.7648550282579424E-2"/>
          <c:y val="0.82880506638308726"/>
          <c:w val="0.17717664416393633"/>
          <c:h val="0.16383158537536549"/>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33727034120735"/>
          <c:y val="5.1400554097404488E-2"/>
          <c:w val="0.67456714656050742"/>
          <c:h val="0.69039552106776036"/>
        </c:manualLayout>
      </c:layout>
      <c:bar3DChart>
        <c:barDir val="col"/>
        <c:grouping val="standard"/>
        <c:varyColors val="0"/>
        <c:ser>
          <c:idx val="0"/>
          <c:order val="0"/>
          <c:tx>
            <c:strRef>
              <c:f>'[Academics&amp;British&amp;Students.xlsx]Лист1'!$B$1</c:f>
              <c:strCache>
                <c:ptCount val="1"/>
                <c:pt idx="0">
                  <c:v>BritishCorpus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'[Academics&amp;British&amp;Students.xlsx]Лист1'!$B$2:$B$7</c:f>
              <c:numCache>
                <c:formatCode>General</c:formatCode>
                <c:ptCount val="6"/>
                <c:pt idx="0">
                  <c:v>1.2E-2</c:v>
                </c:pt>
                <c:pt idx="1">
                  <c:v>0.01</c:v>
                </c:pt>
                <c:pt idx="2">
                  <c:v>2E-3</c:v>
                </c:pt>
                <c:pt idx="3">
                  <c:v>4.4999999999999997E-3</c:v>
                </c:pt>
                <c:pt idx="4">
                  <c:v>5.4999999999999997E-3</c:v>
                </c:pt>
                <c:pt idx="5">
                  <c:v>1.8499999999999999E-2</c:v>
                </c:pt>
              </c:numCache>
            </c:numRef>
          </c:val>
        </c:ser>
        <c:ser>
          <c:idx val="1"/>
          <c:order val="1"/>
          <c:tx>
            <c:strRef>
              <c:f>'[Academics&amp;British&amp;Students.xlsx]Лист1'!$C$1</c:f>
              <c:strCache>
                <c:ptCount val="1"/>
                <c:pt idx="0">
                  <c:v>StudentsCorpus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'[Academics&amp;British&amp;Students.xlsx]Лист1'!$C$2:$C$7</c:f>
              <c:numCache>
                <c:formatCode>General</c:formatCode>
                <c:ptCount val="6"/>
                <c:pt idx="0">
                  <c:v>1.4500000000000001E-2</c:v>
                </c:pt>
                <c:pt idx="1">
                  <c:v>0.01</c:v>
                </c:pt>
                <c:pt idx="2">
                  <c:v>3.0000000000000001E-3</c:v>
                </c:pt>
                <c:pt idx="3">
                  <c:v>7.0000000000000001E-3</c:v>
                </c:pt>
                <c:pt idx="4">
                  <c:v>2.75E-2</c:v>
                </c:pt>
                <c:pt idx="5">
                  <c:v>3.0000000000000001E-3</c:v>
                </c:pt>
              </c:numCache>
            </c:numRef>
          </c:val>
        </c:ser>
        <c:ser>
          <c:idx val="2"/>
          <c:order val="2"/>
          <c:tx>
            <c:strRef>
              <c:f>'[Academics&amp;British&amp;Students.xlsx]Лист1'!$D$1</c:f>
              <c:strCache>
                <c:ptCount val="1"/>
                <c:pt idx="0">
                  <c:v>AcademicCorpus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'[Academics&amp;British&amp;Students.xlsx]Лист1'!$D$2:$D$7</c:f>
              <c:numCache>
                <c:formatCode>General</c:formatCode>
                <c:ptCount val="6"/>
                <c:pt idx="0">
                  <c:v>1.0249999999999999E-2</c:v>
                </c:pt>
                <c:pt idx="1">
                  <c:v>6.0000000000000001E-3</c:v>
                </c:pt>
                <c:pt idx="2">
                  <c:v>7.5000000000000002E-4</c:v>
                </c:pt>
                <c:pt idx="3">
                  <c:v>6.2500000000000003E-3</c:v>
                </c:pt>
                <c:pt idx="4">
                  <c:v>2.3E-2</c:v>
                </c:pt>
                <c:pt idx="5">
                  <c:v>4.0000000000000001E-3</c:v>
                </c:pt>
              </c:numCache>
            </c:numRef>
          </c:val>
        </c:ser>
        <c:dLbls>
          <c:showLegendKey val="0"/>
          <c:showVal val="0"/>
          <c:showCatName val="0"/>
          <c:showSerName val="0"/>
          <c:showPercent val="0"/>
          <c:showBubbleSize val="0"/>
        </c:dLbls>
        <c:gapWidth val="150"/>
        <c:shape val="box"/>
        <c:axId val="119014528"/>
        <c:axId val="119231616"/>
        <c:axId val="82428352"/>
      </c:bar3DChart>
      <c:catAx>
        <c:axId val="119014528"/>
        <c:scaling>
          <c:orientation val="minMax"/>
        </c:scaling>
        <c:delete val="0"/>
        <c:axPos val="b"/>
        <c:majorTickMark val="out"/>
        <c:minorTickMark val="none"/>
        <c:tickLblPos val="nextTo"/>
        <c:crossAx val="119231616"/>
        <c:crosses val="autoZero"/>
        <c:auto val="1"/>
        <c:lblAlgn val="ctr"/>
        <c:lblOffset val="100"/>
        <c:noMultiLvlLbl val="0"/>
      </c:catAx>
      <c:valAx>
        <c:axId val="119231616"/>
        <c:scaling>
          <c:orientation val="minMax"/>
        </c:scaling>
        <c:delete val="0"/>
        <c:axPos val="l"/>
        <c:majorGridlines/>
        <c:numFmt formatCode="General" sourceLinked="1"/>
        <c:majorTickMark val="out"/>
        <c:minorTickMark val="none"/>
        <c:tickLblPos val="nextTo"/>
        <c:crossAx val="119014528"/>
        <c:crosses val="autoZero"/>
        <c:crossBetween val="between"/>
      </c:valAx>
      <c:serAx>
        <c:axId val="82428352"/>
        <c:scaling>
          <c:orientation val="minMax"/>
        </c:scaling>
        <c:delete val="0"/>
        <c:axPos val="b"/>
        <c:majorTickMark val="out"/>
        <c:minorTickMark val="none"/>
        <c:tickLblPos val="nextTo"/>
        <c:crossAx val="119231616"/>
        <c:crosses val="autoZero"/>
      </c:serAx>
    </c:plotArea>
    <c:legend>
      <c:legendPos val="r"/>
      <c:layout>
        <c:manualLayout>
          <c:xMode val="edge"/>
          <c:yMode val="edge"/>
          <c:x val="1.7648550282579424E-2"/>
          <c:y val="0.82880506638308726"/>
          <c:w val="0.17717664416393633"/>
          <c:h val="0.16383158537536549"/>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33727034120735"/>
          <c:y val="5.1400554097404488E-2"/>
          <c:w val="0.67456714656050742"/>
          <c:h val="0.69039552106776036"/>
        </c:manualLayout>
      </c:layout>
      <c:bar3DChart>
        <c:barDir val="col"/>
        <c:grouping val="standard"/>
        <c:varyColors val="0"/>
        <c:ser>
          <c:idx val="0"/>
          <c:order val="0"/>
          <c:tx>
            <c:strRef>
              <c:f>'[Academics&amp;British&amp;Students.xlsx]Лист1'!$B$1</c:f>
              <c:strCache>
                <c:ptCount val="1"/>
                <c:pt idx="0">
                  <c:v>BritishCorpus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'[Academics&amp;British&amp;Students.xlsx]Лист1'!$B$2:$B$7</c:f>
              <c:numCache>
                <c:formatCode>General</c:formatCode>
                <c:ptCount val="6"/>
                <c:pt idx="0">
                  <c:v>1.2E-2</c:v>
                </c:pt>
                <c:pt idx="1">
                  <c:v>0.01</c:v>
                </c:pt>
                <c:pt idx="2">
                  <c:v>2E-3</c:v>
                </c:pt>
                <c:pt idx="3">
                  <c:v>4.4999999999999997E-3</c:v>
                </c:pt>
                <c:pt idx="4">
                  <c:v>5.4999999999999997E-3</c:v>
                </c:pt>
                <c:pt idx="5">
                  <c:v>1.8499999999999999E-2</c:v>
                </c:pt>
              </c:numCache>
            </c:numRef>
          </c:val>
        </c:ser>
        <c:ser>
          <c:idx val="1"/>
          <c:order val="1"/>
          <c:tx>
            <c:strRef>
              <c:f>'[Academics&amp;British&amp;Students.xlsx]Лист1'!$C$1</c:f>
              <c:strCache>
                <c:ptCount val="1"/>
                <c:pt idx="0">
                  <c:v>StudentsCorpus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'[Academics&amp;British&amp;Students.xlsx]Лист1'!$C$2:$C$7</c:f>
              <c:numCache>
                <c:formatCode>General</c:formatCode>
                <c:ptCount val="6"/>
                <c:pt idx="0">
                  <c:v>1.4500000000000001E-2</c:v>
                </c:pt>
                <c:pt idx="1">
                  <c:v>0.01</c:v>
                </c:pt>
                <c:pt idx="2">
                  <c:v>3.0000000000000001E-3</c:v>
                </c:pt>
                <c:pt idx="3">
                  <c:v>7.0000000000000001E-3</c:v>
                </c:pt>
                <c:pt idx="4">
                  <c:v>2.75E-2</c:v>
                </c:pt>
                <c:pt idx="5">
                  <c:v>3.0000000000000001E-3</c:v>
                </c:pt>
              </c:numCache>
            </c:numRef>
          </c:val>
        </c:ser>
        <c:ser>
          <c:idx val="2"/>
          <c:order val="2"/>
          <c:tx>
            <c:strRef>
              <c:f>'[Academics&amp;British&amp;Students.xlsx]Лист1'!$D$1</c:f>
              <c:strCache>
                <c:ptCount val="1"/>
                <c:pt idx="0">
                  <c:v>AcademicCorpus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'[Academics&amp;British&amp;Students.xlsx]Лист1'!$D$2:$D$7</c:f>
              <c:numCache>
                <c:formatCode>General</c:formatCode>
                <c:ptCount val="6"/>
                <c:pt idx="0">
                  <c:v>1.0249999999999999E-2</c:v>
                </c:pt>
                <c:pt idx="1">
                  <c:v>6.0000000000000001E-3</c:v>
                </c:pt>
                <c:pt idx="2">
                  <c:v>7.5000000000000002E-4</c:v>
                </c:pt>
                <c:pt idx="3">
                  <c:v>6.2500000000000003E-3</c:v>
                </c:pt>
                <c:pt idx="4">
                  <c:v>2.3E-2</c:v>
                </c:pt>
                <c:pt idx="5">
                  <c:v>4.0000000000000001E-3</c:v>
                </c:pt>
              </c:numCache>
            </c:numRef>
          </c:val>
        </c:ser>
        <c:dLbls>
          <c:showLegendKey val="0"/>
          <c:showVal val="0"/>
          <c:showCatName val="0"/>
          <c:showSerName val="0"/>
          <c:showPercent val="0"/>
          <c:showBubbleSize val="0"/>
        </c:dLbls>
        <c:gapWidth val="150"/>
        <c:shape val="box"/>
        <c:axId val="82432384"/>
        <c:axId val="82433920"/>
        <c:axId val="82418304"/>
      </c:bar3DChart>
      <c:catAx>
        <c:axId val="82432384"/>
        <c:scaling>
          <c:orientation val="minMax"/>
        </c:scaling>
        <c:delete val="0"/>
        <c:axPos val="b"/>
        <c:majorTickMark val="out"/>
        <c:minorTickMark val="none"/>
        <c:tickLblPos val="nextTo"/>
        <c:crossAx val="82433920"/>
        <c:crosses val="autoZero"/>
        <c:auto val="1"/>
        <c:lblAlgn val="ctr"/>
        <c:lblOffset val="100"/>
        <c:noMultiLvlLbl val="0"/>
      </c:catAx>
      <c:valAx>
        <c:axId val="82433920"/>
        <c:scaling>
          <c:orientation val="minMax"/>
        </c:scaling>
        <c:delete val="0"/>
        <c:axPos val="l"/>
        <c:majorGridlines/>
        <c:numFmt formatCode="General" sourceLinked="1"/>
        <c:majorTickMark val="out"/>
        <c:minorTickMark val="none"/>
        <c:tickLblPos val="nextTo"/>
        <c:crossAx val="82432384"/>
        <c:crosses val="autoZero"/>
        <c:crossBetween val="between"/>
      </c:valAx>
      <c:serAx>
        <c:axId val="82418304"/>
        <c:scaling>
          <c:orientation val="minMax"/>
        </c:scaling>
        <c:delete val="0"/>
        <c:axPos val="b"/>
        <c:majorTickMark val="out"/>
        <c:minorTickMark val="none"/>
        <c:tickLblPos val="nextTo"/>
        <c:crossAx val="82433920"/>
        <c:crosses val="autoZero"/>
      </c:serAx>
    </c:plotArea>
    <c:legend>
      <c:legendPos val="r"/>
      <c:layout>
        <c:manualLayout>
          <c:xMode val="edge"/>
          <c:yMode val="edge"/>
          <c:x val="1.7648550282579424E-2"/>
          <c:y val="0.82880506638308726"/>
          <c:w val="0.17717664416393633"/>
          <c:h val="0.16383158537536549"/>
        </c:manualLayout>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33727034120735"/>
          <c:y val="5.1400554097404488E-2"/>
          <c:w val="0.67456714656050742"/>
          <c:h val="0.69039552106776036"/>
        </c:manualLayout>
      </c:layout>
      <c:bar3DChart>
        <c:barDir val="col"/>
        <c:grouping val="standard"/>
        <c:varyColors val="0"/>
        <c:ser>
          <c:idx val="0"/>
          <c:order val="0"/>
          <c:tx>
            <c:strRef>
              <c:f>'[Academics&amp;British&amp;Students.xlsx]Лист1'!$B$1</c:f>
              <c:strCache>
                <c:ptCount val="1"/>
                <c:pt idx="0">
                  <c:v>BritishCorpus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'[Academics&amp;British&amp;Students.xlsx]Лист1'!$B$2:$B$7</c:f>
              <c:numCache>
                <c:formatCode>General</c:formatCode>
                <c:ptCount val="6"/>
                <c:pt idx="0">
                  <c:v>1.2E-2</c:v>
                </c:pt>
                <c:pt idx="1">
                  <c:v>0.01</c:v>
                </c:pt>
                <c:pt idx="2">
                  <c:v>2E-3</c:v>
                </c:pt>
                <c:pt idx="3">
                  <c:v>4.4999999999999997E-3</c:v>
                </c:pt>
                <c:pt idx="4">
                  <c:v>5.4999999999999997E-3</c:v>
                </c:pt>
                <c:pt idx="5">
                  <c:v>1.8499999999999999E-2</c:v>
                </c:pt>
              </c:numCache>
            </c:numRef>
          </c:val>
        </c:ser>
        <c:ser>
          <c:idx val="1"/>
          <c:order val="1"/>
          <c:tx>
            <c:strRef>
              <c:f>'[Academics&amp;British&amp;Students.xlsx]Лист1'!$C$1</c:f>
              <c:strCache>
                <c:ptCount val="1"/>
                <c:pt idx="0">
                  <c:v>StudentsCorpus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'[Academics&amp;British&amp;Students.xlsx]Лист1'!$C$2:$C$7</c:f>
              <c:numCache>
                <c:formatCode>General</c:formatCode>
                <c:ptCount val="6"/>
                <c:pt idx="0">
                  <c:v>1.4500000000000001E-2</c:v>
                </c:pt>
                <c:pt idx="1">
                  <c:v>0.01</c:v>
                </c:pt>
                <c:pt idx="2">
                  <c:v>3.0000000000000001E-3</c:v>
                </c:pt>
                <c:pt idx="3">
                  <c:v>7.0000000000000001E-3</c:v>
                </c:pt>
                <c:pt idx="4">
                  <c:v>2.75E-2</c:v>
                </c:pt>
                <c:pt idx="5">
                  <c:v>3.0000000000000001E-3</c:v>
                </c:pt>
              </c:numCache>
            </c:numRef>
          </c:val>
        </c:ser>
        <c:ser>
          <c:idx val="2"/>
          <c:order val="2"/>
          <c:tx>
            <c:strRef>
              <c:f>'[Academics&amp;British&amp;Students.xlsx]Лист1'!$D$1</c:f>
              <c:strCache>
                <c:ptCount val="1"/>
                <c:pt idx="0">
                  <c:v>AcademicCorpus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'[Academics&amp;British&amp;Students.xlsx]Лист1'!$D$2:$D$7</c:f>
              <c:numCache>
                <c:formatCode>General</c:formatCode>
                <c:ptCount val="6"/>
                <c:pt idx="0">
                  <c:v>1.0249999999999999E-2</c:v>
                </c:pt>
                <c:pt idx="1">
                  <c:v>6.0000000000000001E-3</c:v>
                </c:pt>
                <c:pt idx="2">
                  <c:v>7.5000000000000002E-4</c:v>
                </c:pt>
                <c:pt idx="3">
                  <c:v>6.2500000000000003E-3</c:v>
                </c:pt>
                <c:pt idx="4">
                  <c:v>2.3E-2</c:v>
                </c:pt>
                <c:pt idx="5">
                  <c:v>4.0000000000000001E-3</c:v>
                </c:pt>
              </c:numCache>
            </c:numRef>
          </c:val>
        </c:ser>
        <c:dLbls>
          <c:showLegendKey val="0"/>
          <c:showVal val="0"/>
          <c:showCatName val="0"/>
          <c:showSerName val="0"/>
          <c:showPercent val="0"/>
          <c:showBubbleSize val="0"/>
        </c:dLbls>
        <c:gapWidth val="150"/>
        <c:shape val="box"/>
        <c:axId val="84775680"/>
        <c:axId val="84777984"/>
        <c:axId val="84798976"/>
      </c:bar3DChart>
      <c:catAx>
        <c:axId val="84775680"/>
        <c:scaling>
          <c:orientation val="minMax"/>
        </c:scaling>
        <c:delete val="0"/>
        <c:axPos val="b"/>
        <c:majorTickMark val="out"/>
        <c:minorTickMark val="none"/>
        <c:tickLblPos val="nextTo"/>
        <c:crossAx val="84777984"/>
        <c:crosses val="autoZero"/>
        <c:auto val="1"/>
        <c:lblAlgn val="ctr"/>
        <c:lblOffset val="100"/>
        <c:noMultiLvlLbl val="0"/>
      </c:catAx>
      <c:valAx>
        <c:axId val="84777984"/>
        <c:scaling>
          <c:orientation val="minMax"/>
        </c:scaling>
        <c:delete val="0"/>
        <c:axPos val="l"/>
        <c:majorGridlines/>
        <c:numFmt formatCode="General" sourceLinked="1"/>
        <c:majorTickMark val="out"/>
        <c:minorTickMark val="none"/>
        <c:tickLblPos val="nextTo"/>
        <c:crossAx val="84775680"/>
        <c:crosses val="autoZero"/>
        <c:crossBetween val="between"/>
      </c:valAx>
      <c:serAx>
        <c:axId val="84798976"/>
        <c:scaling>
          <c:orientation val="minMax"/>
        </c:scaling>
        <c:delete val="0"/>
        <c:axPos val="b"/>
        <c:majorTickMark val="out"/>
        <c:minorTickMark val="none"/>
        <c:tickLblPos val="nextTo"/>
        <c:crossAx val="84777984"/>
        <c:crosses val="autoZero"/>
      </c:serAx>
    </c:plotArea>
    <c:legend>
      <c:legendPos val="r"/>
      <c:layout>
        <c:manualLayout>
          <c:xMode val="edge"/>
          <c:yMode val="edge"/>
          <c:x val="1.7648550282579424E-2"/>
          <c:y val="0.82880506638308726"/>
          <c:w val="0.17717664416393633"/>
          <c:h val="0.16383158537536549"/>
        </c:manualLayout>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perspective val="30"/>
    </c:view3D>
    <c:floor>
      <c:thickness val="0"/>
    </c:floor>
    <c:sideWall>
      <c:thickness val="0"/>
    </c:sideWall>
    <c:backWall>
      <c:thickness val="0"/>
    </c:backWall>
    <c:plotArea>
      <c:layout>
        <c:manualLayout>
          <c:layoutTarget val="inner"/>
          <c:xMode val="edge"/>
          <c:yMode val="edge"/>
          <c:x val="0.16233727034120735"/>
          <c:y val="5.1400554097404488E-2"/>
          <c:w val="0.67456714656050742"/>
          <c:h val="0.69039552106776036"/>
        </c:manualLayout>
      </c:layout>
      <c:bar3DChart>
        <c:barDir val="col"/>
        <c:grouping val="standard"/>
        <c:varyColors val="0"/>
        <c:ser>
          <c:idx val="0"/>
          <c:order val="0"/>
          <c:tx>
            <c:strRef>
              <c:f>'[Academics&amp;British&amp;Students.xlsx]Лист1'!$B$1</c:f>
              <c:strCache>
                <c:ptCount val="1"/>
                <c:pt idx="0">
                  <c:v>BritishCorpus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'[Academics&amp;British&amp;Students.xlsx]Лист1'!$B$2:$B$7</c:f>
              <c:numCache>
                <c:formatCode>General</c:formatCode>
                <c:ptCount val="6"/>
                <c:pt idx="0">
                  <c:v>1.2E-2</c:v>
                </c:pt>
                <c:pt idx="1">
                  <c:v>0.01</c:v>
                </c:pt>
                <c:pt idx="2">
                  <c:v>2E-3</c:v>
                </c:pt>
                <c:pt idx="3">
                  <c:v>4.4999999999999997E-3</c:v>
                </c:pt>
                <c:pt idx="4">
                  <c:v>5.4999999999999997E-3</c:v>
                </c:pt>
                <c:pt idx="5">
                  <c:v>1.8499999999999999E-2</c:v>
                </c:pt>
              </c:numCache>
            </c:numRef>
          </c:val>
        </c:ser>
        <c:ser>
          <c:idx val="1"/>
          <c:order val="1"/>
          <c:tx>
            <c:strRef>
              <c:f>'[Academics&amp;British&amp;Students.xlsx]Лист1'!$C$1</c:f>
              <c:strCache>
                <c:ptCount val="1"/>
                <c:pt idx="0">
                  <c:v>StudentsCorpus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'[Academics&amp;British&amp;Students.xlsx]Лист1'!$C$2:$C$7</c:f>
              <c:numCache>
                <c:formatCode>General</c:formatCode>
                <c:ptCount val="6"/>
                <c:pt idx="0">
                  <c:v>1.4500000000000001E-2</c:v>
                </c:pt>
                <c:pt idx="1">
                  <c:v>0.01</c:v>
                </c:pt>
                <c:pt idx="2">
                  <c:v>3.0000000000000001E-3</c:v>
                </c:pt>
                <c:pt idx="3">
                  <c:v>7.0000000000000001E-3</c:v>
                </c:pt>
                <c:pt idx="4">
                  <c:v>2.75E-2</c:v>
                </c:pt>
                <c:pt idx="5">
                  <c:v>3.0000000000000001E-3</c:v>
                </c:pt>
              </c:numCache>
            </c:numRef>
          </c:val>
        </c:ser>
        <c:ser>
          <c:idx val="2"/>
          <c:order val="2"/>
          <c:tx>
            <c:strRef>
              <c:f>'[Academics&amp;British&amp;Students.xlsx]Лист1'!$D$1</c:f>
              <c:strCache>
                <c:ptCount val="1"/>
                <c:pt idx="0">
                  <c:v>AcademicCorpus</c:v>
                </c:pt>
              </c:strCache>
            </c:strRef>
          </c:tx>
          <c:invertIfNegative val="0"/>
          <c:cat>
            <c:strRef>
              <c:f>'[Academics&amp;British&amp;Students.xlsx]Лист1'!$A$2:$A$7</c:f>
              <c:strCache>
                <c:ptCount val="6"/>
                <c:pt idx="0">
                  <c:v>Abstract semantic verbs</c:v>
                </c:pt>
                <c:pt idx="1">
                  <c:v>Desemantisized verbs</c:v>
                </c:pt>
                <c:pt idx="2">
                  <c:v>Future</c:v>
                </c:pt>
                <c:pt idx="3">
                  <c:v>Passive Voice</c:v>
                </c:pt>
                <c:pt idx="4">
                  <c:v>Present</c:v>
                </c:pt>
                <c:pt idx="5">
                  <c:v>Past</c:v>
                </c:pt>
              </c:strCache>
            </c:strRef>
          </c:cat>
          <c:val>
            <c:numRef>
              <c:f>'[Academics&amp;British&amp;Students.xlsx]Лист1'!$D$2:$D$7</c:f>
              <c:numCache>
                <c:formatCode>General</c:formatCode>
                <c:ptCount val="6"/>
                <c:pt idx="0">
                  <c:v>1.0249999999999999E-2</c:v>
                </c:pt>
                <c:pt idx="1">
                  <c:v>6.0000000000000001E-3</c:v>
                </c:pt>
                <c:pt idx="2">
                  <c:v>7.5000000000000002E-4</c:v>
                </c:pt>
                <c:pt idx="3">
                  <c:v>6.2500000000000003E-3</c:v>
                </c:pt>
                <c:pt idx="4">
                  <c:v>2.3E-2</c:v>
                </c:pt>
                <c:pt idx="5">
                  <c:v>4.0000000000000001E-3</c:v>
                </c:pt>
              </c:numCache>
            </c:numRef>
          </c:val>
        </c:ser>
        <c:dLbls>
          <c:showLegendKey val="0"/>
          <c:showVal val="0"/>
          <c:showCatName val="0"/>
          <c:showSerName val="0"/>
          <c:showPercent val="0"/>
          <c:showBubbleSize val="0"/>
        </c:dLbls>
        <c:gapWidth val="150"/>
        <c:shape val="box"/>
        <c:axId val="86954368"/>
        <c:axId val="119222656"/>
        <c:axId val="170140544"/>
      </c:bar3DChart>
      <c:catAx>
        <c:axId val="86954368"/>
        <c:scaling>
          <c:orientation val="minMax"/>
        </c:scaling>
        <c:delete val="0"/>
        <c:axPos val="b"/>
        <c:majorTickMark val="out"/>
        <c:minorTickMark val="none"/>
        <c:tickLblPos val="nextTo"/>
        <c:crossAx val="119222656"/>
        <c:crosses val="autoZero"/>
        <c:auto val="1"/>
        <c:lblAlgn val="ctr"/>
        <c:lblOffset val="100"/>
        <c:noMultiLvlLbl val="0"/>
      </c:catAx>
      <c:valAx>
        <c:axId val="119222656"/>
        <c:scaling>
          <c:orientation val="minMax"/>
        </c:scaling>
        <c:delete val="0"/>
        <c:axPos val="l"/>
        <c:majorGridlines/>
        <c:numFmt formatCode="General" sourceLinked="1"/>
        <c:majorTickMark val="out"/>
        <c:minorTickMark val="none"/>
        <c:tickLblPos val="nextTo"/>
        <c:crossAx val="86954368"/>
        <c:crosses val="autoZero"/>
        <c:crossBetween val="between"/>
      </c:valAx>
      <c:serAx>
        <c:axId val="170140544"/>
        <c:scaling>
          <c:orientation val="minMax"/>
        </c:scaling>
        <c:delete val="0"/>
        <c:axPos val="b"/>
        <c:majorTickMark val="out"/>
        <c:minorTickMark val="none"/>
        <c:tickLblPos val="nextTo"/>
        <c:crossAx val="119222656"/>
        <c:crosses val="autoZero"/>
      </c:serAx>
    </c:plotArea>
    <c:legend>
      <c:legendPos val="r"/>
      <c:layout>
        <c:manualLayout>
          <c:xMode val="edge"/>
          <c:yMode val="edge"/>
          <c:x val="1.7648550282579424E-2"/>
          <c:y val="0.82880506638308726"/>
          <c:w val="0.17717664416393633"/>
          <c:h val="0.16383158537536549"/>
        </c:manualLayou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E366B3A-2F5D-4A32-9C2F-407774861FF9}"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C3CBE-08F7-4FCB-B8EE-C872B7A84D93}"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366B3A-2F5D-4A32-9C2F-407774861FF9}"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366B3A-2F5D-4A32-9C2F-407774861FF9}"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366B3A-2F5D-4A32-9C2F-407774861FF9}"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366B3A-2F5D-4A32-9C2F-407774861FF9}" type="datetimeFigureOut">
              <a:rPr lang="ru-RU" smtClean="0"/>
              <a:t>13.06.2017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9BC3CBE-08F7-4FCB-B8EE-C872B7A84D93}"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BE366B3A-2F5D-4A32-9C2F-407774861FF9}"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BE366B3A-2F5D-4A32-9C2F-407774861FF9}" type="datetimeFigureOut">
              <a:rPr lang="ru-RU" smtClean="0"/>
              <a:t>13.06.2017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9BC3CBE-08F7-4FCB-B8EE-C872B7A84D93}"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366B3A-2F5D-4A32-9C2F-407774861FF9}" type="datetimeFigureOut">
              <a:rPr lang="ru-RU" smtClean="0"/>
              <a:t>13.06.2017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66B3A-2F5D-4A32-9C2F-407774861FF9}" type="datetimeFigureOut">
              <a:rPr lang="ru-RU" smtClean="0"/>
              <a:t>13.06.2017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366B3A-2F5D-4A32-9C2F-407774861FF9}"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C3CBE-08F7-4FCB-B8EE-C872B7A84D93}"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366B3A-2F5D-4A32-9C2F-407774861FF9}" type="datetimeFigureOut">
              <a:rPr lang="ru-RU" smtClean="0"/>
              <a:t>13.06.2017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9BC3CBE-08F7-4FCB-B8EE-C872B7A84D93}"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BE366B3A-2F5D-4A32-9C2F-407774861FF9}" type="datetimeFigureOut">
              <a:rPr lang="ru-RU" smtClean="0"/>
              <a:t>13.06.2017</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9BC3CBE-08F7-4FCB-B8EE-C872B7A84D93}"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Сильные глаголы: Сила глаголов?</a:t>
            </a:r>
            <a:endParaRPr lang="ru-RU" dirty="0"/>
          </a:p>
        </p:txBody>
      </p:sp>
      <p:sp>
        <p:nvSpPr>
          <p:cNvPr id="3" name="Подзаголовок 2"/>
          <p:cNvSpPr>
            <a:spLocks noGrp="1"/>
          </p:cNvSpPr>
          <p:nvPr>
            <p:ph type="subTitle" idx="1"/>
          </p:nvPr>
        </p:nvSpPr>
        <p:spPr>
          <a:xfrm>
            <a:off x="755576" y="4653136"/>
            <a:ext cx="6858000" cy="990600"/>
          </a:xfrm>
        </p:spPr>
        <p:txBody>
          <a:bodyPr>
            <a:normAutofit/>
          </a:bodyPr>
          <a:lstStyle/>
          <a:p>
            <a:r>
              <a:rPr lang="ru-RU" sz="1800" b="1" dirty="0"/>
              <a:t>Глагол в научном и учебно-научном дискурсах в компьютерных наука</a:t>
            </a:r>
          </a:p>
          <a:p>
            <a:r>
              <a:rPr lang="ru-RU" sz="1800" b="1" dirty="0" smtClean="0"/>
              <a:t>С.А.Стринюк, департамент иностранных языков НИУ ВШЭ</a:t>
            </a:r>
            <a:endParaRPr lang="ru-RU" sz="1800" b="1" dirty="0"/>
          </a:p>
        </p:txBody>
      </p:sp>
    </p:spTree>
    <p:extLst>
      <p:ext uri="{BB962C8B-B14F-4D97-AF65-F5344CB8AC3E}">
        <p14:creationId xmlns:p14="http://schemas.microsoft.com/office/powerpoint/2010/main" val="8100040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733256"/>
            <a:ext cx="6781800" cy="438944"/>
          </a:xfrm>
        </p:spPr>
        <p:txBody>
          <a:bodyPr>
            <a:normAutofit/>
          </a:bodyPr>
          <a:lstStyle/>
          <a:p>
            <a:r>
              <a:rPr lang="ru-RU" sz="1800" b="1" dirty="0" smtClean="0">
                <a:latin typeface="Georgia" panose="02040502050405020303" pitchFamily="18" charset="0"/>
              </a:rPr>
              <a:t>Пилотный сравнительный анализ глагольных форм</a:t>
            </a:r>
            <a:endParaRPr lang="ru-RU" sz="1800" b="1" dirty="0">
              <a:latin typeface="Georgia" panose="020405020504050203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749799358"/>
              </p:ext>
            </p:extLst>
          </p:nvPr>
        </p:nvGraphicFramePr>
        <p:xfrm>
          <a:off x="467544" y="404664"/>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7632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57192"/>
            <a:ext cx="6781800" cy="1015008"/>
          </a:xfrm>
        </p:spPr>
        <p:txBody>
          <a:bodyPr>
            <a:normAutofit/>
          </a:bodyPr>
          <a:lstStyle/>
          <a:p>
            <a:r>
              <a:rPr lang="en-US" sz="2400" b="1" dirty="0" smtClean="0">
                <a:latin typeface="Georgia" panose="02040502050405020303" pitchFamily="18" charset="0"/>
              </a:rPr>
              <a:t>Verbs of abstract semantics</a:t>
            </a:r>
            <a:r>
              <a:rPr lang="ru-RU" sz="2400" b="1" dirty="0" smtClean="0">
                <a:latin typeface="Georgia" panose="02040502050405020303" pitchFamily="18" charset="0"/>
              </a:rPr>
              <a:t> </a:t>
            </a:r>
            <a:r>
              <a:rPr lang="en-US" sz="2400" b="1" dirty="0" smtClean="0">
                <a:latin typeface="Georgia" panose="02040502050405020303" pitchFamily="18" charset="0"/>
              </a:rPr>
              <a:t>and desemanticised verbs</a:t>
            </a:r>
            <a:endParaRPr lang="ru-RU" sz="2400" dirty="0">
              <a:latin typeface="Georgia" panose="02040502050405020303" pitchFamily="18" charset="0"/>
            </a:endParaRPr>
          </a:p>
        </p:txBody>
      </p:sp>
      <p:sp>
        <p:nvSpPr>
          <p:cNvPr id="3" name="Объект 2"/>
          <p:cNvSpPr>
            <a:spLocks noGrp="1"/>
          </p:cNvSpPr>
          <p:nvPr>
            <p:ph idx="1"/>
          </p:nvPr>
        </p:nvSpPr>
        <p:spPr>
          <a:xfrm>
            <a:off x="611560" y="476672"/>
            <a:ext cx="7848872" cy="4896544"/>
          </a:xfrm>
        </p:spPr>
        <p:txBody>
          <a:bodyPr>
            <a:normAutofit lnSpcReduction="10000"/>
          </a:bodyPr>
          <a:lstStyle/>
          <a:p>
            <a:pPr algn="just"/>
            <a:r>
              <a:rPr lang="en-US" dirty="0"/>
              <a:t>be, exist, have, appear, occur, alter, continue, contribute, discuss, involve, investigate, conduct, consider, illustrate, assume, find, calculate, demonstrate, identify, analyse, support, challenge, examine, affect, provide, include, classify, </a:t>
            </a:r>
            <a:r>
              <a:rPr lang="en-US" dirty="0" smtClean="0"/>
              <a:t>establish; </a:t>
            </a:r>
            <a:r>
              <a:rPr lang="en-US" dirty="0"/>
              <a:t>be, become, seem, remain, grow, </a:t>
            </a:r>
            <a:r>
              <a:rPr lang="en-US" dirty="0" smtClean="0"/>
              <a:t>consider</a:t>
            </a:r>
          </a:p>
          <a:p>
            <a:pPr algn="just"/>
            <a:r>
              <a:rPr lang="ru-RU" dirty="0" smtClean="0"/>
              <a:t>Меньшее количество глаголов с абстрактной семантикой в академическом корпусе объясняется номинализацией, свойственной научной речи</a:t>
            </a:r>
          </a:p>
          <a:p>
            <a:pPr algn="just"/>
            <a:r>
              <a:rPr lang="ru-RU" dirty="0" smtClean="0"/>
              <a:t>Превышение количества глаголов в студенческом корпусе объясняется несколькими причинами: стремлением к наукообразности, влиянием родного языка и недостаточным владением стиля </a:t>
            </a:r>
          </a:p>
          <a:p>
            <a:pPr algn="just"/>
            <a:endParaRPr lang="ru-RU" dirty="0"/>
          </a:p>
        </p:txBody>
      </p:sp>
    </p:spTree>
    <p:extLst>
      <p:ext uri="{BB962C8B-B14F-4D97-AF65-F5344CB8AC3E}">
        <p14:creationId xmlns:p14="http://schemas.microsoft.com/office/powerpoint/2010/main" val="676482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733256"/>
            <a:ext cx="6781800" cy="438944"/>
          </a:xfrm>
        </p:spPr>
        <p:txBody>
          <a:bodyPr>
            <a:normAutofit/>
          </a:bodyPr>
          <a:lstStyle/>
          <a:p>
            <a:r>
              <a:rPr lang="en-US" sz="1800" b="1" dirty="0" smtClean="0">
                <a:latin typeface="Georgia" panose="02040502050405020303" pitchFamily="18" charset="0"/>
              </a:rPr>
              <a:t>Future Forms</a:t>
            </a:r>
            <a:endParaRPr lang="ru-RU" sz="1800" b="1" dirty="0">
              <a:latin typeface="Georgia" panose="020405020504050203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65963673"/>
              </p:ext>
            </p:extLst>
          </p:nvPr>
        </p:nvGraphicFramePr>
        <p:xfrm>
          <a:off x="467544" y="404664"/>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4864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mn-lt"/>
              </a:rPr>
              <a:t>Future Forms</a:t>
            </a:r>
            <a:endParaRPr lang="ru-RU" sz="2400" b="1" dirty="0">
              <a:latin typeface="+mn-lt"/>
            </a:endParaRPr>
          </a:p>
        </p:txBody>
      </p:sp>
      <p:sp>
        <p:nvSpPr>
          <p:cNvPr id="3" name="Объект 2"/>
          <p:cNvSpPr>
            <a:spLocks noGrp="1"/>
          </p:cNvSpPr>
          <p:nvPr>
            <p:ph idx="1"/>
          </p:nvPr>
        </p:nvSpPr>
        <p:spPr/>
        <p:txBody>
          <a:bodyPr/>
          <a:lstStyle/>
          <a:p>
            <a:pPr algn="just"/>
            <a:r>
              <a:rPr lang="ru-RU" dirty="0" smtClean="0"/>
              <a:t>Практически отсутствуют формы будущего времени в академическом корпусе, что объясняется их </a:t>
            </a:r>
            <a:r>
              <a:rPr lang="ru-RU" dirty="0" err="1" smtClean="0"/>
              <a:t>нетипичностью</a:t>
            </a:r>
            <a:endParaRPr lang="ru-RU" dirty="0" smtClean="0"/>
          </a:p>
          <a:p>
            <a:pPr algn="just"/>
            <a:r>
              <a:rPr lang="ru-RU" dirty="0" smtClean="0"/>
              <a:t>Более частотное, по сравнению с двумя другими корпусами, использование форм будущего студентами может быть объяснено жанром </a:t>
            </a:r>
            <a:r>
              <a:rPr lang="en-US" dirty="0" smtClean="0"/>
              <a:t>Research Proposal</a:t>
            </a:r>
            <a:r>
              <a:rPr lang="ru-RU" dirty="0" smtClean="0"/>
              <a:t>, поскольку работа пишется в форме плана-проспекта исследования, что требует грамматической формы предположения либо обещания (ожидания)</a:t>
            </a:r>
            <a:endParaRPr lang="ru-RU" dirty="0"/>
          </a:p>
        </p:txBody>
      </p:sp>
    </p:spTree>
    <p:extLst>
      <p:ext uri="{BB962C8B-B14F-4D97-AF65-F5344CB8AC3E}">
        <p14:creationId xmlns:p14="http://schemas.microsoft.com/office/powerpoint/2010/main" val="1152357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733256"/>
            <a:ext cx="6781800" cy="438944"/>
          </a:xfrm>
        </p:spPr>
        <p:txBody>
          <a:bodyPr>
            <a:noAutofit/>
          </a:bodyPr>
          <a:lstStyle/>
          <a:p>
            <a:r>
              <a:rPr lang="en-US" sz="2400" b="1" dirty="0">
                <a:latin typeface="Georgia" panose="02040502050405020303" pitchFamily="18" charset="0"/>
              </a:rPr>
              <a:t>Passive Voice</a:t>
            </a:r>
            <a:endParaRPr lang="ru-RU" sz="2400" b="1" dirty="0">
              <a:latin typeface="Georgia" panose="020405020504050203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010498194"/>
              </p:ext>
            </p:extLst>
          </p:nvPr>
        </p:nvGraphicFramePr>
        <p:xfrm>
          <a:off x="467544" y="404664"/>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88021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mn-lt"/>
              </a:rPr>
              <a:t>Passive Voice</a:t>
            </a:r>
            <a:endParaRPr lang="ru-RU" sz="2400" b="1" dirty="0">
              <a:latin typeface="+mn-lt"/>
            </a:endParaRPr>
          </a:p>
        </p:txBody>
      </p:sp>
      <p:sp>
        <p:nvSpPr>
          <p:cNvPr id="3" name="Объект 2"/>
          <p:cNvSpPr>
            <a:spLocks noGrp="1"/>
          </p:cNvSpPr>
          <p:nvPr>
            <p:ph idx="1"/>
          </p:nvPr>
        </p:nvSpPr>
        <p:spPr/>
        <p:txBody>
          <a:bodyPr>
            <a:normAutofit lnSpcReduction="10000"/>
          </a:bodyPr>
          <a:lstStyle/>
          <a:p>
            <a:pPr algn="just"/>
            <a:r>
              <a:rPr lang="ru-RU" dirty="0" smtClean="0"/>
              <a:t>Пассивный залог значительно чаще используется в научной речи, чем в художественной или публицистической, т.к. является более сложной формой для восприятия, особенно для людей со средним и начальным образованием, а также может считаться одной из форм </a:t>
            </a:r>
            <a:r>
              <a:rPr lang="en-US" dirty="0" smtClean="0"/>
              <a:t>hedging</a:t>
            </a:r>
            <a:r>
              <a:rPr lang="ru-RU" dirty="0" smtClean="0"/>
              <a:t>, т.к. ассоциируется со снижением ответственности говорящего</a:t>
            </a:r>
          </a:p>
          <a:p>
            <a:pPr algn="just"/>
            <a:r>
              <a:rPr lang="ru-RU" dirty="0" smtClean="0"/>
              <a:t>Исследование показало, что формы пассивного залога студенты используют практически на том же уровне, что  ученые, публикующие свои материалы в научных изданиях</a:t>
            </a:r>
          </a:p>
        </p:txBody>
      </p:sp>
    </p:spTree>
    <p:extLst>
      <p:ext uri="{BB962C8B-B14F-4D97-AF65-F5344CB8AC3E}">
        <p14:creationId xmlns:p14="http://schemas.microsoft.com/office/powerpoint/2010/main" val="7253992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733256"/>
            <a:ext cx="6781800" cy="438944"/>
          </a:xfrm>
        </p:spPr>
        <p:txBody>
          <a:bodyPr>
            <a:noAutofit/>
          </a:bodyPr>
          <a:lstStyle/>
          <a:p>
            <a:r>
              <a:rPr lang="en-US" sz="2400" b="1" dirty="0">
                <a:latin typeface="Georgia" panose="02040502050405020303" pitchFamily="18" charset="0"/>
              </a:rPr>
              <a:t>Present Forms</a:t>
            </a:r>
            <a:endParaRPr lang="ru-RU" sz="2400" b="1" dirty="0">
              <a:latin typeface="Georgia" panose="020405020504050203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331504813"/>
              </p:ext>
            </p:extLst>
          </p:nvPr>
        </p:nvGraphicFramePr>
        <p:xfrm>
          <a:off x="467544" y="404664"/>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634844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17232"/>
            <a:ext cx="6781800" cy="654968"/>
          </a:xfrm>
        </p:spPr>
        <p:txBody>
          <a:bodyPr/>
          <a:lstStyle/>
          <a:p>
            <a:r>
              <a:rPr lang="en-US" sz="2400" b="1" dirty="0">
                <a:latin typeface="Georgia" panose="02040502050405020303" pitchFamily="18" charset="0"/>
              </a:rPr>
              <a:t>Present Forms</a:t>
            </a:r>
            <a:endParaRPr lang="ru-RU" sz="2400" dirty="0"/>
          </a:p>
        </p:txBody>
      </p:sp>
      <p:sp>
        <p:nvSpPr>
          <p:cNvPr id="3" name="Объект 2"/>
          <p:cNvSpPr>
            <a:spLocks noGrp="1"/>
          </p:cNvSpPr>
          <p:nvPr>
            <p:ph idx="1"/>
          </p:nvPr>
        </p:nvSpPr>
        <p:spPr>
          <a:xfrm>
            <a:off x="762000" y="685800"/>
            <a:ext cx="7543800" cy="4759424"/>
          </a:xfrm>
        </p:spPr>
        <p:txBody>
          <a:bodyPr>
            <a:normAutofit fontScale="85000" lnSpcReduction="20000"/>
          </a:bodyPr>
          <a:lstStyle/>
          <a:p>
            <a:r>
              <a:rPr lang="en-US" dirty="0"/>
              <a:t>To “frame” your paper: in your introduction, the present simple tense describes what we </a:t>
            </a:r>
            <a:r>
              <a:rPr lang="en-US" i="1" dirty="0"/>
              <a:t>already know</a:t>
            </a:r>
            <a:r>
              <a:rPr lang="en-US" dirty="0"/>
              <a:t> about the topic; in the conclusion, it says what we </a:t>
            </a:r>
            <a:r>
              <a:rPr lang="en-US" i="1" dirty="0"/>
              <a:t>now</a:t>
            </a:r>
            <a:r>
              <a:rPr lang="en-US" dirty="0"/>
              <a:t> </a:t>
            </a:r>
            <a:r>
              <a:rPr lang="en-US" i="1" dirty="0"/>
              <a:t>know</a:t>
            </a:r>
            <a:r>
              <a:rPr lang="en-US" dirty="0"/>
              <a:t> about the topic and what further research </a:t>
            </a:r>
            <a:r>
              <a:rPr lang="en-US" i="1" dirty="0"/>
              <a:t>is still needed</a:t>
            </a:r>
            <a:r>
              <a:rPr lang="en-US" dirty="0"/>
              <a:t>.</a:t>
            </a:r>
          </a:p>
          <a:p>
            <a:r>
              <a:rPr lang="en-US" dirty="0"/>
              <a:t>To make general statements, conclusions, or interpretations about previous research or data, focusing on what is known</a:t>
            </a:r>
            <a:r>
              <a:rPr lang="en-US" i="1" dirty="0"/>
              <a:t> now</a:t>
            </a:r>
            <a:r>
              <a:rPr lang="en-US" dirty="0"/>
              <a:t> (</a:t>
            </a:r>
            <a:r>
              <a:rPr lang="en-US" i="1" dirty="0"/>
              <a:t>The data suggest … The research shows …</a:t>
            </a:r>
            <a:r>
              <a:rPr lang="en-US" dirty="0"/>
              <a:t>).</a:t>
            </a:r>
          </a:p>
          <a:p>
            <a:r>
              <a:rPr lang="en-US" dirty="0"/>
              <a:t>To cite a previous study or finding without mentioning the researcher in the sentence:</a:t>
            </a:r>
          </a:p>
          <a:p>
            <a:r>
              <a:rPr lang="en-US" i="1" dirty="0"/>
              <a:t>The dinoflagellate’s TFVCs </a:t>
            </a:r>
            <a:r>
              <a:rPr lang="en-US" b="1" i="1" dirty="0"/>
              <a:t>require</a:t>
            </a:r>
            <a:r>
              <a:rPr lang="en-US" i="1" dirty="0"/>
              <a:t> an unidentified substance in fresh fish excreta</a:t>
            </a:r>
            <a:r>
              <a:rPr lang="en-US" dirty="0"/>
              <a:t> (Environmental Science)[1]</a:t>
            </a:r>
          </a:p>
          <a:p>
            <a:r>
              <a:rPr lang="en-US" dirty="0"/>
              <a:t>To introduce evidence or support in the structure:</a:t>
            </a:r>
          </a:p>
          <a:p>
            <a:r>
              <a:rPr lang="en-US" i="1" dirty="0"/>
              <a:t>There is evidence that …</a:t>
            </a:r>
            <a:endParaRPr lang="en-US" dirty="0"/>
          </a:p>
          <a:p>
            <a:r>
              <a:rPr lang="en-US" dirty="0"/>
              <a:t>To show strong agreement with a conclusion or theory from a previous paper (</a:t>
            </a:r>
            <a:r>
              <a:rPr lang="en-US" i="1" dirty="0"/>
              <a:t>Smith suggests that …</a:t>
            </a:r>
            <a:r>
              <a:rPr lang="en-US" dirty="0"/>
              <a:t>), but not specific findings or data (use the past simple</a:t>
            </a:r>
            <a:r>
              <a:rPr lang="en-US" dirty="0" smtClean="0"/>
              <a:t>)</a:t>
            </a:r>
            <a:endParaRPr lang="en-US" dirty="0"/>
          </a:p>
        </p:txBody>
      </p:sp>
    </p:spTree>
    <p:extLst>
      <p:ext uri="{BB962C8B-B14F-4D97-AF65-F5344CB8AC3E}">
        <p14:creationId xmlns:p14="http://schemas.microsoft.com/office/powerpoint/2010/main" val="20700411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89240"/>
            <a:ext cx="6781800" cy="582960"/>
          </a:xfrm>
        </p:spPr>
        <p:txBody>
          <a:bodyPr>
            <a:normAutofit/>
          </a:bodyPr>
          <a:lstStyle/>
          <a:p>
            <a:r>
              <a:rPr lang="en-US" sz="2800" b="1" dirty="0">
                <a:latin typeface="Georgia" panose="02040502050405020303" pitchFamily="18" charset="0"/>
              </a:rPr>
              <a:t>Present Forms</a:t>
            </a:r>
            <a:endParaRPr lang="ru-RU" sz="2800" dirty="0"/>
          </a:p>
        </p:txBody>
      </p:sp>
      <p:sp>
        <p:nvSpPr>
          <p:cNvPr id="3" name="Объект 2"/>
          <p:cNvSpPr>
            <a:spLocks noGrp="1"/>
          </p:cNvSpPr>
          <p:nvPr>
            <p:ph idx="1"/>
          </p:nvPr>
        </p:nvSpPr>
        <p:spPr>
          <a:xfrm>
            <a:off x="762000" y="685800"/>
            <a:ext cx="7543800" cy="4975448"/>
          </a:xfrm>
        </p:spPr>
        <p:txBody>
          <a:bodyPr>
            <a:normAutofit fontScale="55000" lnSpcReduction="20000"/>
          </a:bodyPr>
          <a:lstStyle/>
          <a:p>
            <a:pPr marL="0" indent="0">
              <a:buNone/>
            </a:pPr>
            <a:r>
              <a:rPr lang="en-US" dirty="0"/>
              <a:t>The </a:t>
            </a:r>
            <a:r>
              <a:rPr lang="en-US" b="1" dirty="0"/>
              <a:t>present perfect</a:t>
            </a:r>
            <a:r>
              <a:rPr lang="en-US" dirty="0"/>
              <a:t> is mostly used for referring to previous research in the field or to your own previous findings. Since the present perfect is a </a:t>
            </a:r>
            <a:r>
              <a:rPr lang="en-US" i="1" dirty="0"/>
              <a:t>present</a:t>
            </a:r>
            <a:r>
              <a:rPr lang="en-US" dirty="0"/>
              <a:t> tense, it implies that the result is still true and relevant today.</a:t>
            </a:r>
          </a:p>
          <a:p>
            <a:r>
              <a:rPr lang="en-US" dirty="0"/>
              <a:t>The subject of active present perfect verbs is often general: </a:t>
            </a:r>
            <a:r>
              <a:rPr lang="en-US" i="1" dirty="0"/>
              <a:t>Researchers have found, Studies have suggested</a:t>
            </a:r>
            <a:r>
              <a:rPr lang="en-US" dirty="0"/>
              <a:t>. The present simple could also be used here, but the present perfect focuses more on </a:t>
            </a:r>
            <a:r>
              <a:rPr lang="en-US" i="1" dirty="0"/>
              <a:t>what has been done</a:t>
            </a:r>
            <a:r>
              <a:rPr lang="en-US" dirty="0"/>
              <a:t> than on </a:t>
            </a:r>
            <a:r>
              <a:rPr lang="en-US" i="1" dirty="0"/>
              <a:t>what is known to be true now</a:t>
            </a:r>
            <a:r>
              <a:rPr lang="en-US" dirty="0"/>
              <a:t> (present simple). In the following example, there are two opposite findings, so neither is the accepted state of knowledge:</a:t>
            </a:r>
          </a:p>
          <a:p>
            <a:r>
              <a:rPr lang="en-US" i="1" dirty="0"/>
              <a:t>Some studies </a:t>
            </a:r>
            <a:r>
              <a:rPr lang="en-US" b="1" i="1" dirty="0"/>
              <a:t>have shown</a:t>
            </a:r>
            <a:r>
              <a:rPr lang="en-US" i="1" dirty="0"/>
              <a:t> that girls have significantly higher fears than boys after trauma (</a:t>
            </a:r>
            <a:r>
              <a:rPr lang="en-US" i="1" dirty="0" err="1"/>
              <a:t>Pfefferbaum</a:t>
            </a:r>
            <a:r>
              <a:rPr lang="en-US" i="1" dirty="0"/>
              <a:t> et al., 1999; Pine &amp;; Cohen, 2002; Shaw, 2003). Other </a:t>
            </a:r>
            <a:r>
              <a:rPr lang="en-US" b="1" i="1" dirty="0"/>
              <a:t>studies</a:t>
            </a:r>
            <a:r>
              <a:rPr lang="en-US" i="1" dirty="0"/>
              <a:t> </a:t>
            </a:r>
            <a:r>
              <a:rPr lang="en-US" b="1" i="1" dirty="0"/>
              <a:t>have</a:t>
            </a:r>
            <a:r>
              <a:rPr lang="en-US" i="1" dirty="0"/>
              <a:t> </a:t>
            </a:r>
            <a:r>
              <a:rPr lang="en-US" b="1" i="1" dirty="0"/>
              <a:t>found</a:t>
            </a:r>
            <a:r>
              <a:rPr lang="en-US" i="1" dirty="0"/>
              <a:t> no gender differences (</a:t>
            </a:r>
            <a:r>
              <a:rPr lang="en-US" i="1" dirty="0" err="1"/>
              <a:t>Rahav</a:t>
            </a:r>
            <a:r>
              <a:rPr lang="en-US" i="1" dirty="0"/>
              <a:t> &amp;; Ronen, 1994).</a:t>
            </a:r>
            <a:r>
              <a:rPr lang="en-US" dirty="0"/>
              <a:t> (Psychology)</a:t>
            </a:r>
          </a:p>
          <a:p>
            <a:r>
              <a:rPr lang="en-US" dirty="0"/>
              <a:t>A new topic can be introduced with this structure:</a:t>
            </a:r>
          </a:p>
          <a:p>
            <a:r>
              <a:rPr lang="en-US" i="1" dirty="0"/>
              <a:t>There have been several investigations into …</a:t>
            </a:r>
            <a:endParaRPr lang="en-US" dirty="0"/>
          </a:p>
          <a:p>
            <a:r>
              <a:rPr lang="en-US" dirty="0"/>
              <a:t>The present perfect forms a connection between the past (previous research) and the present (your study). So, you say what </a:t>
            </a:r>
            <a:r>
              <a:rPr lang="en-US" i="1" dirty="0"/>
              <a:t>has been</a:t>
            </a:r>
            <a:r>
              <a:rPr lang="en-US" dirty="0"/>
              <a:t> found and then how you will contribute to the field. This is also useful when you want to point out a gap in the existing research.</a:t>
            </a:r>
          </a:p>
          <a:p>
            <a:r>
              <a:rPr lang="en-US" i="1" dirty="0"/>
              <a:t>More recently, advances </a:t>
            </a:r>
            <a:r>
              <a:rPr lang="en-US" b="1" i="1" dirty="0"/>
              <a:t>have been made </a:t>
            </a:r>
            <a:r>
              <a:rPr lang="en-US" i="1" dirty="0"/>
              <a:t>using computational hydrodynamics to study the evolution of SNRs in </a:t>
            </a:r>
            <a:r>
              <a:rPr lang="en-US" i="1" dirty="0" err="1"/>
              <a:t>multidimensions</a:t>
            </a:r>
            <a:r>
              <a:rPr lang="en-US" i="1" dirty="0"/>
              <a:t> …(citation) …</a:t>
            </a:r>
            <a:r>
              <a:rPr lang="en-US" dirty="0"/>
              <a:t> [previous research]</a:t>
            </a:r>
          </a:p>
          <a:p>
            <a:r>
              <a:rPr lang="en-US" i="1" dirty="0"/>
              <a:t>However, a similar problem </a:t>
            </a:r>
            <a:r>
              <a:rPr lang="en-US" b="1" i="1" dirty="0"/>
              <a:t>exists</a:t>
            </a:r>
            <a:r>
              <a:rPr lang="en-US" i="1" dirty="0"/>
              <a:t> in the study of SNR dynamics.</a:t>
            </a:r>
            <a:r>
              <a:rPr lang="en-US" dirty="0"/>
              <a:t> [gap] (Astrophysics)</a:t>
            </a:r>
          </a:p>
          <a:p>
            <a:r>
              <a:rPr lang="en-US" dirty="0"/>
              <a:t>The passive voice is common in the present perfect tense to describe previous findings without referring directly to the original paper: </a:t>
            </a:r>
            <a:r>
              <a:rPr lang="en-US" i="1" dirty="0"/>
              <a:t>… has been studied; it has been observed that …</a:t>
            </a:r>
            <a:r>
              <a:rPr lang="en-US" dirty="0"/>
              <a:t> You should usually provide citations in parentheses or a footnote. The passive voice allows you to move the subject of your research into a place in the sentence where it will have more focus.</a:t>
            </a:r>
          </a:p>
          <a:p>
            <a:r>
              <a:rPr lang="en-US" dirty="0"/>
              <a:t>You can also use the present perfect to tell the history of your idea (what has created it?), describe the results of your research (</a:t>
            </a:r>
            <a:r>
              <a:rPr lang="en-US" i="1" dirty="0"/>
              <a:t>we have developed a new …</a:t>
            </a:r>
            <a:r>
              <a:rPr lang="en-US" dirty="0"/>
              <a:t>), or to draw conclusions (</a:t>
            </a:r>
            <a:r>
              <a:rPr lang="en-US" i="1" dirty="0"/>
              <a:t>this has led us to conclude that …</a:t>
            </a:r>
            <a:r>
              <a:rPr lang="en-US" dirty="0"/>
              <a:t>).</a:t>
            </a:r>
          </a:p>
        </p:txBody>
      </p:sp>
    </p:spTree>
    <p:extLst>
      <p:ext uri="{BB962C8B-B14F-4D97-AF65-F5344CB8AC3E}">
        <p14:creationId xmlns:p14="http://schemas.microsoft.com/office/powerpoint/2010/main" val="1546218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smtClean="0">
                <a:latin typeface="Georgia" panose="02040502050405020303" pitchFamily="18" charset="0"/>
              </a:rPr>
              <a:t>Present Forms</a:t>
            </a:r>
            <a:endParaRPr lang="ru-RU" sz="2400" b="1" dirty="0">
              <a:latin typeface="Georgia" panose="02040502050405020303" pitchFamily="18" charset="0"/>
            </a:endParaRPr>
          </a:p>
        </p:txBody>
      </p:sp>
      <p:sp>
        <p:nvSpPr>
          <p:cNvPr id="3" name="Объект 2"/>
          <p:cNvSpPr>
            <a:spLocks noGrp="1"/>
          </p:cNvSpPr>
          <p:nvPr>
            <p:ph idx="1"/>
          </p:nvPr>
        </p:nvSpPr>
        <p:spPr/>
        <p:txBody>
          <a:bodyPr/>
          <a:lstStyle/>
          <a:p>
            <a:pPr algn="just"/>
            <a:r>
              <a:rPr lang="ru-RU" dirty="0" smtClean="0"/>
              <a:t>Существенное преобладание форм настоящего времени определяется основными характеристиками научного стиля речи в целом – логичностью, объективностью и «вневременностью», что реализуется в речи объяснениями, описаниями, истолкованиями, установлением фактов и т.д.</a:t>
            </a:r>
          </a:p>
          <a:p>
            <a:pPr algn="just"/>
            <a:r>
              <a:rPr lang="ru-RU" dirty="0" smtClean="0"/>
              <a:t>Преобладание форм настоящего времени в научно-учебной речи студентов, вероятно, требует дополнительных исследований, в частности по разделам работы и более детального анализа </a:t>
            </a:r>
            <a:endParaRPr lang="ru-RU" dirty="0"/>
          </a:p>
        </p:txBody>
      </p:sp>
    </p:spTree>
    <p:extLst>
      <p:ext uri="{BB962C8B-B14F-4D97-AF65-F5344CB8AC3E}">
        <p14:creationId xmlns:p14="http://schemas.microsoft.com/office/powerpoint/2010/main" val="168587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89240"/>
            <a:ext cx="6781800" cy="582960"/>
          </a:xfrm>
        </p:spPr>
        <p:txBody>
          <a:bodyPr>
            <a:normAutofit/>
          </a:bodyPr>
          <a:lstStyle/>
          <a:p>
            <a:r>
              <a:rPr lang="ru-RU" sz="2400" b="1" dirty="0" smtClean="0">
                <a:latin typeface="Georgia" panose="02040502050405020303" pitchFamily="18" charset="0"/>
              </a:rPr>
              <a:t>Морфология научного стиля: Введение</a:t>
            </a:r>
            <a:endParaRPr lang="ru-RU" sz="2400" b="1" dirty="0">
              <a:latin typeface="Georgia" panose="02040502050405020303" pitchFamily="18" charset="0"/>
            </a:endParaRPr>
          </a:p>
        </p:txBody>
      </p:sp>
      <p:sp>
        <p:nvSpPr>
          <p:cNvPr id="3" name="Объект 2"/>
          <p:cNvSpPr>
            <a:spLocks noGrp="1"/>
          </p:cNvSpPr>
          <p:nvPr>
            <p:ph idx="1"/>
          </p:nvPr>
        </p:nvSpPr>
        <p:spPr>
          <a:xfrm>
            <a:off x="762000" y="685800"/>
            <a:ext cx="7698432" cy="4687416"/>
          </a:xfrm>
        </p:spPr>
        <p:txBody>
          <a:bodyPr>
            <a:normAutofit fontScale="92500" lnSpcReduction="20000"/>
          </a:bodyPr>
          <a:lstStyle/>
          <a:p>
            <a:pPr algn="just"/>
            <a:r>
              <a:rPr lang="ru-RU" dirty="0"/>
              <a:t>я</a:t>
            </a:r>
            <a:r>
              <a:rPr lang="ru-RU" dirty="0" smtClean="0"/>
              <a:t>зык науки является неоднородным (предметная область, жанр)</a:t>
            </a:r>
          </a:p>
          <a:p>
            <a:pPr algn="just"/>
            <a:r>
              <a:rPr lang="ru-RU" dirty="0" smtClean="0"/>
              <a:t>научному</a:t>
            </a:r>
            <a:r>
              <a:rPr lang="ru-RU" dirty="0"/>
              <a:t>  стилю  присуща  определённая  </a:t>
            </a:r>
            <a:r>
              <a:rPr lang="ru-RU" dirty="0" smtClean="0"/>
              <a:t>лексико-грамматическая  организация  текстового  материала  (определённые выбор лексических и грамматических явлений) и</a:t>
            </a:r>
            <a:r>
              <a:rPr lang="ru-RU" dirty="0"/>
              <a:t>  определённые  типы  </a:t>
            </a:r>
            <a:r>
              <a:rPr lang="ru-RU" dirty="0" smtClean="0"/>
              <a:t>высказывания (жанр)</a:t>
            </a:r>
          </a:p>
          <a:p>
            <a:pPr algn="just"/>
            <a:r>
              <a:rPr lang="ru-RU" dirty="0" smtClean="0"/>
              <a:t>научная</a:t>
            </a:r>
            <a:r>
              <a:rPr lang="ru-RU" dirty="0"/>
              <a:t>  статья,  (абстрактность,  точность,  логичность  изложения)  </a:t>
            </a:r>
          </a:p>
          <a:p>
            <a:pPr algn="just"/>
            <a:r>
              <a:rPr lang="ru-RU" dirty="0" smtClean="0"/>
              <a:t>научный</a:t>
            </a:r>
            <a:r>
              <a:rPr lang="ru-RU" dirty="0"/>
              <a:t>  текст  подразумевает  </a:t>
            </a:r>
            <a:r>
              <a:rPr lang="ru-RU" dirty="0" smtClean="0"/>
              <a:t>меньшее</a:t>
            </a:r>
            <a:r>
              <a:rPr lang="ru-RU" dirty="0"/>
              <a:t>  использование  </a:t>
            </a:r>
            <a:r>
              <a:rPr lang="ru-RU" dirty="0" smtClean="0"/>
              <a:t>глаголов, чем существительных, что объясняется основной коммуникативной задачей научной речи – логично и исчерпывающе описать, объяснить явление  (глаголы</a:t>
            </a:r>
            <a:r>
              <a:rPr lang="ru-RU" dirty="0"/>
              <a:t>  занимают  второе  место  по  частоте  употребления  после  имени  </a:t>
            </a:r>
            <a:r>
              <a:rPr lang="ru-RU" dirty="0" smtClean="0"/>
              <a:t>существительного: 2229 </a:t>
            </a:r>
            <a:r>
              <a:rPr lang="en-US" dirty="0" smtClean="0"/>
              <a:t>nouns</a:t>
            </a:r>
            <a:r>
              <a:rPr lang="ru-RU" dirty="0" smtClean="0"/>
              <a:t> </a:t>
            </a:r>
            <a:r>
              <a:rPr lang="en-US" i="1" dirty="0" smtClean="0"/>
              <a:t>vs </a:t>
            </a:r>
            <a:r>
              <a:rPr lang="en-US" dirty="0" smtClean="0"/>
              <a:t>905 verbs,  4806 nouns  </a:t>
            </a:r>
            <a:r>
              <a:rPr lang="en-US" i="1" dirty="0" smtClean="0"/>
              <a:t>vs</a:t>
            </a:r>
            <a:r>
              <a:rPr lang="en-US" dirty="0" smtClean="0"/>
              <a:t> 1807 verbs)</a:t>
            </a:r>
            <a:endParaRPr lang="ru-RU" dirty="0"/>
          </a:p>
        </p:txBody>
      </p:sp>
    </p:spTree>
    <p:extLst>
      <p:ext uri="{BB962C8B-B14F-4D97-AF65-F5344CB8AC3E}">
        <p14:creationId xmlns:p14="http://schemas.microsoft.com/office/powerpoint/2010/main" val="5401601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733256"/>
            <a:ext cx="6781800" cy="438944"/>
          </a:xfrm>
        </p:spPr>
        <p:txBody>
          <a:bodyPr>
            <a:noAutofit/>
          </a:bodyPr>
          <a:lstStyle/>
          <a:p>
            <a:r>
              <a:rPr lang="en-US" sz="2400" b="1" dirty="0" smtClean="0">
                <a:latin typeface="Georgia" panose="02040502050405020303" pitchFamily="18" charset="0"/>
              </a:rPr>
              <a:t>Past </a:t>
            </a:r>
            <a:r>
              <a:rPr lang="en-US" sz="2400" b="1" dirty="0">
                <a:latin typeface="Georgia" panose="02040502050405020303" pitchFamily="18" charset="0"/>
              </a:rPr>
              <a:t>Forms</a:t>
            </a:r>
            <a:endParaRPr lang="ru-RU" sz="2400" b="1" dirty="0">
              <a:latin typeface="Georgia" panose="02040502050405020303"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16772503"/>
              </p:ext>
            </p:extLst>
          </p:nvPr>
        </p:nvGraphicFramePr>
        <p:xfrm>
          <a:off x="467544" y="404664"/>
          <a:ext cx="8136904" cy="48245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5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89240"/>
            <a:ext cx="6781800" cy="582960"/>
          </a:xfrm>
        </p:spPr>
        <p:txBody>
          <a:bodyPr>
            <a:normAutofit/>
          </a:bodyPr>
          <a:lstStyle/>
          <a:p>
            <a:r>
              <a:rPr lang="en-US" sz="2400" b="1" dirty="0" smtClean="0">
                <a:latin typeface="Georgia" panose="02040502050405020303" pitchFamily="18" charset="0"/>
              </a:rPr>
              <a:t>Past  Forms</a:t>
            </a:r>
            <a:endParaRPr lang="ru-RU" sz="2400" b="1" dirty="0">
              <a:latin typeface="Georgia" panose="02040502050405020303" pitchFamily="18" charset="0"/>
            </a:endParaRPr>
          </a:p>
        </p:txBody>
      </p:sp>
      <p:sp>
        <p:nvSpPr>
          <p:cNvPr id="3" name="Объект 2"/>
          <p:cNvSpPr>
            <a:spLocks noGrp="1"/>
          </p:cNvSpPr>
          <p:nvPr>
            <p:ph idx="1"/>
          </p:nvPr>
        </p:nvSpPr>
        <p:spPr>
          <a:xfrm>
            <a:off x="762000" y="685800"/>
            <a:ext cx="7543800" cy="4903440"/>
          </a:xfrm>
        </p:spPr>
        <p:txBody>
          <a:bodyPr>
            <a:normAutofit fontScale="70000" lnSpcReduction="20000"/>
          </a:bodyPr>
          <a:lstStyle/>
          <a:p>
            <a:pPr marL="0" indent="0">
              <a:buNone/>
            </a:pPr>
            <a:r>
              <a:rPr lang="en-US" b="1" dirty="0"/>
              <a:t>Past simple </a:t>
            </a:r>
            <a:r>
              <a:rPr lang="en-US" dirty="0"/>
              <a:t>tense is used for two main functions in most academic fields:</a:t>
            </a:r>
          </a:p>
          <a:p>
            <a:r>
              <a:rPr lang="en-US" dirty="0"/>
              <a:t>To introduce other people’s research into your text when you are describing a specific study, usually carried out by named researcher. The research often provides an example that supports a general statement or a finding in your research. Although it is possible to use the past tense to distance yourself from a study’s findings, this appears to be rare, at least in scientific writing.[2]</a:t>
            </a:r>
          </a:p>
          <a:p>
            <a:r>
              <a:rPr lang="en-US" i="1" dirty="0"/>
              <a:t>…customers obviously want to be treated at least as well on fishing vessels as they are by other recreation businesses. </a:t>
            </a:r>
            <a:r>
              <a:rPr lang="en-US" dirty="0"/>
              <a:t>[General claim]</a:t>
            </a:r>
          </a:p>
          <a:p>
            <a:r>
              <a:rPr lang="en-US" i="1" dirty="0"/>
              <a:t>De Young (1987) </a:t>
            </a:r>
            <a:r>
              <a:rPr lang="en-US" b="1" i="1" dirty="0"/>
              <a:t>found</a:t>
            </a:r>
            <a:r>
              <a:rPr lang="en-US" i="1" dirty="0"/>
              <a:t> the quality of service to be more important than catching fish in attracting repeat customers.</a:t>
            </a:r>
            <a:r>
              <a:rPr lang="en-US" dirty="0"/>
              <a:t> [Specific supporting evidence] (Marine Science)</a:t>
            </a:r>
          </a:p>
          <a:p>
            <a:r>
              <a:rPr lang="en-US" dirty="0"/>
              <a:t>To describe the methods and data of your completed experiment. However, look at examples of the Methods and Results sections in journals in your fields to check that this is good advice for you to follow. In many fields, the passive voice is most usual in methods sections, although the active voice may be possible.</a:t>
            </a:r>
          </a:p>
          <a:p>
            <a:r>
              <a:rPr lang="en-US" i="1" dirty="0"/>
              <a:t>We </a:t>
            </a:r>
            <a:r>
              <a:rPr lang="en-US" b="1" i="1" dirty="0"/>
              <a:t>conducted</a:t>
            </a:r>
            <a:r>
              <a:rPr lang="en-US" i="1" dirty="0"/>
              <a:t> a secondary data analysis … (</a:t>
            </a:r>
            <a:r>
              <a:rPr lang="en-US" dirty="0"/>
              <a:t>Public Health)</a:t>
            </a:r>
          </a:p>
          <a:p>
            <a:r>
              <a:rPr lang="en-US" i="1" dirty="0" err="1"/>
              <a:t>Descriptional</a:t>
            </a:r>
            <a:r>
              <a:rPr lang="en-US" i="1" dirty="0"/>
              <a:t> statistical tests and t-student test </a:t>
            </a:r>
            <a:r>
              <a:rPr lang="en-US" b="1" i="1" dirty="0"/>
              <a:t>were used</a:t>
            </a:r>
            <a:r>
              <a:rPr lang="en-US" i="1" dirty="0"/>
              <a:t> for statistical analysis.</a:t>
            </a:r>
            <a:r>
              <a:rPr lang="en-US" dirty="0"/>
              <a:t> (Medicine)</a:t>
            </a:r>
          </a:p>
          <a:p>
            <a:r>
              <a:rPr lang="en-US" i="1" dirty="0"/>
              <a:t>The control group of students </a:t>
            </a:r>
            <a:r>
              <a:rPr lang="en-US" b="1" i="1" dirty="0"/>
              <a:t>took</a:t>
            </a:r>
            <a:r>
              <a:rPr lang="en-US" i="1" dirty="0"/>
              <a:t> the course previously … (</a:t>
            </a:r>
            <a:r>
              <a:rPr lang="en-US" dirty="0"/>
              <a:t>Education)</a:t>
            </a:r>
          </a:p>
          <a:p>
            <a:endParaRPr lang="ru-RU" dirty="0"/>
          </a:p>
        </p:txBody>
      </p:sp>
    </p:spTree>
    <p:extLst>
      <p:ext uri="{BB962C8B-B14F-4D97-AF65-F5344CB8AC3E}">
        <p14:creationId xmlns:p14="http://schemas.microsoft.com/office/powerpoint/2010/main" val="39086254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89240"/>
            <a:ext cx="6781800" cy="582960"/>
          </a:xfrm>
        </p:spPr>
        <p:txBody>
          <a:bodyPr>
            <a:normAutofit/>
          </a:bodyPr>
          <a:lstStyle/>
          <a:p>
            <a:r>
              <a:rPr lang="en-US" sz="2400" b="1" dirty="0">
                <a:latin typeface="Georgia" panose="02040502050405020303" pitchFamily="18" charset="0"/>
              </a:rPr>
              <a:t>Past  Forms</a:t>
            </a:r>
            <a:endParaRPr lang="ru-RU" sz="2400" dirty="0"/>
          </a:p>
        </p:txBody>
      </p:sp>
      <p:sp>
        <p:nvSpPr>
          <p:cNvPr id="3" name="Объект 2"/>
          <p:cNvSpPr>
            <a:spLocks noGrp="1"/>
          </p:cNvSpPr>
          <p:nvPr>
            <p:ph idx="1"/>
          </p:nvPr>
        </p:nvSpPr>
        <p:spPr/>
        <p:txBody>
          <a:bodyPr/>
          <a:lstStyle/>
          <a:p>
            <a:pPr algn="just"/>
            <a:r>
              <a:rPr lang="ru-RU" dirty="0" smtClean="0"/>
              <a:t>Формы прошедшего времени в Британском корпусе значительно превосходят частотность этих же форм в академическом и студенческом корпусах.</a:t>
            </a:r>
          </a:p>
          <a:p>
            <a:pPr algn="just"/>
            <a:r>
              <a:rPr lang="ru-RU" dirty="0" smtClean="0"/>
              <a:t>В студенческом корпусе частность форм прошедшего времени ниже «условной нормы», что вероятно, объясняется временным разрывом между временем написания ВКР и наличием практических результатов и избранных методов исследования</a:t>
            </a:r>
            <a:endParaRPr lang="ru-RU" dirty="0"/>
          </a:p>
        </p:txBody>
      </p:sp>
    </p:spTree>
    <p:extLst>
      <p:ext uri="{BB962C8B-B14F-4D97-AF65-F5344CB8AC3E}">
        <p14:creationId xmlns:p14="http://schemas.microsoft.com/office/powerpoint/2010/main" val="18262577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Georgia" panose="02040502050405020303" pitchFamily="18" charset="0"/>
              </a:rPr>
              <a:t>Заключение</a:t>
            </a:r>
            <a:endParaRPr lang="ru-RU" sz="2400" b="1" dirty="0">
              <a:latin typeface="Georgia" panose="02040502050405020303" pitchFamily="18" charset="0"/>
            </a:endParaRPr>
          </a:p>
        </p:txBody>
      </p:sp>
      <p:sp>
        <p:nvSpPr>
          <p:cNvPr id="3" name="Объект 2"/>
          <p:cNvSpPr>
            <a:spLocks noGrp="1"/>
          </p:cNvSpPr>
          <p:nvPr>
            <p:ph idx="1"/>
          </p:nvPr>
        </p:nvSpPr>
        <p:spPr>
          <a:xfrm>
            <a:off x="762000" y="685800"/>
            <a:ext cx="7543800" cy="5119464"/>
          </a:xfrm>
        </p:spPr>
        <p:txBody>
          <a:bodyPr>
            <a:normAutofit lnSpcReduction="10000"/>
          </a:bodyPr>
          <a:lstStyle/>
          <a:p>
            <a:pPr marL="0" indent="0" algn="just">
              <a:buNone/>
            </a:pPr>
            <a:r>
              <a:rPr lang="ru-RU" b="1" dirty="0">
                <a:latin typeface="Georgia" panose="02040502050405020303" pitchFamily="18" charset="0"/>
              </a:rPr>
              <a:t>«Формы научности» в речи студентов</a:t>
            </a:r>
            <a:br>
              <a:rPr lang="ru-RU" b="1" dirty="0">
                <a:latin typeface="Georgia" panose="02040502050405020303" pitchFamily="18" charset="0"/>
              </a:rPr>
            </a:br>
            <a:endParaRPr lang="ru-RU" b="1" dirty="0" smtClean="0">
              <a:latin typeface="Georgia" panose="02040502050405020303" pitchFamily="18" charset="0"/>
            </a:endParaRPr>
          </a:p>
          <a:p>
            <a:pPr marL="0" indent="0" algn="just">
              <a:buNone/>
            </a:pPr>
            <a:r>
              <a:rPr lang="ru-RU" b="1" u="sng" dirty="0" smtClean="0"/>
              <a:t>Семантические способы</a:t>
            </a:r>
            <a:r>
              <a:rPr lang="ru-RU" dirty="0" smtClean="0"/>
              <a:t> выражения «научности» – более интенсивное использование глаголов широкой абстрактной семантики в отличие от грамматических форм – более типичного способа реализации объективности и логичности в собственно научной речи</a:t>
            </a:r>
          </a:p>
          <a:p>
            <a:pPr marL="0" indent="0" algn="just">
              <a:buNone/>
            </a:pPr>
            <a:r>
              <a:rPr lang="ru-RU" dirty="0" smtClean="0"/>
              <a:t>Более высокая частотность форм будущего времени и более низкая частотность форм настоящего времени объясняется экстралингвистическими критериями – временными условиями написания ВКР и не могут служить основанием для выводов о недостаточном владении стилем, но необходим более детальный анализ отдельных форм и их распределение по частям работы.</a:t>
            </a:r>
            <a:endParaRPr lang="ru-RU" dirty="0"/>
          </a:p>
          <a:p>
            <a:pPr algn="just"/>
            <a:endParaRPr lang="ru-RU" dirty="0" smtClean="0"/>
          </a:p>
        </p:txBody>
      </p:sp>
    </p:spTree>
    <p:extLst>
      <p:ext uri="{BB962C8B-B14F-4D97-AF65-F5344CB8AC3E}">
        <p14:creationId xmlns:p14="http://schemas.microsoft.com/office/powerpoint/2010/main" val="3190576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Georgia" panose="02040502050405020303" pitchFamily="18" charset="0"/>
              </a:rPr>
              <a:t>Литература</a:t>
            </a:r>
            <a:endParaRPr lang="ru-RU" sz="2400" b="1" dirty="0">
              <a:latin typeface="Georgia" panose="02040502050405020303" pitchFamily="18" charset="0"/>
            </a:endParaRPr>
          </a:p>
        </p:txBody>
      </p:sp>
      <p:sp>
        <p:nvSpPr>
          <p:cNvPr id="3" name="Объект 2"/>
          <p:cNvSpPr>
            <a:spLocks noGrp="1"/>
          </p:cNvSpPr>
          <p:nvPr>
            <p:ph idx="1"/>
          </p:nvPr>
        </p:nvSpPr>
        <p:spPr>
          <a:xfrm>
            <a:off x="762000" y="548680"/>
            <a:ext cx="7543800" cy="4824536"/>
          </a:xfrm>
        </p:spPr>
        <p:txBody>
          <a:bodyPr>
            <a:normAutofit/>
          </a:bodyPr>
          <a:lstStyle/>
          <a:p>
            <a:r>
              <a:rPr lang="en-US" sz="2000" dirty="0" err="1">
                <a:latin typeface="Georgia" panose="02040502050405020303" pitchFamily="18" charset="0"/>
              </a:rPr>
              <a:t>Biber</a:t>
            </a:r>
            <a:r>
              <a:rPr lang="en-US" sz="2000" dirty="0">
                <a:latin typeface="Georgia" panose="02040502050405020303" pitchFamily="18" charset="0"/>
              </a:rPr>
              <a:t>, Douglas et al. </a:t>
            </a:r>
            <a:r>
              <a:rPr lang="en-US" sz="2000" i="1" dirty="0">
                <a:latin typeface="Georgia" panose="02040502050405020303" pitchFamily="18" charset="0"/>
              </a:rPr>
              <a:t>Longman Grammar of Spoken and Written English</a:t>
            </a:r>
            <a:r>
              <a:rPr lang="en-US" sz="2000" dirty="0">
                <a:latin typeface="Georgia" panose="02040502050405020303" pitchFamily="18" charset="0"/>
              </a:rPr>
              <a:t>. Longman, 1999.</a:t>
            </a:r>
          </a:p>
          <a:p>
            <a:r>
              <a:rPr lang="en-US" sz="2000" dirty="0">
                <a:latin typeface="Georgia" panose="02040502050405020303" pitchFamily="18" charset="0"/>
              </a:rPr>
              <a:t>Hawes, Thomas, and Sarah Thomas. “Tense Choices in Citations.” </a:t>
            </a:r>
            <a:r>
              <a:rPr lang="en-US" sz="2000" i="1" dirty="0">
                <a:latin typeface="Georgia" panose="02040502050405020303" pitchFamily="18" charset="0"/>
              </a:rPr>
              <a:t>Research into the Teaching of English</a:t>
            </a:r>
            <a:r>
              <a:rPr lang="en-US" sz="2000" dirty="0">
                <a:latin typeface="Georgia" panose="02040502050405020303" pitchFamily="18" charset="0"/>
              </a:rPr>
              <a:t>, 31 (1997): 393-414.</a:t>
            </a:r>
          </a:p>
          <a:p>
            <a:r>
              <a:rPr lang="en-US" sz="2000" dirty="0" err="1">
                <a:latin typeface="Georgia" panose="02040502050405020303" pitchFamily="18" charset="0"/>
              </a:rPr>
              <a:t>Hinkel</a:t>
            </a:r>
            <a:r>
              <a:rPr lang="en-US" sz="2000" dirty="0">
                <a:latin typeface="Georgia" panose="02040502050405020303" pitchFamily="18" charset="0"/>
              </a:rPr>
              <a:t>, Eli. </a:t>
            </a:r>
            <a:r>
              <a:rPr lang="en-US" sz="2000" i="1" dirty="0">
                <a:latin typeface="Georgia" panose="02040502050405020303" pitchFamily="18" charset="0"/>
              </a:rPr>
              <a:t>Teaching Academic ESL Writing</a:t>
            </a:r>
            <a:r>
              <a:rPr lang="en-US" sz="2000" dirty="0">
                <a:latin typeface="Georgia" panose="02040502050405020303" pitchFamily="18" charset="0"/>
              </a:rPr>
              <a:t>. Lawrence Erlbaum, 2004.</a:t>
            </a:r>
          </a:p>
          <a:p>
            <a:r>
              <a:rPr lang="en-US" sz="2000" dirty="0">
                <a:latin typeface="Georgia" panose="02040502050405020303" pitchFamily="18" charset="0"/>
              </a:rPr>
              <a:t>Penrose, Ann, and Steven Katz. </a:t>
            </a:r>
            <a:r>
              <a:rPr lang="en-US" sz="2000" i="1" dirty="0">
                <a:latin typeface="Georgia" panose="02040502050405020303" pitchFamily="18" charset="0"/>
              </a:rPr>
              <a:t>Writing in the Sciences: Exploring the Conventions of Scientific Discourse. </a:t>
            </a:r>
            <a:r>
              <a:rPr lang="en-US" sz="2000" dirty="0">
                <a:latin typeface="Georgia" panose="02040502050405020303" pitchFamily="18" charset="0"/>
              </a:rPr>
              <a:t>2</a:t>
            </a:r>
            <a:r>
              <a:rPr lang="en-US" sz="2000" baseline="30000" dirty="0">
                <a:latin typeface="Georgia" panose="02040502050405020303" pitchFamily="18" charset="0"/>
              </a:rPr>
              <a:t>nd</a:t>
            </a:r>
            <a:r>
              <a:rPr lang="en-US" sz="2000" dirty="0">
                <a:latin typeface="Georgia" panose="02040502050405020303" pitchFamily="18" charset="0"/>
              </a:rPr>
              <a:t> ed. Pearson Longman, 2004.</a:t>
            </a:r>
          </a:p>
          <a:p>
            <a:r>
              <a:rPr lang="en-US" sz="2000" dirty="0">
                <a:latin typeface="Georgia" panose="02040502050405020303" pitchFamily="18" charset="0"/>
              </a:rPr>
              <a:t>Swales, John, and Christine B. Feak. </a:t>
            </a:r>
            <a:r>
              <a:rPr lang="en-US" sz="2000" i="1" dirty="0">
                <a:latin typeface="Georgia" panose="02040502050405020303" pitchFamily="18" charset="0"/>
              </a:rPr>
              <a:t>Academic Writing for Graduate Students: Essential Tasks and Skills</a:t>
            </a:r>
            <a:r>
              <a:rPr lang="en-US" sz="2000" dirty="0">
                <a:latin typeface="Georgia" panose="02040502050405020303" pitchFamily="18" charset="0"/>
              </a:rPr>
              <a:t>. 2nd ed. University of Michigan Press, 2004</a:t>
            </a:r>
            <a:r>
              <a:rPr lang="en-US" sz="2000" dirty="0" smtClean="0">
                <a:latin typeface="Georgia" panose="02040502050405020303" pitchFamily="18" charset="0"/>
              </a:rPr>
              <a:t>.</a:t>
            </a:r>
            <a:endParaRPr lang="en-US" dirty="0"/>
          </a:p>
          <a:p>
            <a:endParaRPr lang="ru-RU" dirty="0"/>
          </a:p>
        </p:txBody>
      </p:sp>
    </p:spTree>
    <p:extLst>
      <p:ext uri="{BB962C8B-B14F-4D97-AF65-F5344CB8AC3E}">
        <p14:creationId xmlns:p14="http://schemas.microsoft.com/office/powerpoint/2010/main" val="3014596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smtClean="0">
                <a:latin typeface="Georgia" panose="02040502050405020303" pitchFamily="18" charset="0"/>
              </a:rPr>
              <a:t>Задачи по дальнейшему сбору данных</a:t>
            </a:r>
            <a:endParaRPr lang="ru-RU" sz="2400" b="1" dirty="0">
              <a:latin typeface="Georgia" panose="02040502050405020303" pitchFamily="18" charset="0"/>
            </a:endParaRPr>
          </a:p>
        </p:txBody>
      </p:sp>
      <p:sp>
        <p:nvSpPr>
          <p:cNvPr id="3" name="Объект 2"/>
          <p:cNvSpPr>
            <a:spLocks noGrp="1"/>
          </p:cNvSpPr>
          <p:nvPr>
            <p:ph idx="1"/>
          </p:nvPr>
        </p:nvSpPr>
        <p:spPr/>
        <p:txBody>
          <a:bodyPr/>
          <a:lstStyle/>
          <a:p>
            <a:r>
              <a:rPr lang="ru-RU" dirty="0" smtClean="0"/>
              <a:t>Ввести аннотацию </a:t>
            </a:r>
            <a:r>
              <a:rPr lang="en-US" dirty="0" smtClean="0"/>
              <a:t>“verb”</a:t>
            </a:r>
            <a:endParaRPr lang="ru-RU" dirty="0" smtClean="0"/>
          </a:p>
          <a:p>
            <a:r>
              <a:rPr lang="ru-RU" dirty="0" smtClean="0"/>
              <a:t>Ввести аннотацию </a:t>
            </a:r>
            <a:r>
              <a:rPr lang="en-US" dirty="0" smtClean="0"/>
              <a:t>“adverb”</a:t>
            </a:r>
          </a:p>
          <a:p>
            <a:r>
              <a:rPr lang="ru-RU" dirty="0" smtClean="0"/>
              <a:t>Ввести аннотацию </a:t>
            </a:r>
            <a:r>
              <a:rPr lang="en-US" dirty="0" smtClean="0"/>
              <a:t>“adjective”</a:t>
            </a:r>
          </a:p>
          <a:p>
            <a:r>
              <a:rPr lang="ru-RU" dirty="0" smtClean="0"/>
              <a:t>Ввести аннотации по видовременным формам (отдельно)</a:t>
            </a:r>
          </a:p>
          <a:p>
            <a:endParaRPr lang="ru-RU" dirty="0"/>
          </a:p>
        </p:txBody>
      </p:sp>
    </p:spTree>
    <p:extLst>
      <p:ext uri="{BB962C8B-B14F-4D97-AF65-F5344CB8AC3E}">
        <p14:creationId xmlns:p14="http://schemas.microsoft.com/office/powerpoint/2010/main" val="540856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517232"/>
            <a:ext cx="6781800" cy="654968"/>
          </a:xfrm>
        </p:spPr>
        <p:txBody>
          <a:bodyPr>
            <a:normAutofit/>
          </a:bodyPr>
          <a:lstStyle/>
          <a:p>
            <a:r>
              <a:rPr lang="ru-RU" sz="2400" b="1" dirty="0">
                <a:latin typeface="Georgia" panose="02040502050405020303" pitchFamily="18" charset="0"/>
              </a:rPr>
              <a:t>Морфология научного стиля: Введение</a:t>
            </a:r>
            <a:endParaRPr lang="ru-RU" sz="2400" dirty="0"/>
          </a:p>
        </p:txBody>
      </p:sp>
      <p:sp>
        <p:nvSpPr>
          <p:cNvPr id="3" name="Объект 2"/>
          <p:cNvSpPr>
            <a:spLocks noGrp="1"/>
          </p:cNvSpPr>
          <p:nvPr>
            <p:ph idx="1"/>
          </p:nvPr>
        </p:nvSpPr>
        <p:spPr>
          <a:xfrm>
            <a:off x="467544" y="476672"/>
            <a:ext cx="7992888" cy="5184576"/>
          </a:xfrm>
        </p:spPr>
        <p:txBody>
          <a:bodyPr>
            <a:noAutofit/>
          </a:bodyPr>
          <a:lstStyle/>
          <a:p>
            <a:pPr marL="0" indent="0" algn="just">
              <a:buNone/>
            </a:pPr>
            <a:r>
              <a:rPr lang="ru-RU" sz="1800" b="1" dirty="0" smtClean="0"/>
              <a:t>Личные формы:</a:t>
            </a:r>
            <a:endParaRPr lang="ru-RU" sz="1800" b="1" dirty="0"/>
          </a:p>
          <a:p>
            <a:pPr algn="just"/>
            <a:r>
              <a:rPr lang="ru-RU" sz="1800" dirty="0" smtClean="0"/>
              <a:t>круг </a:t>
            </a:r>
            <a:r>
              <a:rPr lang="ru-RU" sz="1800" dirty="0"/>
              <a:t>личных форм глагола сужен – не употребляются формы 2-го </a:t>
            </a:r>
            <a:r>
              <a:rPr lang="ru-RU" sz="1800" dirty="0" smtClean="0"/>
              <a:t>лица, крайне редко употребляются  формы 1 лица ед. и мн. ч., преобладает 3 л. </a:t>
            </a:r>
            <a:r>
              <a:rPr lang="ru-RU" sz="1800" dirty="0" err="1" smtClean="0"/>
              <a:t>ед.и</a:t>
            </a:r>
            <a:r>
              <a:rPr lang="ru-RU" sz="1800" dirty="0" smtClean="0"/>
              <a:t> </a:t>
            </a:r>
            <a:r>
              <a:rPr lang="ru-RU" sz="1800" dirty="0" err="1" smtClean="0"/>
              <a:t>мн.ч</a:t>
            </a:r>
            <a:r>
              <a:rPr lang="ru-RU" sz="1800" dirty="0" smtClean="0"/>
              <a:t>. </a:t>
            </a:r>
            <a:endParaRPr lang="ru-RU" sz="1800" dirty="0"/>
          </a:p>
          <a:p>
            <a:pPr marL="0" indent="0" algn="just">
              <a:buNone/>
            </a:pPr>
            <a:r>
              <a:rPr lang="ru-RU" sz="1800" b="1" dirty="0" smtClean="0"/>
              <a:t>Видовременные формы:</a:t>
            </a:r>
          </a:p>
          <a:p>
            <a:pPr algn="just"/>
            <a:r>
              <a:rPr lang="ru-RU" sz="1800" dirty="0" smtClean="0"/>
              <a:t>Формы настоящего времени преобладают: </a:t>
            </a:r>
            <a:r>
              <a:rPr lang="ru-RU" sz="1800" dirty="0"/>
              <a:t>обращает  на  себя  внимание  «</a:t>
            </a:r>
            <a:r>
              <a:rPr lang="ru-RU" sz="1800" dirty="0" err="1"/>
              <a:t>временнáя</a:t>
            </a:r>
            <a:r>
              <a:rPr lang="ru-RU" sz="1800" dirty="0"/>
              <a:t>  однобокость»  научной  речи,  где  безоговорочно  доминирует  настоящее,  которое,  чаще  всего,  </a:t>
            </a:r>
            <a:r>
              <a:rPr lang="ru-RU" sz="1800" dirty="0" smtClean="0"/>
              <a:t>выступает </a:t>
            </a:r>
            <a:r>
              <a:rPr lang="ru-RU" sz="1800" dirty="0"/>
              <a:t>  одном  из  своих  </a:t>
            </a:r>
            <a:r>
              <a:rPr lang="ru-RU" sz="1800" dirty="0" smtClean="0"/>
              <a:t>значений - </a:t>
            </a:r>
            <a:r>
              <a:rPr lang="ru-RU" sz="1800" dirty="0"/>
              <a:t>отвлечённом  вневременном  (обобщённом,  абсолютном),  что  </a:t>
            </a:r>
            <a:r>
              <a:rPr lang="ru-RU" sz="1800" dirty="0" smtClean="0"/>
              <a:t>определяется</a:t>
            </a:r>
            <a:r>
              <a:rPr lang="ru-RU" sz="1800" dirty="0"/>
              <a:t>  самим  характером  научной  речи  с  присущей  ей  стилевой  чертой  обобщённости  и  абстрактности </a:t>
            </a:r>
            <a:endParaRPr lang="ru-RU" sz="1800" dirty="0" smtClean="0"/>
          </a:p>
          <a:p>
            <a:pPr algn="just"/>
            <a:r>
              <a:rPr lang="ru-RU" sz="1800" dirty="0" smtClean="0"/>
              <a:t>Формы </a:t>
            </a:r>
            <a:r>
              <a:rPr lang="ru-RU" sz="1800" u="sng" dirty="0"/>
              <a:t>прошедшего времени </a:t>
            </a:r>
            <a:r>
              <a:rPr lang="ru-RU" sz="1800" dirty="0"/>
              <a:t>в текстах собственно научного </a:t>
            </a:r>
            <a:r>
              <a:rPr lang="ru-RU" sz="1800" dirty="0" smtClean="0"/>
              <a:t>стиля используются для обозначения результатов и методов исследования</a:t>
            </a:r>
          </a:p>
          <a:p>
            <a:pPr algn="just"/>
            <a:r>
              <a:rPr lang="ru-RU" sz="1800" dirty="0" smtClean="0"/>
              <a:t>Формы </a:t>
            </a:r>
            <a:r>
              <a:rPr lang="ru-RU" sz="1800" dirty="0"/>
              <a:t>будущего времени </a:t>
            </a:r>
            <a:r>
              <a:rPr lang="ru-RU" sz="1800" dirty="0" smtClean="0"/>
              <a:t>в письменной научной речи на английском языке практически не употребляются.</a:t>
            </a:r>
            <a:endParaRPr lang="ru-RU" sz="1800" dirty="0"/>
          </a:p>
        </p:txBody>
      </p:sp>
    </p:spTree>
    <p:extLst>
      <p:ext uri="{BB962C8B-B14F-4D97-AF65-F5344CB8AC3E}">
        <p14:creationId xmlns:p14="http://schemas.microsoft.com/office/powerpoint/2010/main" val="3602596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400" b="1" dirty="0">
                <a:latin typeface="Georgia" panose="02040502050405020303" pitchFamily="18" charset="0"/>
              </a:rPr>
              <a:t>Морфология научного стиля: Введение</a:t>
            </a:r>
            <a:endParaRPr lang="ru-RU" sz="2400" dirty="0"/>
          </a:p>
        </p:txBody>
      </p:sp>
      <p:sp>
        <p:nvSpPr>
          <p:cNvPr id="3" name="Объект 2"/>
          <p:cNvSpPr>
            <a:spLocks noGrp="1"/>
          </p:cNvSpPr>
          <p:nvPr>
            <p:ph idx="1"/>
          </p:nvPr>
        </p:nvSpPr>
        <p:spPr/>
        <p:txBody>
          <a:bodyPr>
            <a:normAutofit/>
          </a:bodyPr>
          <a:lstStyle/>
          <a:p>
            <a:pPr algn="just"/>
            <a:r>
              <a:rPr lang="ru-RU" dirty="0"/>
              <a:t>О значительном </a:t>
            </a:r>
            <a:r>
              <a:rPr lang="ru-RU" b="1" dirty="0"/>
              <a:t>ослаблении категории времени </a:t>
            </a:r>
            <a:r>
              <a:rPr lang="ru-RU" dirty="0"/>
              <a:t>глагола в научном стиле или даже опустошении значения времени глагола свидетельствует активное использование отглагольных существительных – </a:t>
            </a:r>
            <a:r>
              <a:rPr lang="en-US" dirty="0"/>
              <a:t>empowering, falling, </a:t>
            </a:r>
            <a:r>
              <a:rPr lang="en-US" dirty="0" smtClean="0"/>
              <a:t>sharing</a:t>
            </a:r>
            <a:endParaRPr lang="ru-RU" dirty="0" smtClean="0"/>
          </a:p>
          <a:p>
            <a:pPr algn="just"/>
            <a:r>
              <a:rPr lang="ru-RU" dirty="0"/>
              <a:t>страдательный залог – одна из самых </a:t>
            </a:r>
            <a:r>
              <a:rPr lang="ru-RU" dirty="0" smtClean="0"/>
              <a:t>частотных </a:t>
            </a:r>
            <a:r>
              <a:rPr lang="ru-RU" dirty="0"/>
              <a:t>форм в </a:t>
            </a:r>
            <a:r>
              <a:rPr lang="ru-RU" dirty="0" smtClean="0"/>
              <a:t>письменных </a:t>
            </a:r>
            <a:r>
              <a:rPr lang="ru-RU" dirty="0"/>
              <a:t>научных текстов. </a:t>
            </a:r>
            <a:r>
              <a:rPr lang="en-US" dirty="0"/>
              <a:t>P</a:t>
            </a:r>
            <a:r>
              <a:rPr lang="ru-RU" dirty="0" err="1" smtClean="0"/>
              <a:t>assive</a:t>
            </a:r>
            <a:r>
              <a:rPr lang="ru-RU" dirty="0" smtClean="0"/>
              <a:t> </a:t>
            </a:r>
            <a:r>
              <a:rPr lang="ru-RU" dirty="0" err="1"/>
              <a:t>voice</a:t>
            </a:r>
            <a:r>
              <a:rPr lang="ru-RU" dirty="0"/>
              <a:t> придает речи объективный </a:t>
            </a:r>
            <a:r>
              <a:rPr lang="ru-RU" dirty="0" smtClean="0"/>
              <a:t>характер, что соответствует одной из основных характеристик научного стиля – объективности</a:t>
            </a:r>
            <a:endParaRPr lang="ru-RU" dirty="0"/>
          </a:p>
        </p:txBody>
      </p:sp>
    </p:spTree>
    <p:extLst>
      <p:ext uri="{BB962C8B-B14F-4D97-AF65-F5344CB8AC3E}">
        <p14:creationId xmlns:p14="http://schemas.microsoft.com/office/powerpoint/2010/main" val="3341963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72000"/>
            <a:ext cx="6978352" cy="1600200"/>
          </a:xfrm>
        </p:spPr>
        <p:txBody>
          <a:bodyPr>
            <a:normAutofit/>
          </a:bodyPr>
          <a:lstStyle/>
          <a:p>
            <a:r>
              <a:rPr lang="ru-RU" sz="2400" b="1" dirty="0" smtClean="0">
                <a:latin typeface="Georgia" panose="02040502050405020303" pitchFamily="18" charset="0"/>
              </a:rPr>
              <a:t>Частотность видовременных форм </a:t>
            </a:r>
            <a:br>
              <a:rPr lang="ru-RU" sz="2400" b="1" dirty="0" smtClean="0">
                <a:latin typeface="Georgia" panose="02040502050405020303" pitchFamily="18" charset="0"/>
              </a:rPr>
            </a:br>
            <a:r>
              <a:rPr lang="en-GB" sz="2400" dirty="0" smtClean="0">
                <a:latin typeface="Georgia" panose="02040502050405020303" pitchFamily="18" charset="0"/>
              </a:rPr>
              <a:t>U</a:t>
            </a:r>
            <a:r>
              <a:rPr lang="ru-RU" sz="2400" dirty="0">
                <a:latin typeface="Georgia" panose="02040502050405020303" pitchFamily="18" charset="0"/>
              </a:rPr>
              <a:t>.</a:t>
            </a:r>
            <a:r>
              <a:rPr lang="en-GB" sz="2400" dirty="0" smtClean="0">
                <a:latin typeface="Georgia" panose="02040502050405020303" pitchFamily="18" charset="0"/>
              </a:rPr>
              <a:t> </a:t>
            </a:r>
            <a:r>
              <a:rPr lang="en-GB" sz="2400" dirty="0" err="1">
                <a:latin typeface="Georgia" panose="02040502050405020303" pitchFamily="18" charset="0"/>
              </a:rPr>
              <a:t>Alzuhairy</a:t>
            </a:r>
            <a:endParaRPr lang="ru-RU" sz="2400" b="1" dirty="0">
              <a:latin typeface="Georgia" panose="02040502050405020303" pitchFamily="18" charset="0"/>
            </a:endParaRPr>
          </a:p>
        </p:txBody>
      </p:sp>
      <p:sp>
        <p:nvSpPr>
          <p:cNvPr id="3" name="Объект 2"/>
          <p:cNvSpPr>
            <a:spLocks noGrp="1"/>
          </p:cNvSpPr>
          <p:nvPr>
            <p:ph idx="1"/>
          </p:nvPr>
        </p:nvSpPr>
        <p:spPr/>
        <p:txBody>
          <a:bodyPr>
            <a:normAutofit/>
          </a:bodyPr>
          <a:lstStyle/>
          <a:p>
            <a:pPr algn="just"/>
            <a:r>
              <a:rPr lang="en-US" dirty="0">
                <a:latin typeface="Georgia" panose="02040502050405020303" pitchFamily="18" charset="0"/>
              </a:rPr>
              <a:t>31 research papers written </a:t>
            </a:r>
            <a:r>
              <a:rPr lang="en-US" dirty="0" smtClean="0">
                <a:latin typeface="Georgia" panose="02040502050405020303" pitchFamily="18" charset="0"/>
              </a:rPr>
              <a:t>by</a:t>
            </a:r>
            <a:r>
              <a:rPr lang="ru-RU" dirty="0" smtClean="0">
                <a:latin typeface="Georgia" panose="02040502050405020303" pitchFamily="18" charset="0"/>
              </a:rPr>
              <a:t> </a:t>
            </a:r>
            <a:r>
              <a:rPr lang="en-US" dirty="0" smtClean="0">
                <a:latin typeface="Georgia" panose="02040502050405020303" pitchFamily="18" charset="0"/>
              </a:rPr>
              <a:t>undergraduate </a:t>
            </a:r>
            <a:r>
              <a:rPr lang="en-US" dirty="0">
                <a:latin typeface="Georgia" panose="02040502050405020303" pitchFamily="18" charset="0"/>
              </a:rPr>
              <a:t>students </a:t>
            </a:r>
            <a:r>
              <a:rPr lang="ru-RU" dirty="0" smtClean="0">
                <a:latin typeface="Georgia" panose="02040502050405020303" pitchFamily="18" charset="0"/>
              </a:rPr>
              <a:t>(</a:t>
            </a:r>
            <a:r>
              <a:rPr lang="en-US" dirty="0" smtClean="0">
                <a:latin typeface="Georgia" panose="02040502050405020303" pitchFamily="18" charset="0"/>
              </a:rPr>
              <a:t>UCF</a:t>
            </a:r>
            <a:r>
              <a:rPr lang="ru-RU" dirty="0" smtClean="0">
                <a:latin typeface="Georgia" panose="02040502050405020303" pitchFamily="18" charset="0"/>
              </a:rPr>
              <a:t>)</a:t>
            </a:r>
            <a:r>
              <a:rPr lang="en-US" dirty="0" smtClean="0">
                <a:latin typeface="Georgia" panose="02040502050405020303" pitchFamily="18" charset="0"/>
              </a:rPr>
              <a:t>. </a:t>
            </a:r>
            <a:r>
              <a:rPr lang="en-US" dirty="0">
                <a:latin typeface="Georgia" panose="02040502050405020303" pitchFamily="18" charset="0"/>
              </a:rPr>
              <a:t>The total size of this original corpus is 103,181 </a:t>
            </a:r>
            <a:r>
              <a:rPr lang="en-US" dirty="0" smtClean="0">
                <a:latin typeface="Georgia" panose="02040502050405020303" pitchFamily="18" charset="0"/>
              </a:rPr>
              <a:t>words,</a:t>
            </a:r>
            <a:r>
              <a:rPr lang="ru-RU" dirty="0" smtClean="0">
                <a:latin typeface="Georgia" panose="02040502050405020303" pitchFamily="18" charset="0"/>
              </a:rPr>
              <a:t> </a:t>
            </a:r>
            <a:r>
              <a:rPr lang="en-US" dirty="0" smtClean="0">
                <a:latin typeface="Georgia" panose="02040502050405020303" pitchFamily="18" charset="0"/>
              </a:rPr>
              <a:t>with </a:t>
            </a:r>
            <a:r>
              <a:rPr lang="en-US" dirty="0">
                <a:latin typeface="Georgia" panose="02040502050405020303" pitchFamily="18" charset="0"/>
              </a:rPr>
              <a:t>the length of papers varying from 1,964 words to 6,676 </a:t>
            </a:r>
            <a:r>
              <a:rPr lang="en-US" dirty="0" smtClean="0">
                <a:latin typeface="Georgia" panose="02040502050405020303" pitchFamily="18" charset="0"/>
              </a:rPr>
              <a:t>words</a:t>
            </a:r>
            <a:endParaRPr lang="ru-RU" dirty="0">
              <a:latin typeface="Georgia" panose="02040502050405020303" pitchFamily="18" charset="0"/>
            </a:endParaRPr>
          </a:p>
          <a:p>
            <a:pPr algn="just"/>
            <a:r>
              <a:rPr lang="en-US" u="sng" dirty="0" smtClean="0">
                <a:latin typeface="Georgia" panose="02040502050405020303" pitchFamily="18" charset="0"/>
              </a:rPr>
              <a:t>the </a:t>
            </a:r>
            <a:r>
              <a:rPr lang="en-US" u="sng" dirty="0">
                <a:latin typeface="Georgia" panose="02040502050405020303" pitchFamily="18" charset="0"/>
              </a:rPr>
              <a:t>most frequently used </a:t>
            </a:r>
            <a:r>
              <a:rPr lang="en-US" u="sng" dirty="0" smtClean="0">
                <a:latin typeface="Georgia" panose="02040502050405020303" pitchFamily="18" charset="0"/>
              </a:rPr>
              <a:t>tenses</a:t>
            </a:r>
            <a:r>
              <a:rPr lang="en-US" dirty="0" smtClean="0">
                <a:latin typeface="Georgia" panose="02040502050405020303" pitchFamily="18" charset="0"/>
              </a:rPr>
              <a:t>: </a:t>
            </a:r>
            <a:r>
              <a:rPr lang="en-US" b="1" dirty="0" smtClean="0">
                <a:latin typeface="Georgia" panose="02040502050405020303" pitchFamily="18" charset="0"/>
              </a:rPr>
              <a:t>present </a:t>
            </a:r>
            <a:r>
              <a:rPr lang="en-US" b="1" dirty="0">
                <a:latin typeface="Georgia" panose="02040502050405020303" pitchFamily="18" charset="0"/>
              </a:rPr>
              <a:t>simple, </a:t>
            </a:r>
            <a:r>
              <a:rPr lang="en-US" b="1" dirty="0" smtClean="0">
                <a:latin typeface="Georgia" panose="02040502050405020303" pitchFamily="18" charset="0"/>
              </a:rPr>
              <a:t>past simple</a:t>
            </a:r>
            <a:r>
              <a:rPr lang="en-US" b="1" dirty="0">
                <a:latin typeface="Georgia" panose="02040502050405020303" pitchFamily="18" charset="0"/>
              </a:rPr>
              <a:t>, modals, and present </a:t>
            </a:r>
            <a:r>
              <a:rPr lang="en-US" b="1" dirty="0" smtClean="0">
                <a:latin typeface="Georgia" panose="02040502050405020303" pitchFamily="18" charset="0"/>
              </a:rPr>
              <a:t>perfect</a:t>
            </a:r>
            <a:endParaRPr lang="en-US" dirty="0">
              <a:latin typeface="Georgia" panose="02040502050405020303" pitchFamily="18" charset="0"/>
            </a:endParaRPr>
          </a:p>
          <a:p>
            <a:pPr algn="just"/>
            <a:r>
              <a:rPr lang="en-US" u="sng" dirty="0" smtClean="0">
                <a:latin typeface="Georgia" panose="02040502050405020303" pitchFamily="18" charset="0"/>
              </a:rPr>
              <a:t>the least  frequently used tenses: </a:t>
            </a:r>
            <a:r>
              <a:rPr lang="en-US" dirty="0" smtClean="0">
                <a:latin typeface="Georgia" panose="02040502050405020303" pitchFamily="18" charset="0"/>
              </a:rPr>
              <a:t> future </a:t>
            </a:r>
            <a:r>
              <a:rPr lang="en-US" dirty="0">
                <a:latin typeface="Georgia" panose="02040502050405020303" pitchFamily="18" charset="0"/>
              </a:rPr>
              <a:t>progressive, future perfect, and past and </a:t>
            </a:r>
            <a:r>
              <a:rPr lang="en-US" dirty="0" smtClean="0">
                <a:latin typeface="Georgia" panose="02040502050405020303" pitchFamily="18" charset="0"/>
              </a:rPr>
              <a:t>future and perfect progressive</a:t>
            </a:r>
            <a:endParaRPr lang="ru-RU" dirty="0">
              <a:latin typeface="Georgia" panose="02040502050405020303" pitchFamily="18" charset="0"/>
            </a:endParaRPr>
          </a:p>
        </p:txBody>
      </p:sp>
    </p:spTree>
    <p:extLst>
      <p:ext uri="{BB962C8B-B14F-4D97-AF65-F5344CB8AC3E}">
        <p14:creationId xmlns:p14="http://schemas.microsoft.com/office/powerpoint/2010/main" val="546287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013176"/>
            <a:ext cx="6781800" cy="1159024"/>
          </a:xfrm>
        </p:spPr>
        <p:txBody>
          <a:bodyPr>
            <a:normAutofit/>
          </a:bodyPr>
          <a:lstStyle/>
          <a:p>
            <a:r>
              <a:rPr lang="ru-RU" sz="2400" b="1" dirty="0">
                <a:latin typeface="Georgia" panose="02040502050405020303" pitchFamily="18" charset="0"/>
              </a:rPr>
              <a:t>Частотность видовременных форм </a:t>
            </a:r>
            <a:br>
              <a:rPr lang="ru-RU" sz="2400" b="1" dirty="0">
                <a:latin typeface="Georgia" panose="02040502050405020303" pitchFamily="18" charset="0"/>
              </a:rPr>
            </a:br>
            <a:r>
              <a:rPr lang="en-GB" sz="2400" dirty="0">
                <a:latin typeface="Georgia" panose="02040502050405020303" pitchFamily="18" charset="0"/>
              </a:rPr>
              <a:t>U</a:t>
            </a:r>
            <a:r>
              <a:rPr lang="ru-RU" sz="2400" dirty="0">
                <a:latin typeface="Georgia" panose="02040502050405020303" pitchFamily="18" charset="0"/>
              </a:rPr>
              <a:t>.</a:t>
            </a:r>
            <a:r>
              <a:rPr lang="en-GB" sz="2400" dirty="0">
                <a:latin typeface="Georgia" panose="02040502050405020303" pitchFamily="18" charset="0"/>
              </a:rPr>
              <a:t> </a:t>
            </a:r>
            <a:r>
              <a:rPr lang="en-GB" sz="2400" dirty="0" err="1">
                <a:latin typeface="Georgia" panose="02040502050405020303" pitchFamily="18" charset="0"/>
              </a:rPr>
              <a:t>Alzuhairy</a:t>
            </a:r>
            <a:endParaRPr lang="ru-RU" sz="2400" dirty="0">
              <a:latin typeface="Georgia" panose="02040502050405020303" pitchFamily="18" charset="0"/>
            </a:endParaRPr>
          </a:p>
        </p:txBody>
      </p:sp>
      <p:sp>
        <p:nvSpPr>
          <p:cNvPr id="3" name="Объект 2"/>
          <p:cNvSpPr>
            <a:spLocks noGrp="1"/>
          </p:cNvSpPr>
          <p:nvPr>
            <p:ph idx="1"/>
          </p:nvPr>
        </p:nvSpPr>
        <p:spPr/>
        <p:txBody>
          <a:bodyPr>
            <a:normAutofit/>
          </a:bodyPr>
          <a:lstStyle/>
          <a:p>
            <a:pPr marL="0" indent="0">
              <a:buNone/>
            </a:pPr>
            <a:r>
              <a:rPr lang="en-US" b="1" dirty="0" smtClean="0"/>
              <a:t>103,181-words </a:t>
            </a:r>
            <a:r>
              <a:rPr lang="en-US" b="1" dirty="0"/>
              <a:t>corpus</a:t>
            </a:r>
            <a:endParaRPr lang="en-US" b="1" dirty="0" smtClean="0"/>
          </a:p>
          <a:p>
            <a:r>
              <a:rPr lang="en-US" dirty="0" smtClean="0"/>
              <a:t>the </a:t>
            </a:r>
            <a:r>
              <a:rPr lang="en-US" dirty="0"/>
              <a:t>present simple (49.99</a:t>
            </a:r>
            <a:r>
              <a:rPr lang="en-US" dirty="0" smtClean="0"/>
              <a:t>%)</a:t>
            </a:r>
          </a:p>
          <a:p>
            <a:r>
              <a:rPr lang="en-US" dirty="0" smtClean="0"/>
              <a:t>past simple  (</a:t>
            </a:r>
            <a:r>
              <a:rPr lang="en-US" dirty="0"/>
              <a:t>28.50%), modals (9.9</a:t>
            </a:r>
            <a:r>
              <a:rPr lang="en-US" dirty="0" smtClean="0"/>
              <a:t>%)</a:t>
            </a:r>
          </a:p>
          <a:p>
            <a:r>
              <a:rPr lang="en-US" dirty="0" smtClean="0"/>
              <a:t>present </a:t>
            </a:r>
            <a:r>
              <a:rPr lang="en-US" dirty="0"/>
              <a:t>perfect (4.65</a:t>
            </a:r>
            <a:r>
              <a:rPr lang="en-US" dirty="0" smtClean="0"/>
              <a:t>%)</a:t>
            </a:r>
          </a:p>
          <a:p>
            <a:r>
              <a:rPr lang="en-US" dirty="0" smtClean="0"/>
              <a:t>future </a:t>
            </a:r>
            <a:r>
              <a:rPr lang="en-US" dirty="0"/>
              <a:t>simple (2.32</a:t>
            </a:r>
            <a:r>
              <a:rPr lang="en-US" dirty="0" smtClean="0"/>
              <a:t>%)</a:t>
            </a:r>
          </a:p>
          <a:p>
            <a:r>
              <a:rPr lang="en-US" dirty="0" smtClean="0"/>
              <a:t>and present progressive </a:t>
            </a:r>
            <a:r>
              <a:rPr lang="en-US" dirty="0"/>
              <a:t>(2.31</a:t>
            </a:r>
            <a:r>
              <a:rPr lang="en-US" dirty="0" smtClean="0"/>
              <a:t>%)</a:t>
            </a:r>
          </a:p>
          <a:p>
            <a:r>
              <a:rPr lang="en-US" dirty="0" smtClean="0"/>
              <a:t>The </a:t>
            </a:r>
            <a:r>
              <a:rPr lang="en-US" dirty="0"/>
              <a:t>rest of the verb tenses, perfect modals, and imperatives were less </a:t>
            </a:r>
            <a:r>
              <a:rPr lang="en-US" dirty="0" smtClean="0"/>
              <a:t>than </a:t>
            </a:r>
            <a:r>
              <a:rPr lang="en-GB" dirty="0" smtClean="0"/>
              <a:t>zero </a:t>
            </a:r>
            <a:r>
              <a:rPr lang="en-GB" dirty="0"/>
              <a:t>percent</a:t>
            </a:r>
            <a:endParaRPr lang="ru-RU" dirty="0"/>
          </a:p>
        </p:txBody>
      </p:sp>
    </p:spTree>
    <p:extLst>
      <p:ext uri="{BB962C8B-B14F-4D97-AF65-F5344CB8AC3E}">
        <p14:creationId xmlns:p14="http://schemas.microsoft.com/office/powerpoint/2010/main" val="5481048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5576" y="5733256"/>
            <a:ext cx="6781800" cy="510952"/>
          </a:xfrm>
        </p:spPr>
        <p:txBody>
          <a:bodyPr>
            <a:normAutofit/>
          </a:bodyPr>
          <a:lstStyle/>
          <a:p>
            <a:r>
              <a:rPr lang="en-US" sz="2400" b="1" dirty="0" smtClean="0">
                <a:latin typeface="Georgia" panose="02040502050405020303" pitchFamily="18" charset="0"/>
              </a:rPr>
              <a:t>Academic Writing Centres</a:t>
            </a:r>
            <a:endParaRPr lang="ru-RU" sz="2400" b="1" dirty="0">
              <a:latin typeface="Georgia" panose="02040502050405020303" pitchFamily="18"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1618" y="260648"/>
            <a:ext cx="8837294" cy="49685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2096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4581128"/>
            <a:ext cx="6781800" cy="1600200"/>
          </a:xfrm>
        </p:spPr>
        <p:txBody>
          <a:bodyPr>
            <a:normAutofit/>
          </a:bodyPr>
          <a:lstStyle/>
          <a:p>
            <a:r>
              <a:rPr lang="ru-RU" sz="2400" b="1" dirty="0" smtClean="0">
                <a:latin typeface="Georgia" panose="02040502050405020303" pitchFamily="18" charset="0"/>
              </a:rPr>
              <a:t>Коммуникативная функция глаголов в письменной научной речи</a:t>
            </a:r>
            <a:r>
              <a:rPr lang="en-US" sz="2400" b="1" dirty="0" smtClean="0">
                <a:latin typeface="Georgia" panose="02040502050405020303" pitchFamily="18" charset="0"/>
              </a:rPr>
              <a:t/>
            </a:r>
            <a:br>
              <a:rPr lang="en-US" sz="2400" b="1" dirty="0" smtClean="0">
                <a:latin typeface="Georgia" panose="02040502050405020303" pitchFamily="18" charset="0"/>
              </a:rPr>
            </a:br>
            <a:r>
              <a:rPr lang="en-US" sz="2400" b="1" dirty="0">
                <a:latin typeface="Georgia" panose="02040502050405020303" pitchFamily="18" charset="0"/>
              </a:rPr>
              <a:t>Academic Writing Centres</a:t>
            </a:r>
            <a:endParaRPr lang="ru-RU" sz="2400" b="1" dirty="0">
              <a:latin typeface="Georgia" panose="02040502050405020303" pitchFamily="18" charset="0"/>
            </a:endParaRPr>
          </a:p>
        </p:txBody>
      </p:sp>
      <p:sp>
        <p:nvSpPr>
          <p:cNvPr id="3" name="Объект 2"/>
          <p:cNvSpPr>
            <a:spLocks noGrp="1"/>
          </p:cNvSpPr>
          <p:nvPr>
            <p:ph idx="1"/>
          </p:nvPr>
        </p:nvSpPr>
        <p:spPr/>
        <p:txBody>
          <a:bodyPr>
            <a:normAutofit lnSpcReduction="10000"/>
          </a:bodyPr>
          <a:lstStyle/>
          <a:p>
            <a:r>
              <a:rPr lang="en-GB" b="1" dirty="0" smtClean="0"/>
              <a:t>change or</a:t>
            </a:r>
            <a:r>
              <a:rPr lang="ru-RU" b="1" dirty="0" smtClean="0"/>
              <a:t> </a:t>
            </a:r>
            <a:r>
              <a:rPr lang="en-GB" b="1" dirty="0" smtClean="0"/>
              <a:t>difference</a:t>
            </a:r>
            <a:endParaRPr lang="ru-RU" b="1" dirty="0" smtClean="0"/>
          </a:p>
          <a:p>
            <a:r>
              <a:rPr lang="en-GB" b="1" dirty="0" smtClean="0"/>
              <a:t>stability</a:t>
            </a:r>
          </a:p>
          <a:p>
            <a:r>
              <a:rPr lang="en-GB" b="1" dirty="0" smtClean="0"/>
              <a:t>keeping </a:t>
            </a:r>
            <a:r>
              <a:rPr lang="en-GB" b="1" dirty="0"/>
              <a:t>within a</a:t>
            </a:r>
          </a:p>
          <a:p>
            <a:r>
              <a:rPr lang="en-GB" b="1" dirty="0"/>
              <a:t>certain </a:t>
            </a:r>
            <a:r>
              <a:rPr lang="en-GB" b="1" dirty="0" smtClean="0"/>
              <a:t>range/under </a:t>
            </a:r>
            <a:r>
              <a:rPr lang="en-GB" b="1" dirty="0"/>
              <a:t>a certain </a:t>
            </a:r>
            <a:r>
              <a:rPr lang="en-GB" b="1" dirty="0" smtClean="0"/>
              <a:t>level</a:t>
            </a:r>
          </a:p>
          <a:p>
            <a:r>
              <a:rPr lang="en-GB" b="1" dirty="0"/>
              <a:t>in-depth </a:t>
            </a:r>
            <a:r>
              <a:rPr lang="en-GB" b="1" dirty="0" smtClean="0"/>
              <a:t>study</a:t>
            </a:r>
          </a:p>
          <a:p>
            <a:r>
              <a:rPr lang="en-GB" b="1" dirty="0"/>
              <a:t>s</a:t>
            </a:r>
            <a:r>
              <a:rPr lang="en-GB" b="1" dirty="0" smtClean="0"/>
              <a:t>tating</a:t>
            </a:r>
            <a:r>
              <a:rPr lang="en-GB" b="1" dirty="0"/>
              <a:t>, </a:t>
            </a:r>
            <a:r>
              <a:rPr lang="en-GB" b="1" dirty="0" smtClean="0"/>
              <a:t>restating </a:t>
            </a:r>
            <a:r>
              <a:rPr lang="en-GB" b="1" dirty="0"/>
              <a:t>or</a:t>
            </a:r>
          </a:p>
          <a:p>
            <a:r>
              <a:rPr lang="en-GB" b="1" dirty="0" smtClean="0"/>
              <a:t>emphasize ideas/concepts</a:t>
            </a:r>
          </a:p>
          <a:p>
            <a:r>
              <a:rPr lang="en-GB" b="1" dirty="0" smtClean="0"/>
              <a:t>describe phenomenon/ data</a:t>
            </a:r>
          </a:p>
          <a:p>
            <a:r>
              <a:rPr lang="en-GB" b="1" dirty="0" err="1" smtClean="0"/>
              <a:t>etc</a:t>
            </a:r>
            <a:endParaRPr lang="ru-RU" dirty="0"/>
          </a:p>
        </p:txBody>
      </p:sp>
    </p:spTree>
    <p:extLst>
      <p:ext uri="{BB962C8B-B14F-4D97-AF65-F5344CB8AC3E}">
        <p14:creationId xmlns:p14="http://schemas.microsoft.com/office/powerpoint/2010/main" val="2681587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5157192"/>
            <a:ext cx="6906344" cy="1015008"/>
          </a:xfrm>
        </p:spPr>
        <p:txBody>
          <a:bodyPr>
            <a:normAutofit/>
          </a:bodyPr>
          <a:lstStyle/>
          <a:p>
            <a:pPr algn="just"/>
            <a:r>
              <a:rPr lang="en-US" sz="2400" b="1" dirty="0" err="1" smtClean="0">
                <a:latin typeface="Georgia" panose="02040502050405020303" pitchFamily="18" charset="0"/>
              </a:rPr>
              <a:t>PaperCat</a:t>
            </a:r>
            <a:r>
              <a:rPr lang="en-US" sz="2400" b="1" dirty="0" smtClean="0">
                <a:latin typeface="Georgia" panose="02040502050405020303" pitchFamily="18" charset="0"/>
              </a:rPr>
              <a:t> </a:t>
            </a:r>
            <a:r>
              <a:rPr lang="ru-RU" sz="2400" b="1" dirty="0" smtClean="0">
                <a:latin typeface="Georgia" panose="02040502050405020303" pitchFamily="18" charset="0"/>
              </a:rPr>
              <a:t>– предварительные практические результаты</a:t>
            </a:r>
            <a:endParaRPr lang="ru-RU" sz="2400" b="1" dirty="0">
              <a:latin typeface="Georgia" panose="02040502050405020303" pitchFamily="18" charset="0"/>
            </a:endParaRPr>
          </a:p>
        </p:txBody>
      </p:sp>
      <p:sp>
        <p:nvSpPr>
          <p:cNvPr id="3" name="Объект 2"/>
          <p:cNvSpPr>
            <a:spLocks noGrp="1"/>
          </p:cNvSpPr>
          <p:nvPr>
            <p:ph idx="1"/>
          </p:nvPr>
        </p:nvSpPr>
        <p:spPr/>
        <p:txBody>
          <a:bodyPr/>
          <a:lstStyle/>
          <a:p>
            <a:pPr marL="0" indent="0" algn="just">
              <a:buNone/>
            </a:pPr>
            <a:r>
              <a:rPr lang="ru-RU" b="1" dirty="0" smtClean="0"/>
              <a:t>Цели и задачи</a:t>
            </a:r>
          </a:p>
          <a:p>
            <a:pPr algn="just"/>
            <a:r>
              <a:rPr lang="ru-RU" dirty="0" smtClean="0"/>
              <a:t>Определить значимые для научной письменной речи на английском языке глагольные категории (в сравнении </a:t>
            </a:r>
            <a:r>
              <a:rPr lang="en-US" dirty="0" smtClean="0"/>
              <a:t>NBC </a:t>
            </a:r>
            <a:r>
              <a:rPr lang="ru-RU" dirty="0" smtClean="0"/>
              <a:t>и </a:t>
            </a:r>
          </a:p>
          <a:p>
            <a:pPr algn="just"/>
            <a:r>
              <a:rPr lang="ru-RU" dirty="0" smtClean="0"/>
              <a:t>Определить степень усвоения этих категорий студентами 4 курса (выражена в количественных характеристиках научной речи)</a:t>
            </a:r>
          </a:p>
          <a:p>
            <a:endParaRPr lang="ru-RU" dirty="0" smtClean="0"/>
          </a:p>
          <a:p>
            <a:endParaRPr lang="ru-RU" dirty="0"/>
          </a:p>
        </p:txBody>
      </p:sp>
    </p:spTree>
    <p:extLst>
      <p:ext uri="{BB962C8B-B14F-4D97-AF65-F5344CB8AC3E}">
        <p14:creationId xmlns:p14="http://schemas.microsoft.com/office/powerpoint/2010/main" val="359861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191</TotalTime>
  <Words>1663</Words>
  <Application>Microsoft Office PowerPoint</Application>
  <PresentationFormat>Экран (4:3)</PresentationFormat>
  <Paragraphs>109</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NewsPrint</vt:lpstr>
      <vt:lpstr>Сильные глаголы: Сила глаголов?</vt:lpstr>
      <vt:lpstr>Морфология научного стиля: Введение</vt:lpstr>
      <vt:lpstr>Морфология научного стиля: Введение</vt:lpstr>
      <vt:lpstr>Морфология научного стиля: Введение</vt:lpstr>
      <vt:lpstr>Частотность видовременных форм  U. Alzuhairy</vt:lpstr>
      <vt:lpstr>Частотность видовременных форм  U. Alzuhairy</vt:lpstr>
      <vt:lpstr>Academic Writing Centres</vt:lpstr>
      <vt:lpstr>Коммуникативная функция глаголов в письменной научной речи Academic Writing Centres</vt:lpstr>
      <vt:lpstr>PaperCat – предварительные практические результаты</vt:lpstr>
      <vt:lpstr>Пилотный сравнительный анализ глагольных форм</vt:lpstr>
      <vt:lpstr>Verbs of abstract semantics and desemanticised verbs</vt:lpstr>
      <vt:lpstr>Future Forms</vt:lpstr>
      <vt:lpstr>Future Forms</vt:lpstr>
      <vt:lpstr>Passive Voice</vt:lpstr>
      <vt:lpstr>Passive Voice</vt:lpstr>
      <vt:lpstr>Present Forms</vt:lpstr>
      <vt:lpstr>Present Forms</vt:lpstr>
      <vt:lpstr>Present Forms</vt:lpstr>
      <vt:lpstr>Present Forms</vt:lpstr>
      <vt:lpstr>Past Forms</vt:lpstr>
      <vt:lpstr>Past  Forms</vt:lpstr>
      <vt:lpstr>Past  Forms</vt:lpstr>
      <vt:lpstr>Заключение</vt:lpstr>
      <vt:lpstr>Литература</vt:lpstr>
      <vt:lpstr>Задачи по дальнейшему сбору данных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"Сильные глаголы: Сила глаголов? Глагол в научном и учебно-научном дискурсах в компьютерных науках"</dc:title>
  <dc:creator>StrinyukSA</dc:creator>
  <cp:lastModifiedBy>StrinyukSA</cp:lastModifiedBy>
  <cp:revision>17</cp:revision>
  <dcterms:created xsi:type="dcterms:W3CDTF">2017-06-13T04:39:14Z</dcterms:created>
  <dcterms:modified xsi:type="dcterms:W3CDTF">2017-06-13T07:50:32Z</dcterms:modified>
</cp:coreProperties>
</file>