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59" r:id="rId4"/>
    <p:sldId id="263" r:id="rId5"/>
    <p:sldId id="267" r:id="rId6"/>
    <p:sldId id="271" r:id="rId7"/>
    <p:sldId id="264" r:id="rId8"/>
    <p:sldId id="260" r:id="rId9"/>
    <p:sldId id="268" r:id="rId10"/>
    <p:sldId id="276" r:id="rId11"/>
    <p:sldId id="262" r:id="rId12"/>
    <p:sldId id="269" r:id="rId13"/>
    <p:sldId id="261" r:id="rId14"/>
    <p:sldId id="275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0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12.xml"/><Relationship Id="rId18" Type="http://schemas.openxmlformats.org/officeDocument/2006/relationships/image" Target="../media/image11.png"/><Relationship Id="rId26" Type="http://schemas.openxmlformats.org/officeDocument/2006/relationships/image" Target="../media/image16.jpg"/><Relationship Id="rId3" Type="http://schemas.openxmlformats.org/officeDocument/2006/relationships/slide" Target="slide3.xml"/><Relationship Id="rId21" Type="http://schemas.openxmlformats.org/officeDocument/2006/relationships/image" Target="../media/image13.png"/><Relationship Id="rId7" Type="http://schemas.openxmlformats.org/officeDocument/2006/relationships/slide" Target="slide7.xml"/><Relationship Id="rId12" Type="http://schemas.openxmlformats.org/officeDocument/2006/relationships/image" Target="../media/image8.png"/><Relationship Id="rId17" Type="http://schemas.openxmlformats.org/officeDocument/2006/relationships/slide" Target="slide5.xml"/><Relationship Id="rId25" Type="http://schemas.openxmlformats.org/officeDocument/2006/relationships/slide" Target="slide10.xml"/><Relationship Id="rId2" Type="http://schemas.openxmlformats.org/officeDocument/2006/relationships/image" Target="../media/image3.png"/><Relationship Id="rId16" Type="http://schemas.openxmlformats.org/officeDocument/2006/relationships/image" Target="../media/image10.jp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9.xml"/><Relationship Id="rId24" Type="http://schemas.openxmlformats.org/officeDocument/2006/relationships/image" Target="../media/image15.png"/><Relationship Id="rId5" Type="http://schemas.openxmlformats.org/officeDocument/2006/relationships/slide" Target="slide4.xml"/><Relationship Id="rId15" Type="http://schemas.openxmlformats.org/officeDocument/2006/relationships/slide" Target="slide11.xml"/><Relationship Id="rId23" Type="http://schemas.openxmlformats.org/officeDocument/2006/relationships/image" Target="../media/image14.jpg"/><Relationship Id="rId10" Type="http://schemas.openxmlformats.org/officeDocument/2006/relationships/image" Target="../media/image7.png"/><Relationship Id="rId19" Type="http://schemas.openxmlformats.org/officeDocument/2006/relationships/slide" Target="slide13.xml"/><Relationship Id="rId4" Type="http://schemas.openxmlformats.org/officeDocument/2006/relationships/image" Target="../media/image4.jpg"/><Relationship Id="rId9" Type="http://schemas.openxmlformats.org/officeDocument/2006/relationships/slide" Target="slide8.xml"/><Relationship Id="rId14" Type="http://schemas.openxmlformats.org/officeDocument/2006/relationships/image" Target="../media/image9.png"/><Relationship Id="rId22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Сетевая организация образовательного пространства и образовательного процесса</a:t>
            </a:r>
          </a:p>
          <a:p>
            <a:pPr marL="0" indent="0" algn="r">
              <a:lnSpc>
                <a:spcPct val="150000"/>
              </a:lnSpc>
              <a:buNone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Усанина Наталья Леонидовна </a:t>
            </a:r>
          </a:p>
          <a:p>
            <a:pPr marL="0" indent="0" algn="r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МАОУ «Гимназия»,</a:t>
            </a:r>
          </a:p>
          <a:p>
            <a:pPr marL="0" indent="0" algn="r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Почетный работник общего образования РФ</a:t>
            </a:r>
          </a:p>
          <a:p>
            <a:pPr marL="0" indent="0" algn="r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30.03.2017г.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722" y="282806"/>
            <a:ext cx="1329620" cy="127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9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274638"/>
            <a:ext cx="2206417" cy="1426170"/>
          </a:xfrm>
        </p:spPr>
      </p:pic>
      <p:sp>
        <p:nvSpPr>
          <p:cNvPr id="5" name="TextBox 4"/>
          <p:cNvSpPr txBox="1"/>
          <p:nvPr/>
        </p:nvSpPr>
        <p:spPr>
          <a:xfrm>
            <a:off x="899593" y="2564904"/>
            <a:ext cx="7848872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АНО ДПО «Институт инновационной</a:t>
            </a:r>
          </a:p>
          <a:p>
            <a:pPr algn="ctr"/>
            <a:r>
              <a:rPr lang="ru-RU" sz="3600" b="1" dirty="0">
                <a:solidFill>
                  <a:srgbClr val="0070C0"/>
                </a:solidFill>
              </a:rPr>
              <a:t>о</a:t>
            </a:r>
            <a:r>
              <a:rPr lang="ru-RU" sz="3600" b="1" dirty="0" smtClean="0">
                <a:solidFill>
                  <a:srgbClr val="0070C0"/>
                </a:solidFill>
              </a:rPr>
              <a:t>бразовательной политики и права «Эврика-Пермь»</a:t>
            </a:r>
          </a:p>
          <a:p>
            <a:pPr algn="ctr"/>
            <a:r>
              <a:rPr lang="ru-RU" sz="2700" b="1" dirty="0">
                <a:solidFill>
                  <a:srgbClr val="FF0000"/>
                </a:solidFill>
              </a:rPr>
              <a:t>Основные направления деятельности:</a:t>
            </a:r>
            <a:endParaRPr lang="ru-RU" sz="2700" b="1" dirty="0" smtClean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ru-RU" sz="2700" dirty="0" smtClean="0">
                <a:solidFill>
                  <a:srgbClr val="002060"/>
                </a:solidFill>
              </a:rPr>
              <a:t>Разработка и реализация инновационных современных программ и проектов</a:t>
            </a:r>
          </a:p>
          <a:p>
            <a:pPr marL="571500" indent="-571500">
              <a:buFontTx/>
              <a:buChar char="-"/>
            </a:pPr>
            <a:r>
              <a:rPr lang="ru-RU" sz="2700" dirty="0" smtClean="0">
                <a:solidFill>
                  <a:srgbClr val="002060"/>
                </a:solidFill>
              </a:rPr>
              <a:t>Повышение профессиональной компетентности педагогов</a:t>
            </a:r>
            <a:endParaRPr lang="ru-RU" sz="2700" dirty="0">
              <a:solidFill>
                <a:srgbClr val="00206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 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1547664" y="6425952"/>
            <a:ext cx="576064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25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999"/>
            <a:ext cx="2483768" cy="1466801"/>
          </a:xfrm>
        </p:spPr>
      </p:pic>
      <p:sp>
        <p:nvSpPr>
          <p:cNvPr id="3" name="Прямоугольник 2"/>
          <p:cNvSpPr/>
          <p:nvPr/>
        </p:nvSpPr>
        <p:spPr>
          <a:xfrm>
            <a:off x="1115616" y="3140968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582341"/>
            <a:ext cx="8856984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ФГБОУ </a:t>
            </a:r>
            <a:r>
              <a:rPr lang="ru-RU" sz="3600" b="1" dirty="0" smtClean="0">
                <a:solidFill>
                  <a:srgbClr val="0070C0"/>
                </a:solidFill>
              </a:rPr>
              <a:t>ВО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«Башкирский государственный университет»  </a:t>
            </a:r>
          </a:p>
          <a:p>
            <a:pPr algn="ctr"/>
            <a:r>
              <a:rPr lang="ru-RU" sz="2700" b="1" dirty="0" smtClean="0">
                <a:solidFill>
                  <a:srgbClr val="0070C0"/>
                </a:solidFill>
              </a:rPr>
              <a:t>    </a:t>
            </a:r>
            <a:r>
              <a:rPr lang="ru-RU" sz="2700" b="1" dirty="0" err="1" smtClean="0">
                <a:solidFill>
                  <a:srgbClr val="0070C0"/>
                </a:solidFill>
              </a:rPr>
              <a:t>Бирский</a:t>
            </a:r>
            <a:r>
              <a:rPr lang="ru-RU" sz="2700" b="1" dirty="0" smtClean="0">
                <a:solidFill>
                  <a:srgbClr val="0070C0"/>
                </a:solidFill>
              </a:rPr>
              <a:t> </a:t>
            </a:r>
            <a:r>
              <a:rPr lang="ru-RU" sz="2700" b="1" dirty="0">
                <a:solidFill>
                  <a:srgbClr val="0070C0"/>
                </a:solidFill>
              </a:rPr>
              <a:t>филиал</a:t>
            </a:r>
          </a:p>
          <a:p>
            <a:r>
              <a:rPr lang="ru-RU" sz="2700" dirty="0"/>
              <a:t> </a:t>
            </a:r>
            <a:endParaRPr lang="ru-RU" sz="2700" dirty="0" smtClean="0"/>
          </a:p>
          <a:p>
            <a:pPr algn="ctr"/>
            <a:r>
              <a:rPr lang="ru-RU" sz="2700" b="1" dirty="0">
                <a:solidFill>
                  <a:srgbClr val="FF0000"/>
                </a:solidFill>
              </a:rPr>
              <a:t>Основные направления деятельности: </a:t>
            </a:r>
            <a:endParaRPr lang="ru-RU" sz="2700" dirty="0"/>
          </a:p>
          <a:p>
            <a:endParaRPr lang="ru-RU" dirty="0"/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   - </a:t>
            </a:r>
            <a:r>
              <a:rPr lang="ru-RU" sz="2800" dirty="0">
                <a:solidFill>
                  <a:srgbClr val="002060"/>
                </a:solidFill>
              </a:rPr>
              <a:t>обучение учителей и учащихся робототехнике</a:t>
            </a:r>
            <a:r>
              <a:rPr lang="ru-RU" sz="2800" dirty="0" smtClean="0">
                <a:solidFill>
                  <a:srgbClr val="002060"/>
                </a:solidFill>
              </a:rPr>
              <a:t>,</a:t>
            </a:r>
            <a:endParaRPr lang="ru-RU" sz="2800" dirty="0">
              <a:solidFill>
                <a:srgbClr val="002060"/>
              </a:solidFill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   - </a:t>
            </a:r>
            <a:r>
              <a:rPr lang="ru-RU" sz="2800" dirty="0">
                <a:solidFill>
                  <a:srgbClr val="002060"/>
                </a:solidFill>
              </a:rPr>
              <a:t>предоставление возможности использовать </a:t>
            </a:r>
            <a:r>
              <a:rPr lang="ru-RU" sz="2800" dirty="0" smtClean="0">
                <a:solidFill>
                  <a:srgbClr val="002060"/>
                </a:solidFill>
              </a:rPr>
              <a:t>сервер</a:t>
            </a:r>
            <a:endParaRPr lang="ru-RU" sz="2800" dirty="0">
              <a:solidFill>
                <a:srgbClr val="002060"/>
              </a:solidFill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    - повышение </a:t>
            </a:r>
            <a:r>
              <a:rPr lang="ru-RU" sz="2800" dirty="0">
                <a:solidFill>
                  <a:srgbClr val="002060"/>
                </a:solidFill>
              </a:rPr>
              <a:t>профессиональной компетентности педагогов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1547918" y="6237312"/>
            <a:ext cx="576064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73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500" b="1" dirty="0" smtClean="0"/>
              <a:t>                                </a:t>
            </a:r>
            <a:r>
              <a:rPr lang="ru-RU" sz="3500" b="1" dirty="0" smtClean="0">
                <a:solidFill>
                  <a:srgbClr val="0070C0"/>
                </a:solidFill>
              </a:rPr>
              <a:t>ФГАОУ </a:t>
            </a:r>
            <a:r>
              <a:rPr lang="ru-RU" sz="3500" b="1" dirty="0">
                <a:solidFill>
                  <a:srgbClr val="0070C0"/>
                </a:solidFill>
              </a:rPr>
              <a:t>ДПО </a:t>
            </a:r>
            <a:endParaRPr lang="ru-RU" sz="35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3500" b="1" dirty="0" smtClean="0">
                <a:solidFill>
                  <a:srgbClr val="0070C0"/>
                </a:solidFill>
              </a:rPr>
              <a:t>«</a:t>
            </a:r>
            <a:r>
              <a:rPr lang="ru-RU" sz="3500" b="1" dirty="0">
                <a:solidFill>
                  <a:srgbClr val="0070C0"/>
                </a:solidFill>
              </a:rPr>
              <a:t>Академия повышения квалификации и переподготовки педагогических работников» </a:t>
            </a:r>
            <a:r>
              <a:rPr lang="ru-RU" sz="3500" b="1" dirty="0" smtClean="0">
                <a:solidFill>
                  <a:srgbClr val="0070C0"/>
                </a:solidFill>
              </a:rPr>
              <a:t>г. Москва</a:t>
            </a:r>
            <a:r>
              <a:rPr lang="ru-RU" dirty="0">
                <a:solidFill>
                  <a:srgbClr val="0070C0"/>
                </a:solidFill>
              </a:rPr>
              <a:t> </a:t>
            </a:r>
          </a:p>
          <a:p>
            <a:pPr marL="0" indent="0">
              <a:buNone/>
            </a:pPr>
            <a:r>
              <a:rPr lang="ru-RU" dirty="0" smtClean="0"/>
              <a:t> - </a:t>
            </a:r>
            <a:r>
              <a:rPr lang="ru-RU" dirty="0">
                <a:solidFill>
                  <a:srgbClr val="002060"/>
                </a:solidFill>
              </a:rPr>
              <a:t>экспериментальная работа по апробации новой педагогической технологии информационно - познавательного контакта учащегося с новой информацией  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-</a:t>
            </a:r>
            <a:r>
              <a:rPr lang="ru-RU" dirty="0">
                <a:solidFill>
                  <a:srgbClr val="002060"/>
                </a:solidFill>
              </a:rPr>
              <a:t>повышение квалификации педагогов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23" y="0"/>
            <a:ext cx="2332345" cy="1700808"/>
          </a:xfrm>
          <a:prstGeom prst="rect">
            <a:avLst/>
          </a:prstGeo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899592" y="5805264"/>
            <a:ext cx="576064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55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4638"/>
            <a:ext cx="1547663" cy="1340767"/>
          </a:xfrm>
        </p:spPr>
      </p:pic>
      <p:sp>
        <p:nvSpPr>
          <p:cNvPr id="3" name="Прямоугольник 2"/>
          <p:cNvSpPr/>
          <p:nvPr/>
        </p:nvSpPr>
        <p:spPr>
          <a:xfrm>
            <a:off x="467544" y="1484785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                               РШБА</a:t>
            </a:r>
            <a:endParaRPr lang="ru-RU" sz="3200" b="1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3200" b="1" dirty="0">
                <a:solidFill>
                  <a:srgbClr val="0070C0"/>
                </a:solidFill>
              </a:rPr>
              <a:t>К</a:t>
            </a:r>
            <a:r>
              <a:rPr lang="ru-RU" sz="3200" b="1" dirty="0" smtClean="0">
                <a:solidFill>
                  <a:srgbClr val="0070C0"/>
                </a:solidFill>
              </a:rPr>
              <a:t>раевая творческая площадка </a:t>
            </a:r>
            <a:r>
              <a:rPr lang="ru-RU" sz="3200" b="1" dirty="0">
                <a:solidFill>
                  <a:srgbClr val="0070C0"/>
                </a:solidFill>
              </a:rPr>
              <a:t>передового опыта для специалистов школьных библиотек Пермского края </a:t>
            </a:r>
            <a:endParaRPr lang="ru-RU" sz="3200" b="1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sz="3200" b="1" dirty="0" smtClean="0">
                <a:solidFill>
                  <a:srgbClr val="0070C0"/>
                </a:solidFill>
              </a:rPr>
              <a:t>Издательство </a:t>
            </a:r>
            <a:r>
              <a:rPr lang="ru-RU" sz="3200" b="1" dirty="0">
                <a:solidFill>
                  <a:srgbClr val="0070C0"/>
                </a:solidFill>
              </a:rPr>
              <a:t>«Русское слово»  Ассоциация школ «Инновационная школа</a:t>
            </a:r>
            <a:r>
              <a:rPr lang="ru-RU" sz="3200" b="1" dirty="0" smtClean="0">
                <a:solidFill>
                  <a:srgbClr val="0070C0"/>
                </a:solidFill>
              </a:rPr>
              <a:t>»</a:t>
            </a:r>
          </a:p>
          <a:p>
            <a:endParaRPr lang="ru-RU" dirty="0"/>
          </a:p>
          <a:p>
            <a:pPr marL="285750" indent="-285750" algn="ctr">
              <a:buFontTx/>
              <a:buChar char="-"/>
            </a:pPr>
            <a:r>
              <a:rPr lang="ru-RU" sz="2700" dirty="0" smtClean="0">
                <a:solidFill>
                  <a:srgbClr val="002060"/>
                </a:solidFill>
              </a:rPr>
              <a:t>повышение </a:t>
            </a:r>
            <a:r>
              <a:rPr lang="ru-RU" sz="2700" dirty="0">
                <a:solidFill>
                  <a:srgbClr val="002060"/>
                </a:solidFill>
              </a:rPr>
              <a:t>квалификации </a:t>
            </a:r>
            <a:r>
              <a:rPr lang="ru-RU" sz="2700" dirty="0" smtClean="0">
                <a:solidFill>
                  <a:srgbClr val="002060"/>
                </a:solidFill>
              </a:rPr>
              <a:t>педагогов</a:t>
            </a:r>
            <a:endParaRPr lang="ru-RU" sz="2700" dirty="0">
              <a:solidFill>
                <a:srgbClr val="002060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u-RU" sz="2700" dirty="0" smtClean="0">
                <a:solidFill>
                  <a:srgbClr val="002060"/>
                </a:solidFill>
              </a:rPr>
              <a:t>помощь </a:t>
            </a:r>
            <a:r>
              <a:rPr lang="ru-RU" sz="2700" dirty="0">
                <a:solidFill>
                  <a:srgbClr val="002060"/>
                </a:solidFill>
              </a:rPr>
              <a:t>по работе с </a:t>
            </a:r>
            <a:r>
              <a:rPr lang="ru-RU" sz="2700" dirty="0" smtClean="0">
                <a:solidFill>
                  <a:srgbClr val="002060"/>
                </a:solidFill>
              </a:rPr>
              <a:t>учебниками</a:t>
            </a:r>
          </a:p>
          <a:p>
            <a:endParaRPr lang="ru-RU" dirty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94337"/>
            <a:ext cx="2076244" cy="1303601"/>
          </a:xfrm>
          <a:prstGeom prst="rect">
            <a:avLst/>
          </a:prstGeom>
        </p:spPr>
      </p:pic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899592" y="5805264"/>
            <a:ext cx="576064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8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>
                <a:solidFill>
                  <a:srgbClr val="0070C0"/>
                </a:solidFill>
              </a:rPr>
              <a:t>Благодарю за внимание!</a:t>
            </a:r>
            <a:br>
              <a:rPr lang="ru-RU" sz="4800" b="1" dirty="0">
                <a:solidFill>
                  <a:srgbClr val="0070C0"/>
                </a:solidFill>
              </a:rPr>
            </a:b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698477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868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\\192.168.0.100\Share\Директор\фото\Новая папка\DSC_8885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3528" y="274638"/>
            <a:ext cx="8496944" cy="6178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0445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060848"/>
            <a:ext cx="2337123" cy="2337123"/>
          </a:xfrm>
          <a:prstGeom prst="rect">
            <a:avLst/>
          </a:prstGeom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3" y="692696"/>
            <a:ext cx="1707397" cy="1393537"/>
          </a:xfrm>
          <a:prstGeom prst="rect">
            <a:avLst/>
          </a:prstGeom>
        </p:spPr>
      </p:pic>
      <p:pic>
        <p:nvPicPr>
          <p:cNvPr id="5" name="Рисунок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340" y="175665"/>
            <a:ext cx="1701028" cy="1237111"/>
          </a:xfrm>
          <a:prstGeom prst="rect">
            <a:avLst/>
          </a:prstGeom>
        </p:spPr>
      </p:pic>
      <p:pic>
        <p:nvPicPr>
          <p:cNvPr id="6" name="Рисунок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936" y="294640"/>
            <a:ext cx="1578026" cy="1431810"/>
          </a:xfrm>
          <a:prstGeom prst="rect">
            <a:avLst/>
          </a:prstGeom>
        </p:spPr>
      </p:pic>
      <p:pic>
        <p:nvPicPr>
          <p:cNvPr id="7" name="Рисунок 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570" y="1302215"/>
            <a:ext cx="1580713" cy="1570645"/>
          </a:xfrm>
          <a:prstGeom prst="rect">
            <a:avLst/>
          </a:prstGeom>
        </p:spPr>
      </p:pic>
      <p:pic>
        <p:nvPicPr>
          <p:cNvPr id="8" name="Рисунок 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165" y="2872860"/>
            <a:ext cx="2212043" cy="1361257"/>
          </a:xfrm>
          <a:prstGeom prst="rect">
            <a:avLst/>
          </a:prstGeom>
        </p:spPr>
      </p:pic>
      <p:pic>
        <p:nvPicPr>
          <p:cNvPr id="9" name="Рисунок 8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5" y="4998499"/>
            <a:ext cx="1440159" cy="1235392"/>
          </a:xfrm>
          <a:prstGeom prst="rect">
            <a:avLst/>
          </a:prstGeom>
        </p:spPr>
      </p:pic>
      <p:pic>
        <p:nvPicPr>
          <p:cNvPr id="10" name="Рисунок 9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438" y="5312258"/>
            <a:ext cx="1779219" cy="1210545"/>
          </a:xfrm>
          <a:prstGeom prst="rect">
            <a:avLst/>
          </a:prstGeom>
        </p:spPr>
      </p:pic>
      <p:pic>
        <p:nvPicPr>
          <p:cNvPr id="11" name="Рисунок 10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250" y="213242"/>
            <a:ext cx="1752292" cy="1303905"/>
          </a:xfrm>
          <a:prstGeom prst="rect">
            <a:avLst/>
          </a:prstGeom>
        </p:spPr>
      </p:pic>
      <p:pic>
        <p:nvPicPr>
          <p:cNvPr id="12" name="Рисунок 11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310" y="4869161"/>
            <a:ext cx="1288444" cy="1416806"/>
          </a:xfrm>
          <a:prstGeom prst="rect">
            <a:avLst/>
          </a:prstGeom>
        </p:spPr>
      </p:pic>
      <p:pic>
        <p:nvPicPr>
          <p:cNvPr id="13" name="Рисунок 12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26381"/>
            <a:ext cx="1303768" cy="1156117"/>
          </a:xfrm>
          <a:prstGeom prst="rect">
            <a:avLst/>
          </a:prstGeom>
        </p:spPr>
      </p:pic>
      <p:pic>
        <p:nvPicPr>
          <p:cNvPr id="14" name="Рисунок 13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60" y="2195127"/>
            <a:ext cx="1928070" cy="1257594"/>
          </a:xfrm>
          <a:prstGeom prst="rect">
            <a:avLst/>
          </a:prstGeom>
        </p:spPr>
      </p:pic>
      <p:pic>
        <p:nvPicPr>
          <p:cNvPr id="15" name="Рисунок 14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46" y="2872860"/>
            <a:ext cx="1530929" cy="1621233"/>
          </a:xfrm>
          <a:prstGeom prst="rect">
            <a:avLst/>
          </a:prstGeom>
        </p:spPr>
      </p:pic>
      <p:pic>
        <p:nvPicPr>
          <p:cNvPr id="4" name="Рисунок 3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408" y="4238497"/>
            <a:ext cx="1665058" cy="107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5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                                                        </a:t>
            </a:r>
          </a:p>
          <a:p>
            <a:pPr marL="0" indent="0">
              <a:buNone/>
            </a:pPr>
            <a:r>
              <a:rPr lang="ru-RU" dirty="0" smtClean="0"/>
              <a:t>                                 </a:t>
            </a:r>
          </a:p>
          <a:p>
            <a:endParaRPr lang="ru-RU" dirty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Муниципальное бюджетное дошкольное образовательное учреждение «Центр развития ребенка -детский сад №8»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Муниципальное </a:t>
            </a:r>
            <a:r>
              <a:rPr lang="ru-RU" b="1" dirty="0">
                <a:solidFill>
                  <a:srgbClr val="0070C0"/>
                </a:solidFill>
              </a:rPr>
              <a:t>бюджетное </a:t>
            </a:r>
            <a:r>
              <a:rPr lang="ru-RU" b="1" dirty="0" smtClean="0">
                <a:solidFill>
                  <a:srgbClr val="0070C0"/>
                </a:solidFill>
              </a:rPr>
              <a:t>дошкольное образовательное учреждение 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                      «</a:t>
            </a:r>
            <a:r>
              <a:rPr lang="ru-RU" b="1" dirty="0" err="1" smtClean="0">
                <a:solidFill>
                  <a:srgbClr val="0070C0"/>
                </a:solidFill>
              </a:rPr>
              <a:t>Азинский</a:t>
            </a:r>
            <a:r>
              <a:rPr lang="ru-RU" b="1" dirty="0" smtClean="0">
                <a:solidFill>
                  <a:srgbClr val="0070C0"/>
                </a:solidFill>
              </a:rPr>
              <a:t>» </a:t>
            </a:r>
            <a:r>
              <a:rPr lang="ru-RU" b="1" dirty="0">
                <a:solidFill>
                  <a:srgbClr val="0070C0"/>
                </a:solidFill>
              </a:rPr>
              <a:t>детский </a:t>
            </a:r>
            <a:r>
              <a:rPr lang="ru-RU" b="1" dirty="0" smtClean="0">
                <a:solidFill>
                  <a:srgbClr val="0070C0"/>
                </a:solidFill>
              </a:rPr>
              <a:t>сад»</a:t>
            </a:r>
            <a:endParaRPr lang="ru-RU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FF0000"/>
                </a:solidFill>
              </a:rPr>
              <a:t>сновные направления </a:t>
            </a:r>
            <a:r>
              <a:rPr lang="ru-RU" b="1" dirty="0">
                <a:solidFill>
                  <a:srgbClr val="FF0000"/>
                </a:solidFill>
              </a:rPr>
              <a:t>деятельности: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патриотическое воспитание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информационная культура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инженерное воспитание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524" y="56845"/>
            <a:ext cx="1691679" cy="13807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6845"/>
            <a:ext cx="1596975" cy="1440161"/>
          </a:xfrm>
          <a:prstGeom prst="rect">
            <a:avLst/>
          </a:prstGeom>
        </p:spPr>
      </p:pic>
      <p:sp>
        <p:nvSpPr>
          <p:cNvPr id="2" name="Стрелка влево 1">
            <a:hlinkClick r:id="rId4" action="ppaction://hlinksldjump"/>
          </p:cNvPr>
          <p:cNvSpPr/>
          <p:nvPr/>
        </p:nvSpPr>
        <p:spPr>
          <a:xfrm>
            <a:off x="899592" y="5805264"/>
            <a:ext cx="576064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13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243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НОУ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«Открытый Молодежный Университет» г. Томск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1728192" cy="1224136"/>
          </a:xfrm>
        </p:spPr>
      </p:pic>
      <p:sp>
        <p:nvSpPr>
          <p:cNvPr id="3" name="Прямоугольник 2"/>
          <p:cNvSpPr/>
          <p:nvPr/>
        </p:nvSpPr>
        <p:spPr>
          <a:xfrm>
            <a:off x="395536" y="2492896"/>
            <a:ext cx="856895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dirty="0"/>
              <a:t> 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2700" b="1" dirty="0">
                <a:solidFill>
                  <a:srgbClr val="FF0000"/>
                </a:solidFill>
              </a:rPr>
              <a:t>Основные направления деятельности: </a:t>
            </a:r>
            <a:endParaRPr lang="ru-RU" sz="3200" dirty="0"/>
          </a:p>
          <a:p>
            <a:pPr marL="285750" indent="-285750" algn="ctr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</a:rPr>
              <a:t>внеурочная </a:t>
            </a:r>
            <a:r>
              <a:rPr lang="ru-RU" sz="2800" dirty="0">
                <a:solidFill>
                  <a:srgbClr val="002060"/>
                </a:solidFill>
              </a:rPr>
              <a:t>деятельность – реализация сетевых </a:t>
            </a:r>
            <a:r>
              <a:rPr lang="ru-RU" sz="2800" dirty="0" smtClean="0">
                <a:solidFill>
                  <a:srgbClr val="002060"/>
                </a:solidFill>
              </a:rPr>
              <a:t>программ</a:t>
            </a:r>
            <a:endParaRPr lang="ru-RU" sz="2800" dirty="0">
              <a:solidFill>
                <a:srgbClr val="002060"/>
              </a:solidFill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- </a:t>
            </a:r>
            <a:r>
              <a:rPr lang="ru-RU" sz="2800" dirty="0">
                <a:solidFill>
                  <a:srgbClr val="002060"/>
                </a:solidFill>
              </a:rPr>
              <a:t>дополнительное образование по ИКТ технологиям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	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899592" y="5805264"/>
            <a:ext cx="576064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46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" y="0"/>
            <a:ext cx="2745797" cy="1532597"/>
          </a:xfrm>
        </p:spPr>
      </p:pic>
      <p:sp>
        <p:nvSpPr>
          <p:cNvPr id="3" name="Прямоугольник 2"/>
          <p:cNvSpPr/>
          <p:nvPr/>
        </p:nvSpPr>
        <p:spPr>
          <a:xfrm>
            <a:off x="179512" y="1628800"/>
            <a:ext cx="896448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 НП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>
                <a:solidFill>
                  <a:srgbClr val="0070C0"/>
                </a:solidFill>
              </a:rPr>
              <a:t>«Центр развития одаренности</a:t>
            </a:r>
            <a:r>
              <a:rPr lang="ru-RU" sz="3600" b="1" dirty="0" smtClean="0">
                <a:solidFill>
                  <a:srgbClr val="0070C0"/>
                </a:solidFill>
              </a:rPr>
              <a:t>»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Г. Пермь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2700" b="1" dirty="0">
                <a:solidFill>
                  <a:srgbClr val="FF0000"/>
                </a:solidFill>
              </a:rPr>
              <a:t>Основные направления деятельности: </a:t>
            </a:r>
            <a:endParaRPr lang="ru-RU" sz="2700" dirty="0"/>
          </a:p>
          <a:p>
            <a:endParaRPr lang="ru-RU" dirty="0"/>
          </a:p>
          <a:p>
            <a:pPr marL="457200" indent="-457200" algn="ctr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</a:rPr>
              <a:t>муниципальные </a:t>
            </a:r>
            <a:r>
              <a:rPr lang="ru-RU" sz="2800" dirty="0">
                <a:solidFill>
                  <a:srgbClr val="002060"/>
                </a:solidFill>
              </a:rPr>
              <a:t>туры 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  Всероссийского </a:t>
            </a:r>
            <a:r>
              <a:rPr lang="ru-RU" sz="2800" dirty="0">
                <a:solidFill>
                  <a:srgbClr val="002060"/>
                </a:solidFill>
              </a:rPr>
              <a:t>синхронного </a:t>
            </a:r>
            <a:r>
              <a:rPr lang="ru-RU" sz="2800" dirty="0" smtClean="0">
                <a:solidFill>
                  <a:srgbClr val="002060"/>
                </a:solidFill>
              </a:rPr>
              <a:t>чемпионата</a:t>
            </a:r>
            <a:endParaRPr lang="ru-RU" sz="2800" dirty="0">
              <a:solidFill>
                <a:srgbClr val="002060"/>
              </a:solidFill>
            </a:endParaRPr>
          </a:p>
          <a:p>
            <a:pPr marL="457200" indent="-457200" algn="ctr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</a:rPr>
              <a:t>внеурочная деятельность</a:t>
            </a:r>
            <a:endParaRPr lang="ru-RU" sz="2800" dirty="0">
              <a:solidFill>
                <a:srgbClr val="002060"/>
              </a:solidFill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- </a:t>
            </a:r>
            <a:r>
              <a:rPr lang="ru-RU" sz="2800" dirty="0">
                <a:solidFill>
                  <a:srgbClr val="002060"/>
                </a:solidFill>
              </a:rPr>
              <a:t>развитие </a:t>
            </a:r>
            <a:r>
              <a:rPr lang="ru-RU" sz="2800" dirty="0" err="1">
                <a:solidFill>
                  <a:srgbClr val="002060"/>
                </a:solidFill>
              </a:rPr>
              <a:t>метапредметных</a:t>
            </a:r>
            <a:r>
              <a:rPr lang="ru-RU" sz="2800" dirty="0">
                <a:solidFill>
                  <a:srgbClr val="002060"/>
                </a:solidFill>
              </a:rPr>
              <a:t> компетенций </a:t>
            </a:r>
            <a:r>
              <a:rPr lang="ru-RU" sz="2800" dirty="0" smtClean="0">
                <a:solidFill>
                  <a:srgbClr val="002060"/>
                </a:solidFill>
              </a:rPr>
              <a:t>учащихся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899592" y="6016914"/>
            <a:ext cx="576064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75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4600" b="1" dirty="0">
                <a:solidFill>
                  <a:srgbClr val="0070C0"/>
                </a:solidFill>
              </a:rPr>
              <a:t>МАОУ </a:t>
            </a:r>
            <a:r>
              <a:rPr lang="ru-RU" sz="4600" b="1" dirty="0" smtClean="0">
                <a:solidFill>
                  <a:srgbClr val="0070C0"/>
                </a:solidFill>
              </a:rPr>
              <a:t>ДОД</a:t>
            </a:r>
          </a:p>
          <a:p>
            <a:pPr marL="0" indent="0" algn="ctr">
              <a:buNone/>
            </a:pPr>
            <a:r>
              <a:rPr lang="ru-RU" sz="4600" b="1" dirty="0" smtClean="0">
                <a:solidFill>
                  <a:srgbClr val="0070C0"/>
                </a:solidFill>
              </a:rPr>
              <a:t> </a:t>
            </a:r>
            <a:r>
              <a:rPr lang="ru-RU" sz="4600" b="1" dirty="0">
                <a:solidFill>
                  <a:srgbClr val="0070C0"/>
                </a:solidFill>
              </a:rPr>
              <a:t>«Детская спортивная школа»</a:t>
            </a:r>
          </a:p>
          <a:p>
            <a:pPr marL="0" indent="0">
              <a:buNone/>
            </a:pPr>
            <a:r>
              <a:rPr lang="ru-RU" sz="4600" b="1" dirty="0" smtClean="0">
                <a:solidFill>
                  <a:srgbClr val="0070C0"/>
                </a:solidFill>
              </a:rPr>
              <a:t>                  «</a:t>
            </a:r>
            <a:r>
              <a:rPr lang="ru-RU" sz="4600" b="1" dirty="0">
                <a:solidFill>
                  <a:srgbClr val="0070C0"/>
                </a:solidFill>
              </a:rPr>
              <a:t>Детская музыкальная школа» </a:t>
            </a:r>
          </a:p>
          <a:p>
            <a:pPr marL="0" indent="0">
              <a:buNone/>
            </a:pPr>
            <a:r>
              <a:rPr lang="ru-RU" sz="4600" b="1" dirty="0" smtClean="0">
                <a:solidFill>
                  <a:srgbClr val="0070C0"/>
                </a:solidFill>
              </a:rPr>
              <a:t>                   «</a:t>
            </a:r>
            <a:r>
              <a:rPr lang="ru-RU" sz="4600" b="1" dirty="0">
                <a:solidFill>
                  <a:srgbClr val="0070C0"/>
                </a:solidFill>
              </a:rPr>
              <a:t>Детская школа искусств</a:t>
            </a:r>
            <a:r>
              <a:rPr lang="ru-RU" sz="4600" b="1" dirty="0" smtClean="0">
                <a:solidFill>
                  <a:srgbClr val="0070C0"/>
                </a:solidFill>
              </a:rPr>
              <a:t>»</a:t>
            </a:r>
          </a:p>
          <a:p>
            <a:pPr marL="0" indent="0" algn="ctr">
              <a:buNone/>
            </a:pPr>
            <a:r>
              <a:rPr lang="ru-RU" sz="3900" b="1" dirty="0" smtClean="0">
                <a:solidFill>
                  <a:srgbClr val="FF0000"/>
                </a:solidFill>
              </a:rPr>
              <a:t> </a:t>
            </a:r>
            <a:r>
              <a:rPr lang="ru-RU" sz="3900" b="1" dirty="0">
                <a:solidFill>
                  <a:srgbClr val="FF0000"/>
                </a:solidFill>
              </a:rPr>
              <a:t>Основные направления деятельности: </a:t>
            </a:r>
            <a:endParaRPr lang="ru-RU" sz="39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3900" dirty="0" smtClean="0">
                <a:solidFill>
                  <a:srgbClr val="002060"/>
                </a:solidFill>
              </a:rPr>
              <a:t>     - </a:t>
            </a:r>
            <a:r>
              <a:rPr lang="ru-RU" sz="3900" dirty="0">
                <a:solidFill>
                  <a:srgbClr val="002060"/>
                </a:solidFill>
              </a:rPr>
              <a:t>внеурочная деятельность и дополнительное образование учащихся</a:t>
            </a:r>
          </a:p>
          <a:p>
            <a:pPr marL="0" indent="0" algn="ctr">
              <a:buNone/>
            </a:pPr>
            <a:r>
              <a:rPr lang="ru-RU" sz="3900" dirty="0" smtClean="0">
                <a:solidFill>
                  <a:srgbClr val="002060"/>
                </a:solidFill>
              </a:rPr>
              <a:t>    - </a:t>
            </a:r>
            <a:r>
              <a:rPr lang="ru-RU" sz="3900" dirty="0" err="1">
                <a:solidFill>
                  <a:srgbClr val="002060"/>
                </a:solidFill>
              </a:rPr>
              <a:t>засчитывание</a:t>
            </a:r>
            <a:r>
              <a:rPr lang="ru-RU" sz="3900" dirty="0">
                <a:solidFill>
                  <a:srgbClr val="002060"/>
                </a:solidFill>
              </a:rPr>
              <a:t> положительных результатов полученных учащимися в учреждениях по темам учебных предметов в гимназии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8115"/>
            <a:ext cx="2081436" cy="14560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136" y="-36808"/>
            <a:ext cx="1749727" cy="18975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23744"/>
            <a:ext cx="2110014" cy="1376455"/>
          </a:xfrm>
          <a:prstGeom prst="rect">
            <a:avLst/>
          </a:prstGeom>
        </p:spPr>
      </p:pic>
      <p:sp>
        <p:nvSpPr>
          <p:cNvPr id="7" name="Стрелка влево 6">
            <a:hlinkClick r:id="rId5" action="ppaction://hlinksldjump"/>
          </p:cNvPr>
          <p:cNvSpPr/>
          <p:nvPr/>
        </p:nvSpPr>
        <p:spPr>
          <a:xfrm>
            <a:off x="899592" y="5805264"/>
            <a:ext cx="576064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89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           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4000" b="1" dirty="0" smtClean="0">
                <a:solidFill>
                  <a:srgbClr val="0070C0"/>
                </a:solidFill>
              </a:rPr>
              <a:t>ГАПОУ</a:t>
            </a: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>
                <a:solidFill>
                  <a:srgbClr val="0070C0"/>
                </a:solidFill>
              </a:rPr>
              <a:t/>
            </a:r>
            <a:br>
              <a:rPr lang="ru-RU" sz="3600" b="1" dirty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«Краевой политехнический колледж»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016224" cy="1944216"/>
          </a:xfrm>
        </p:spPr>
      </p:pic>
      <p:sp>
        <p:nvSpPr>
          <p:cNvPr id="3" name="Прямоугольник 2"/>
          <p:cNvSpPr/>
          <p:nvPr/>
        </p:nvSpPr>
        <p:spPr>
          <a:xfrm>
            <a:off x="467544" y="2967335"/>
            <a:ext cx="7416824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700" b="1" dirty="0">
                <a:solidFill>
                  <a:srgbClr val="FF0000"/>
                </a:solidFill>
              </a:rPr>
              <a:t>Основные направления деятельности: </a:t>
            </a:r>
            <a:endParaRPr lang="ru-RU" sz="2700" dirty="0"/>
          </a:p>
          <a:p>
            <a:pPr algn="ctr"/>
            <a:endParaRPr lang="ru-RU" dirty="0"/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</a:rPr>
              <a:t>профессиональные </a:t>
            </a:r>
            <a:r>
              <a:rPr lang="ru-RU" sz="2800" dirty="0">
                <a:solidFill>
                  <a:srgbClr val="002060"/>
                </a:solidFill>
              </a:rPr>
              <a:t>пробы </a:t>
            </a:r>
            <a:r>
              <a:rPr lang="ru-RU" sz="2800" dirty="0" smtClean="0">
                <a:solidFill>
                  <a:srgbClr val="002060"/>
                </a:solidFill>
              </a:rPr>
              <a:t> учащихся               8-9 классов</a:t>
            </a:r>
            <a:endParaRPr lang="ru-RU" sz="2800" dirty="0">
              <a:solidFill>
                <a:srgbClr val="002060"/>
              </a:solidFill>
            </a:endParaRPr>
          </a:p>
          <a:p>
            <a:pPr algn="ctr"/>
            <a:r>
              <a:rPr lang="ru-RU" sz="2800" dirty="0">
                <a:solidFill>
                  <a:srgbClr val="002060"/>
                </a:solidFill>
              </a:rPr>
              <a:t>- профориентация  учащихся с 5 класса</a:t>
            </a:r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1537865" y="5836060"/>
            <a:ext cx="576064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53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9000" dirty="0" smtClean="0">
                <a:solidFill>
                  <a:srgbClr val="0070C0"/>
                </a:solidFill>
              </a:rPr>
              <a:t>                        </a:t>
            </a:r>
          </a:p>
          <a:p>
            <a:pPr marL="0" indent="0" algn="ctr">
              <a:buNone/>
            </a:pPr>
            <a:r>
              <a:rPr lang="ru-RU" sz="9000" dirty="0" smtClean="0">
                <a:solidFill>
                  <a:srgbClr val="0070C0"/>
                </a:solidFill>
              </a:rPr>
              <a:t>               </a:t>
            </a:r>
            <a:r>
              <a:rPr lang="ru-RU" sz="9000" b="1" dirty="0" smtClean="0">
                <a:solidFill>
                  <a:srgbClr val="0070C0"/>
                </a:solidFill>
              </a:rPr>
              <a:t>НИУ </a:t>
            </a:r>
          </a:p>
          <a:p>
            <a:pPr marL="0" indent="0">
              <a:buNone/>
            </a:pPr>
            <a:r>
              <a:rPr lang="ru-RU" sz="9000" b="1" dirty="0" smtClean="0">
                <a:solidFill>
                  <a:srgbClr val="0070C0"/>
                </a:solidFill>
              </a:rPr>
              <a:t>   «</a:t>
            </a:r>
            <a:r>
              <a:rPr lang="ru-RU" sz="9000" b="1" dirty="0">
                <a:solidFill>
                  <a:srgbClr val="0070C0"/>
                </a:solidFill>
              </a:rPr>
              <a:t>Высшая школа экономики</a:t>
            </a:r>
            <a:r>
              <a:rPr lang="ru-RU" sz="9000" b="1" dirty="0" smtClean="0">
                <a:solidFill>
                  <a:srgbClr val="0070C0"/>
                </a:solidFill>
              </a:rPr>
              <a:t>» </a:t>
            </a:r>
            <a:r>
              <a:rPr lang="ru-RU" sz="9000" b="1" dirty="0">
                <a:solidFill>
                  <a:srgbClr val="0070C0"/>
                </a:solidFill>
              </a:rPr>
              <a:t>г. </a:t>
            </a:r>
            <a:r>
              <a:rPr lang="ru-RU" sz="9000" b="1" dirty="0" smtClean="0">
                <a:solidFill>
                  <a:srgbClr val="0070C0"/>
                </a:solidFill>
              </a:rPr>
              <a:t>Пермь   </a:t>
            </a:r>
          </a:p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 </a:t>
            </a:r>
            <a:endParaRPr lang="ru-RU" sz="4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6800" b="1" dirty="0" smtClean="0">
                <a:solidFill>
                  <a:srgbClr val="FF0000"/>
                </a:solidFill>
              </a:rPr>
              <a:t>Основные </a:t>
            </a:r>
            <a:r>
              <a:rPr lang="ru-RU" sz="6800" b="1" dirty="0">
                <a:solidFill>
                  <a:srgbClr val="FF0000"/>
                </a:solidFill>
              </a:rPr>
              <a:t>направления деятельности: </a:t>
            </a:r>
            <a:endParaRPr lang="ru-RU" sz="6800" b="1" dirty="0" smtClean="0">
              <a:solidFill>
                <a:srgbClr val="0070C0"/>
              </a:solidFill>
            </a:endParaRPr>
          </a:p>
          <a:p>
            <a:endParaRPr lang="ru-RU" dirty="0"/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	</a:t>
            </a:r>
            <a:r>
              <a:rPr lang="ru-RU" sz="6800" dirty="0">
                <a:solidFill>
                  <a:srgbClr val="002060"/>
                </a:solidFill>
              </a:rPr>
              <a:t>- Университетский </a:t>
            </a:r>
            <a:r>
              <a:rPr lang="ru-RU" sz="6800" dirty="0" smtClean="0">
                <a:solidFill>
                  <a:srgbClr val="002060"/>
                </a:solidFill>
              </a:rPr>
              <a:t>класс, </a:t>
            </a:r>
            <a:r>
              <a:rPr lang="ru-RU" sz="6800" dirty="0">
                <a:solidFill>
                  <a:srgbClr val="002060"/>
                </a:solidFill>
              </a:rPr>
              <a:t>профильное </a:t>
            </a:r>
            <a:r>
              <a:rPr lang="ru-RU" sz="6800" dirty="0" smtClean="0">
                <a:solidFill>
                  <a:srgbClr val="002060"/>
                </a:solidFill>
              </a:rPr>
              <a:t>обучение</a:t>
            </a:r>
            <a:endParaRPr lang="ru-RU" sz="6800" dirty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6800" dirty="0">
                <a:solidFill>
                  <a:srgbClr val="002060"/>
                </a:solidFill>
              </a:rPr>
              <a:t>	- повышение квалификации педагогических </a:t>
            </a:r>
            <a:r>
              <a:rPr lang="ru-RU" sz="6800" dirty="0" smtClean="0">
                <a:solidFill>
                  <a:srgbClr val="002060"/>
                </a:solidFill>
              </a:rPr>
              <a:t>  	  работников</a:t>
            </a:r>
            <a:endParaRPr lang="ru-RU" sz="6800" dirty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6800" dirty="0">
                <a:solidFill>
                  <a:srgbClr val="002060"/>
                </a:solidFill>
              </a:rPr>
              <a:t>	- исследовательская </a:t>
            </a:r>
            <a:r>
              <a:rPr lang="ru-RU" sz="6800" dirty="0" smtClean="0">
                <a:solidFill>
                  <a:srgbClr val="002060"/>
                </a:solidFill>
              </a:rPr>
              <a:t>деятельность</a:t>
            </a:r>
            <a:endParaRPr lang="ru-RU" sz="6800" dirty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6800" dirty="0">
                <a:solidFill>
                  <a:srgbClr val="002060"/>
                </a:solidFill>
              </a:rPr>
              <a:t>	- профессиональное самоопределение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1666801" cy="1656184"/>
          </a:xfrm>
          <a:prstGeom prst="rect">
            <a:avLst/>
          </a:prstGeo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1169441" y="6221215"/>
            <a:ext cx="576064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89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0070C0"/>
                </a:solidFill>
              </a:rPr>
              <a:t>ГАО </a:t>
            </a:r>
            <a:r>
              <a:rPr lang="ru-RU" sz="3600" b="1" dirty="0">
                <a:solidFill>
                  <a:srgbClr val="0070C0"/>
                </a:solidFill>
              </a:rPr>
              <a:t>ДПО </a:t>
            </a:r>
            <a:endParaRPr lang="ru-RU" sz="36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     «</a:t>
            </a:r>
            <a:r>
              <a:rPr lang="ru-RU" sz="3600" b="1" dirty="0">
                <a:solidFill>
                  <a:srgbClr val="0070C0"/>
                </a:solidFill>
              </a:rPr>
              <a:t>Институт развития образования»</a:t>
            </a:r>
          </a:p>
          <a:p>
            <a:pPr marL="0" indent="0" algn="ctr">
              <a:buNone/>
            </a:pPr>
            <a:endParaRPr lang="ru-RU" sz="27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700" b="1" dirty="0" smtClean="0">
                <a:solidFill>
                  <a:srgbClr val="FF0000"/>
                </a:solidFill>
              </a:rPr>
              <a:t>Основные </a:t>
            </a:r>
            <a:r>
              <a:rPr lang="ru-RU" sz="2700" b="1" dirty="0">
                <a:solidFill>
                  <a:srgbClr val="FF0000"/>
                </a:solidFill>
              </a:rPr>
              <a:t>направления деятельности: </a:t>
            </a:r>
            <a:endParaRPr lang="ru-RU" sz="2700" dirty="0"/>
          </a:p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002060"/>
                </a:solidFill>
              </a:rPr>
              <a:t>- </a:t>
            </a:r>
            <a:r>
              <a:rPr lang="ru-RU" sz="2700" dirty="0" err="1">
                <a:solidFill>
                  <a:srgbClr val="002060"/>
                </a:solidFill>
              </a:rPr>
              <a:t>апробационная</a:t>
            </a:r>
            <a:r>
              <a:rPr lang="ru-RU" sz="2700" dirty="0">
                <a:solidFill>
                  <a:srgbClr val="002060"/>
                </a:solidFill>
              </a:rPr>
              <a:t> площадка по внедрению </a:t>
            </a:r>
            <a:r>
              <a:rPr lang="ru-RU" sz="2700" dirty="0" smtClean="0">
                <a:solidFill>
                  <a:srgbClr val="002060"/>
                </a:solidFill>
              </a:rPr>
              <a:t>ФГОС</a:t>
            </a:r>
            <a:r>
              <a:rPr lang="ru-RU" sz="2700" dirty="0">
                <a:solidFill>
                  <a:srgbClr val="002060"/>
                </a:solidFill>
              </a:rPr>
              <a:t> </a:t>
            </a:r>
          </a:p>
          <a:p>
            <a:pPr marL="0" indent="0">
              <a:buNone/>
            </a:pPr>
            <a:r>
              <a:rPr lang="ru-RU" sz="2700" dirty="0" smtClean="0">
                <a:solidFill>
                  <a:srgbClr val="002060"/>
                </a:solidFill>
              </a:rPr>
              <a:t>     -повышение профессиональной 	компетентности    	педагогов</a:t>
            </a:r>
            <a:endParaRPr lang="ru-RU" sz="27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640"/>
            <a:ext cx="2160240" cy="1368152"/>
          </a:xfrm>
          <a:prstGeom prst="rect">
            <a:avLst/>
          </a:prstGeo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899592" y="5805264"/>
            <a:ext cx="576064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90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</TotalTime>
  <Words>285</Words>
  <Application>Microsoft Office PowerPoint</Application>
  <PresentationFormat>Экран (4:3)</PresentationFormat>
  <Paragraphs>101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Aharoni</vt:lpstr>
      <vt:lpstr>Arial</vt:lpstr>
      <vt:lpstr>Arial Black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 НОУ «Открытый Молодежный Университет» г. Томск</vt:lpstr>
      <vt:lpstr> </vt:lpstr>
      <vt:lpstr>     </vt:lpstr>
      <vt:lpstr>                 ГАПОУ  «Краевой политехнический колледж» </vt:lpstr>
      <vt:lpstr>Презентация PowerPoint</vt:lpstr>
      <vt:lpstr>Презентация PowerPoint</vt:lpstr>
      <vt:lpstr>Презентация PowerPoint</vt:lpstr>
      <vt:lpstr>           </vt:lpstr>
      <vt:lpstr>Презентация PowerPoint</vt:lpstr>
      <vt:lpstr>  </vt:lpstr>
      <vt:lpstr>Благодарю за внимание!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Direktor</cp:lastModifiedBy>
  <cp:revision>51</cp:revision>
  <dcterms:created xsi:type="dcterms:W3CDTF">2017-03-28T06:14:28Z</dcterms:created>
  <dcterms:modified xsi:type="dcterms:W3CDTF">2017-03-29T11:03:32Z</dcterms:modified>
</cp:coreProperties>
</file>