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0" r:id="rId2"/>
    <p:sldId id="256" r:id="rId3"/>
    <p:sldId id="257" r:id="rId4"/>
    <p:sldId id="272" r:id="rId5"/>
    <p:sldId id="258" r:id="rId6"/>
    <p:sldId id="276" r:id="rId7"/>
    <p:sldId id="263" r:id="rId8"/>
    <p:sldId id="277" r:id="rId9"/>
    <p:sldId id="271" r:id="rId10"/>
    <p:sldId id="283" r:id="rId11"/>
    <p:sldId id="282" r:id="rId12"/>
    <p:sldId id="281" r:id="rId13"/>
    <p:sldId id="266" r:id="rId14"/>
    <p:sldId id="267" r:id="rId15"/>
    <p:sldId id="268" r:id="rId16"/>
    <p:sldId id="284" r:id="rId17"/>
    <p:sldId id="26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117FB606-879B-49AD-BE91-235DEAA52921}">
          <p14:sldIdLst>
            <p14:sldId id="259"/>
            <p14:sldId id="260"/>
          </p14:sldIdLst>
        </p14:section>
        <p14:section name="Раздел без заголовка" id="{45527DD7-07DC-4AAD-BD9E-E2D92894737F}">
          <p14:sldIdLst>
            <p14:sldId id="256"/>
            <p14:sldId id="257"/>
            <p14:sldId id="269"/>
            <p14:sldId id="270"/>
            <p14:sldId id="271"/>
            <p14:sldId id="272"/>
            <p14:sldId id="258"/>
            <p14:sldId id="273"/>
            <p14:sldId id="274"/>
            <p14:sldId id="275"/>
            <p14:sldId id="276"/>
            <p14:sldId id="278"/>
            <p14:sldId id="263"/>
            <p14:sldId id="277"/>
            <p14:sldId id="265"/>
            <p14:sldId id="261"/>
            <p14:sldId id="266"/>
            <p14:sldId id="267"/>
            <p14:sldId id="268"/>
            <p14:sldId id="262"/>
            <p14:sldId id="264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3861" userDrawn="1">
          <p15:clr>
            <a:srgbClr val="A4A3A4"/>
          </p15:clr>
        </p15:guide>
        <p15:guide id="2" pos="431" userDrawn="1">
          <p15:clr>
            <a:srgbClr val="A4A3A4"/>
          </p15:clr>
        </p15:guide>
        <p15:guide id="3" pos="5307" userDrawn="1">
          <p15:clr>
            <a:srgbClr val="A4A3A4"/>
          </p15:clr>
        </p15:guide>
        <p15:guide id="4" pos="2880" userDrawn="1">
          <p15:clr>
            <a:srgbClr val="A4A3A4"/>
          </p15:clr>
        </p15:guide>
        <p15:guide id="5" orient="horz" pos="436" userDrawn="1">
          <p15:clr>
            <a:srgbClr val="A4A3A4"/>
          </p15:clr>
        </p15:guide>
        <p15:guide id="6" orient="horz" pos="935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veina-ss" initials="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78787"/>
    <a:srgbClr val="E6CC7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56" autoAdjust="0"/>
    <p:restoredTop sz="84547" autoAdjust="0"/>
  </p:normalViewPr>
  <p:slideViewPr>
    <p:cSldViewPr>
      <p:cViewPr>
        <p:scale>
          <a:sx n="59" d="100"/>
          <a:sy n="59" d="100"/>
        </p:scale>
        <p:origin x="-1572" y="-78"/>
      </p:cViewPr>
      <p:guideLst>
        <p:guide orient="horz" pos="3861"/>
        <p:guide orient="horz" pos="436"/>
        <p:guide orient="horz" pos="935"/>
        <p:guide orient="horz" pos="2160"/>
        <p:guide pos="431"/>
        <p:guide pos="532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926976-0C32-4440-BDD8-52A13C4EFFEC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B8659C-33A4-45D2-9907-D5D9823BCA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0419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Система образования города Перми известна в России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своим инновационным развитием и высокими результатами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в городе созданы уникальные школы, реализуются инновационные образовательные проекты, школьники города – призеры и победители олимпиад и конкурсов самых высоких уровней.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Пермь – город инновационных технологий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Пермь – город высоких образовательных результатов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ru-RU" dirty="0" smtClean="0"/>
              <a:t> Суть новых образовательных результатов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– результаты по</a:t>
            </a:r>
            <a:r>
              <a:rPr lang="ru-RU" baseline="0" dirty="0" smtClean="0"/>
              <a:t> ФГОС: предметные, </a:t>
            </a:r>
            <a:r>
              <a:rPr lang="ru-RU" baseline="0" dirty="0" err="1" smtClean="0"/>
              <a:t>метапредметные</a:t>
            </a:r>
            <a:r>
              <a:rPr lang="ru-RU" baseline="0" dirty="0" smtClean="0"/>
              <a:t>, личностные* </a:t>
            </a:r>
            <a:r>
              <a:rPr lang="ru-RU" dirty="0" smtClean="0"/>
              <a:t>(инструменты – ЕГЭ, ОГЭ,</a:t>
            </a:r>
            <a:r>
              <a:rPr lang="ru-RU" baseline="0" dirty="0" smtClean="0"/>
              <a:t> ВКР, мониторинги, психологические диагностики в ОУ и т.д.)</a:t>
            </a:r>
            <a:endParaRPr lang="ru-RU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- Прикладные результаты (навыки использования предметных знаний и умений в практической деятельности: функциональная грамотность, КСК, </a:t>
            </a:r>
            <a:r>
              <a:rPr lang="ru-RU" dirty="0" err="1" smtClean="0"/>
              <a:t>ППиПП</a:t>
            </a:r>
            <a:r>
              <a:rPr lang="ru-RU" dirty="0" smtClean="0"/>
              <a:t>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ru-RU" b="1" dirty="0" smtClean="0"/>
              <a:t>формирование у школьников готовности к профессиональному самоопределению</a:t>
            </a:r>
          </a:p>
          <a:p>
            <a:pPr>
              <a:buFontTx/>
              <a:buNone/>
            </a:pPr>
            <a:endParaRPr lang="ru-RU" b="1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 smtClean="0"/>
              <a:t>*Личностные</a:t>
            </a:r>
            <a:r>
              <a:rPr lang="ru-RU" b="0" baseline="0" dirty="0" smtClean="0"/>
              <a:t> – по структуре модели пермского выпускника + </a:t>
            </a:r>
            <a:r>
              <a:rPr lang="ru-RU" b="0" dirty="0" smtClean="0"/>
              <a:t>формирование </a:t>
            </a:r>
            <a:r>
              <a:rPr lang="ru-RU" dirty="0" smtClean="0"/>
              <a:t>навыков работы со своим сознанием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8659C-33A4-45D2-9907-D5D9823BCAA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1</a:t>
            </a:r>
            <a:r>
              <a:rPr lang="ru-RU" baseline="0" dirty="0" smtClean="0"/>
              <a:t> этап проекта – направлен на поддержку одаренных школьников.</a:t>
            </a:r>
          </a:p>
          <a:p>
            <a:r>
              <a:rPr lang="ru-RU" baseline="0" dirty="0" smtClean="0"/>
              <a:t>2 этап – «Серебряный резерв» направлен на поддержку и трудоустройство высококвалифицированных специалистов</a:t>
            </a:r>
          </a:p>
          <a:p>
            <a:r>
              <a:rPr lang="ru-RU" baseline="0" dirty="0" smtClean="0"/>
              <a:t>3 этап – сотрудничество с </a:t>
            </a:r>
            <a:r>
              <a:rPr lang="ru-RU" baseline="0" dirty="0" err="1" smtClean="0"/>
              <a:t>ссузами</a:t>
            </a:r>
            <a:r>
              <a:rPr lang="ru-RU" baseline="0" dirty="0" smtClean="0"/>
              <a:t> и предприятиями, поставляет квалифицированные рабочие кадры предприятиям.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ТОП-100: руководитель предприятия (структурного подразделения), главный технолог, главный энергетик, директор по развитию, генеральный конструктор, оператор лазерной голографической установки, специалист по бережливому производству и т.д.)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ТОП-300: инженер-конструктор, инженер-технолог, инженер-химик, инженер-программист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ТОП-500: наладчик оборудования, токарь и т.д.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8659C-33A4-45D2-9907-D5D9823BCAA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b="1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Проект поддержан на различных уровнях, прошел общественную экспертизу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8659C-33A4-45D2-9907-D5D9823BCAA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dirty="0" smtClean="0"/>
              <a:t>Интерфейс сайта – в разработке. 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Возраст для участия в проекте – с 15 – 18 лет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Сегодня в рейтинге – 700 человек, прогноз 2020 – 2 500, 2023 – 5 500.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Обновление рейтинга на момент подачи заявки от предприятий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8659C-33A4-45D2-9907-D5D9823BCAA0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8659C-33A4-45D2-9907-D5D9823BCAA0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Поддержка и развитие одаренных школьников города, выстраивание их лучших профессиональных траекторий развития, приложение талантов и способностей лучших выпускников школ в профессиональной сфере деятельности дадут новый импульс к инновационному развитию предприятий и организаций, а значит,  главным результатом реализации проекта «Золотой резерв» станет социально-экономическое развитие города Перми.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8659C-33A4-45D2-9907-D5D9823BCAA0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Генеральная цель пермского образования</a:t>
            </a:r>
            <a:r>
              <a:rPr lang="ru-RU" baseline="0" dirty="0" smtClean="0"/>
              <a:t> (по стратегии развития Пермского образования до 2030 года) -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обеспечить  выпускникам школ высокий уровень готовности к профессиональному самоопределению на основе самостоятельного построения ими индивидуально-ориентированного образования.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Одаренные школьники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должны иметь возможность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найти достойное применение своим талантам и стать полезными и успешными именно в родном городе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достижения этой цели предназначен проект «Золотой резерв»,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результате реализации которого будут созданы условия для осознанного выбора одаренными школьниками города Перми своей лучшей профессиональной траектории и дальнейшей реализации в условиях экономики муниципалитета.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8659C-33A4-45D2-9907-D5D9823BCAA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Электронное портфолио школьника города Перми – уникальный авторский пермский действующий электронный ресурс.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Результаты школьника в портфолио оцифрованы, баллы выставляются автоматически. Портфолио ведут школьники с 1 по 11 класс.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Рейтинг (добровольный)</a:t>
            </a:r>
            <a:r>
              <a:rPr lang="ru-RU" sz="1200" b="1" u="sng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b="1" u="sng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школьников в электронном портфолио позволяет Фонду «Золотой резерв» иметь базу данных одаренных детей города и предлагать им взаимодействие с предприятиями – будущими работодателями.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Задачи департамента и школ города: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создать условия для качественного самоопределения школьников;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обеспечить попадание в рейтинг достойных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учащихся (гарантия предприятиям в качестве школьников).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личном электронном  кабинете школьник  заполняет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следующие разделы портфолио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СЕЛФИ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ставит цели на год и добивается их выполнения; 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КАПИТАЛ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основной раздел портфолио, «хранилище» достижений школьника. Школьник фотографирует документы, подтверждающие его достижения (грамоты, дипломы, свидетельства, сертификаты), прикрепляет их в соответствующих вкладках раздела (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Спорт, Творчество художественное, Творчество техническое, Интеллект, Социальная деятельность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), указывает уровень достижения (школьный, районный, муниципальный, региональный, всероссийский, международный) и статус (победитель, призер, участник).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Чем выше уровень и статус достижения, тем большее количество баллов накапливается в портфолио.</a:t>
            </a: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школьник заполняет информацию о пройденных курсах по выбору, долгосрочных дополнительных образовательных программах,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профпробах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практиках, прикрепляет подтверждение (документ, результат-продукт), накапливает баллы.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Вкладка «</a:t>
            </a:r>
            <a:r>
              <a:rPr lang="ru-RU" sz="1200" b="1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Профстратегия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данном разделе заполняется в виде ответов на вопросы профориентационной анкеты, где школьники фиксируют свои предпочтения по выбору дальнейшей образовательной траектории, будущей профессии и работодателя. </a:t>
            </a:r>
          </a:p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8659C-33A4-45D2-9907-D5D9823BCAA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 сайте фонда будет перечень профессий предприятий</a:t>
            </a:r>
            <a:r>
              <a:rPr lang="ru-RU" baseline="0" dirty="0" smtClean="0"/>
              <a:t> – партнеров. </a:t>
            </a:r>
          </a:p>
          <a:p>
            <a:endParaRPr lang="ru-RU" dirty="0" smtClean="0"/>
          </a:p>
          <a:p>
            <a:r>
              <a:rPr lang="ru-RU" dirty="0" smtClean="0"/>
              <a:t>Ребенок может выбрать предприятие, профессию и отправить заявку.</a:t>
            </a:r>
          </a:p>
          <a:p>
            <a:endParaRPr lang="ru-RU" dirty="0" smtClean="0"/>
          </a:p>
          <a:p>
            <a:r>
              <a:rPr lang="ru-RU" dirty="0" smtClean="0"/>
              <a:t>Будет создан механизм выбора учащихся работодателем. Для этого необходимо войти в число партнеров проекта.</a:t>
            </a:r>
          </a:p>
          <a:p>
            <a:endParaRPr lang="ru-RU" dirty="0" smtClean="0"/>
          </a:p>
          <a:p>
            <a:r>
              <a:rPr lang="ru-RU" dirty="0" smtClean="0"/>
              <a:t>Соглашение (договоры) заключаются с помощью фонда.</a:t>
            </a:r>
          </a:p>
          <a:p>
            <a:endParaRPr lang="ru-RU" dirty="0" smtClean="0"/>
          </a:p>
          <a:p>
            <a:r>
              <a:rPr lang="ru-RU" dirty="0" smtClean="0"/>
              <a:t>В рейтинге будут</a:t>
            </a:r>
            <a:r>
              <a:rPr lang="ru-RU" baseline="0" dirty="0" smtClean="0"/>
              <a:t> видны: достижения школьника, выбор сферы будущей деятельности.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8659C-33A4-45D2-9907-D5D9823BCAA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ru-RU" b="1" dirty="0" smtClean="0"/>
              <a:t>Фонд в стадии создания</a:t>
            </a:r>
            <a:r>
              <a:rPr lang="ru-RU" b="1" baseline="0" dirty="0" smtClean="0"/>
              <a:t> (исполнительный директор – Наталья Евгеньевна Зверева).</a:t>
            </a:r>
            <a:endParaRPr lang="ru-RU" b="1" dirty="0" smtClean="0"/>
          </a:p>
          <a:p>
            <a:pPr eaLnBrk="1" hangingPunct="1">
              <a:spcBef>
                <a:spcPct val="0"/>
              </a:spcBef>
            </a:pPr>
            <a:r>
              <a:rPr lang="ru-RU" b="1" dirty="0" smtClean="0"/>
              <a:t>Предприятия могут входить</a:t>
            </a:r>
            <a:r>
              <a:rPr lang="ru-RU" b="1" baseline="0" dirty="0" smtClean="0"/>
              <a:t> полноправными партнерами в правление фонда, и, конечно, в попечительский совет.</a:t>
            </a:r>
          </a:p>
          <a:p>
            <a:pPr eaLnBrk="1" hangingPunct="1">
              <a:spcBef>
                <a:spcPct val="0"/>
              </a:spcBef>
            </a:pPr>
            <a:endParaRPr lang="ru-RU" dirty="0" smtClean="0"/>
          </a:p>
          <a:p>
            <a:pPr eaLnBrk="1" hangingPunct="1">
              <a:spcBef>
                <a:spcPct val="0"/>
              </a:spcBef>
            </a:pPr>
            <a:r>
              <a:rPr lang="ru-RU" dirty="0" smtClean="0"/>
              <a:t>Фонд состоит из 3 центров: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b="1" dirty="0" smtClean="0"/>
              <a:t>Центр карьеры занимается содержательным наполнением соглашений об инвестировании: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200" b="0" dirty="0" smtClean="0">
                <a:solidFill>
                  <a:srgbClr val="878787"/>
                </a:solidFill>
              </a:rPr>
              <a:t>Гранты для обучения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200" b="0" dirty="0" smtClean="0">
                <a:solidFill>
                  <a:srgbClr val="878787"/>
                </a:solidFill>
              </a:rPr>
              <a:t>Участие в программах международного образования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200" b="0" dirty="0" smtClean="0">
                <a:solidFill>
                  <a:srgbClr val="878787"/>
                </a:solidFill>
              </a:rPr>
              <a:t>Стажировка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200" b="0" dirty="0" smtClean="0">
                <a:solidFill>
                  <a:srgbClr val="878787"/>
                </a:solidFill>
              </a:rPr>
              <a:t>Целевой прием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200" b="0" dirty="0" smtClean="0">
                <a:solidFill>
                  <a:srgbClr val="878787"/>
                </a:solidFill>
              </a:rPr>
              <a:t>Оплата обучения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200" b="0" dirty="0" smtClean="0">
                <a:solidFill>
                  <a:srgbClr val="878787"/>
                </a:solidFill>
              </a:rPr>
              <a:t>Поддержка научно-исследовательских проектов, изобретений, </a:t>
            </a:r>
            <a:r>
              <a:rPr lang="ru-RU" sz="1200" b="0" dirty="0" err="1" smtClean="0">
                <a:solidFill>
                  <a:srgbClr val="878787"/>
                </a:solidFill>
              </a:rPr>
              <a:t>стартапов</a:t>
            </a:r>
            <a:endParaRPr lang="ru-RU" sz="1200" b="0" dirty="0" smtClean="0">
              <a:solidFill>
                <a:srgbClr val="878787"/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200" b="0" dirty="0" smtClean="0">
                <a:solidFill>
                  <a:srgbClr val="878787"/>
                </a:solidFill>
              </a:rPr>
              <a:t>Конкурсы</a:t>
            </a:r>
            <a:endParaRPr lang="ru-RU" b="0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b="1" dirty="0" smtClean="0"/>
              <a:t>Центр экспертизы </a:t>
            </a:r>
            <a:r>
              <a:rPr lang="ru-RU" dirty="0" smtClean="0"/>
              <a:t>– отбор кандидатов и формирование предложений для предприятий 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200" b="0" dirty="0" smtClean="0">
                <a:solidFill>
                  <a:srgbClr val="878787"/>
                </a:solidFill>
              </a:rPr>
              <a:t>Отбор и экспертиза лучших учеников под целевые заказы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200" b="0" dirty="0" smtClean="0">
                <a:solidFill>
                  <a:srgbClr val="878787"/>
                </a:solidFill>
              </a:rPr>
              <a:t>Подготовка предложений для предприятий и организаций</a:t>
            </a:r>
            <a:endParaRPr lang="ru-RU" dirty="0" smtClean="0"/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b="1" dirty="0" smtClean="0"/>
              <a:t>Центр маркетинга </a:t>
            </a:r>
            <a:r>
              <a:rPr lang="ru-RU" dirty="0" smtClean="0"/>
              <a:t>– продвижение фонда и поиск партнеров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200" b="0" dirty="0" smtClean="0">
                <a:solidFill>
                  <a:srgbClr val="878787"/>
                </a:solidFill>
              </a:rPr>
              <a:t>Заключение соглашений об инвестировании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200" b="0" dirty="0" smtClean="0">
                <a:solidFill>
                  <a:srgbClr val="878787"/>
                </a:solidFill>
              </a:rPr>
              <a:t>Поиск партнеров Фонда</a:t>
            </a: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r>
              <a:rPr lang="ru-RU" sz="1200" b="0" dirty="0" smtClean="0">
                <a:solidFill>
                  <a:srgbClr val="878787"/>
                </a:solidFill>
              </a:rPr>
              <a:t>Продвижение Фонда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b="1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/>
              <a:t>Фонд в стадии создания, процедура регистрации устава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НКО - форма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Учредители фонда – Зверева Н.Е., директор лицея № 9, Деменева А.А., директор Школы дизайна «Точка», Денисов Андрей Владимирович, юрист.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Члены правления: Зверева Н.Е., Деменева А.А., Айдаров Ю.Р., директор школы № 146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 smtClean="0"/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/>
              <a:t>Исполнительный директор: Зверева Н.Е.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8659C-33A4-45D2-9907-D5D9823BCAA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eaLnBrk="1" hangingPunct="1"/>
            <a:r>
              <a:rPr lang="ru-RU" dirty="0" smtClean="0"/>
              <a:t>Средства фонда – аккумуляция из трех источников </a:t>
            </a:r>
          </a:p>
          <a:p>
            <a:pPr algn="just" eaLnBrk="1" hangingPunct="1"/>
            <a:endParaRPr lang="ru-RU" dirty="0" smtClean="0"/>
          </a:p>
          <a:p>
            <a:pPr algn="just" eaLnBrk="1" hangingPunct="1"/>
            <a:r>
              <a:rPr lang="ru-RU" b="1" dirty="0" smtClean="0"/>
              <a:t>Партнеры:</a:t>
            </a:r>
          </a:p>
          <a:p>
            <a:pPr algn="just" eaLnBrk="1" hangingPunct="1"/>
            <a:r>
              <a:rPr lang="ru-RU" b="1" dirty="0" smtClean="0"/>
              <a:t>-различные варианты пакетов спонсора (титульный,</a:t>
            </a:r>
            <a:r>
              <a:rPr lang="ru-RU" b="1" baseline="0" dirty="0" smtClean="0"/>
              <a:t> спонсор, спонсор события</a:t>
            </a:r>
            <a:r>
              <a:rPr lang="ru-RU" b="1" dirty="0" smtClean="0"/>
              <a:t>)</a:t>
            </a:r>
          </a:p>
          <a:p>
            <a:pPr algn="just" eaLnBrk="1" hangingPunct="1"/>
            <a:endParaRPr lang="ru-RU" dirty="0" smtClean="0"/>
          </a:p>
          <a:p>
            <a:pPr algn="just" eaLnBrk="1" hangingPunct="1"/>
            <a:r>
              <a:rPr lang="ru-RU" dirty="0" smtClean="0"/>
              <a:t>Муниципалитет:</a:t>
            </a:r>
          </a:p>
          <a:p>
            <a:pPr algn="just" eaLnBrk="1" hangingPunct="1"/>
            <a:r>
              <a:rPr lang="ru-RU" dirty="0" smtClean="0"/>
              <a:t>- Разработка концепции проекта, организация и проведение мероприятий,</a:t>
            </a:r>
            <a:r>
              <a:rPr lang="ru-RU" baseline="0" dirty="0" smtClean="0"/>
              <a:t> информационная поддержка, </a:t>
            </a:r>
            <a:r>
              <a:rPr lang="ru-RU" baseline="0" dirty="0" err="1" smtClean="0"/>
              <a:t>кадрово-интеллектульное</a:t>
            </a:r>
            <a:r>
              <a:rPr lang="ru-RU" baseline="0" dirty="0" smtClean="0"/>
              <a:t> обеспечение, связь с предприятиями, поддержка и обновление портала «Портфолио»)</a:t>
            </a:r>
            <a:endParaRPr lang="ru-RU" dirty="0" smtClean="0"/>
          </a:p>
          <a:p>
            <a:pPr algn="just" eaLnBrk="1" hangingPunct="1"/>
            <a:endParaRPr lang="ru-RU" dirty="0" smtClean="0"/>
          </a:p>
          <a:p>
            <a:pPr algn="just" eaLnBrk="1" hangingPunct="1"/>
            <a:r>
              <a:rPr lang="ru-RU" dirty="0" smtClean="0"/>
              <a:t>Конкурсы, гранты:</a:t>
            </a:r>
          </a:p>
          <a:p>
            <a:pPr algn="just" eaLnBrk="1" hangingPunct="1"/>
            <a:r>
              <a:rPr lang="ru-RU" dirty="0" smtClean="0"/>
              <a:t>Уже заявились на 2 гранта.</a:t>
            </a:r>
            <a:r>
              <a:rPr lang="ru-RU" baseline="0" dirty="0" smtClean="0"/>
              <a:t> </a:t>
            </a:r>
            <a:endParaRPr lang="ru-RU" dirty="0" smtClean="0"/>
          </a:p>
          <a:p>
            <a:pPr algn="just" eaLnBrk="1" hangingPunct="1"/>
            <a:r>
              <a:rPr lang="ru-RU" dirty="0" smtClean="0"/>
              <a:t>-Городской конкурс социально-значимых проектов «Город – это мы»</a:t>
            </a:r>
          </a:p>
          <a:p>
            <a:pPr algn="just" eaLnBrk="1" hangingPunct="1"/>
            <a:r>
              <a:rPr lang="ru-RU" dirty="0" smtClean="0"/>
              <a:t>-Городской конкурс социальных и гражданских инициатив</a:t>
            </a:r>
          </a:p>
          <a:p>
            <a:pPr algn="just" eaLnBrk="1" hangingPunct="1"/>
            <a:r>
              <a:rPr lang="ru-RU" dirty="0" smtClean="0"/>
              <a:t>-Конкурс социальных и культурных проектов «ЛУКОЙЛ-Пермь»</a:t>
            </a:r>
          </a:p>
          <a:p>
            <a:pPr algn="just" eaLnBrk="1" hangingPunct="1"/>
            <a:r>
              <a:rPr lang="ru-RU" dirty="0" smtClean="0"/>
              <a:t>-Всероссийский конкурс «Социальные инновации» </a:t>
            </a:r>
          </a:p>
          <a:p>
            <a:pPr algn="just" eaLnBrk="1" hangingPunct="1"/>
            <a:r>
              <a:rPr lang="ru-RU" b="1" dirty="0" smtClean="0"/>
              <a:t>- Разовые инвестиции </a:t>
            </a:r>
            <a:r>
              <a:rPr lang="ru-RU" b="1" dirty="0" err="1" smtClean="0"/>
              <a:t>заинтересантов</a:t>
            </a:r>
            <a:endParaRPr lang="ru-RU" b="1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8659C-33A4-45D2-9907-D5D9823BCAA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Фонд обеспечивает информацией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 талантливых детях </a:t>
            </a:r>
            <a:r>
              <a:rPr lang="ru-RU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информационных данных об одаренных школьниках, их достижениях и профессиональных предпочтениях)</a:t>
            </a: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производит «стыковку» предприятия и ребенка. Это главное.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фонд может предоставить предприятию и другие виды услуг.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-предоставление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-предоставление возможности проведения олимпиад и конкурсов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профориентационных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мероприятий предприятия-партнера с участием целевой группы одаренных школьников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-информационную поддержку предприятия-партнера через СМИ и сайт Фонда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-участие предприятия-партнера в публичных мероприятиях Фонда и другое.</a:t>
            </a:r>
          </a:p>
          <a:p>
            <a:r>
              <a:rPr lang="ru-RU" dirty="0" smtClean="0"/>
              <a:t> </a:t>
            </a:r>
          </a:p>
          <a:p>
            <a:r>
              <a:rPr lang="ru-RU" b="1" dirty="0" smtClean="0"/>
              <a:t>Для этого предприятию необходимо приобрести один из</a:t>
            </a:r>
            <a:r>
              <a:rPr lang="ru-RU" b="1" baseline="0" dirty="0" smtClean="0"/>
              <a:t> видов пакетов спонсора.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8659C-33A4-45D2-9907-D5D9823BCAA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Титульный спонсор – от 500 тыс. руб.</a:t>
            </a:r>
          </a:p>
          <a:p>
            <a:r>
              <a:rPr lang="ru-RU" dirty="0" smtClean="0"/>
              <a:t>Основной спонсор – от</a:t>
            </a:r>
            <a:r>
              <a:rPr lang="ru-RU" baseline="0" dirty="0" smtClean="0"/>
              <a:t> 300 тыс. руб.</a:t>
            </a:r>
          </a:p>
          <a:p>
            <a:r>
              <a:rPr lang="ru-RU" baseline="0" dirty="0" smtClean="0"/>
              <a:t>Событийный спонсор – от 100 тыс. руб. в зависимости от мероприятия</a:t>
            </a:r>
          </a:p>
          <a:p>
            <a:endParaRPr lang="ru-RU" baseline="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8659C-33A4-45D2-9907-D5D9823BCAA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Фонд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располагает данными о талантливых детях, предприятия заинтересованы в ранней подготовке своих будущих квалифицированных кадров – идет «стыковка», вложение средств в развитие конкретных школьников.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результате совместной деятельности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Фонда «Золотой резерв» и предприятий – партнеров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будут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заключены Соглашения об инвестировании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одаренных школьников.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Соглашении предприятие-партнер, школьник и его родители совместно выстроят траекторию образовательного и профессионального развития, которая может включать в себя: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стажировки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гранты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целевое обучение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поддержку научно-исследовательской деятельности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участия в конкурсах,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стартапах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проектах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непосредственного обозначения этапов профессиональной карьеры школьника на предприятии.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Первые Соглашения об инвестировании будут заключены летом 2017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B8659C-33A4-45D2-9907-D5D9823BCAA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500B-5FA6-4BF1-B2C0-EDB783443E82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6A5C-95C2-4922-A3E0-4EFA17F05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4623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500B-5FA6-4BF1-B2C0-EDB783443E82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6A5C-95C2-4922-A3E0-4EFA17F05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621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500B-5FA6-4BF1-B2C0-EDB783443E82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6A5C-95C2-4922-A3E0-4EFA17F05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0374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500B-5FA6-4BF1-B2C0-EDB783443E82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6A5C-95C2-4922-A3E0-4EFA17F05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029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500B-5FA6-4BF1-B2C0-EDB783443E82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6A5C-95C2-4922-A3E0-4EFA17F05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460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500B-5FA6-4BF1-B2C0-EDB783443E82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6A5C-95C2-4922-A3E0-4EFA17F05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3173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500B-5FA6-4BF1-B2C0-EDB783443E82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6A5C-95C2-4922-A3E0-4EFA17F05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75745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500B-5FA6-4BF1-B2C0-EDB783443E82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6A5C-95C2-4922-A3E0-4EFA17F05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5666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500B-5FA6-4BF1-B2C0-EDB783443E82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6A5C-95C2-4922-A3E0-4EFA17F05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4636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500B-5FA6-4BF1-B2C0-EDB783443E82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6A5C-95C2-4922-A3E0-4EFA17F05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91534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E500B-5FA6-4BF1-B2C0-EDB783443E82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046A5C-95C2-4922-A3E0-4EFA17F05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2346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E500B-5FA6-4BF1-B2C0-EDB783443E82}" type="datetimeFigureOut">
              <a:rPr lang="ru-RU" smtClean="0"/>
              <a:pPr/>
              <a:t>30.03.2017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46A5C-95C2-4922-A3E0-4EFA17F055C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46279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57" y="701772"/>
            <a:ext cx="3115055" cy="31962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0" y="2857496"/>
            <a:ext cx="3585814" cy="5232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2800" b="1" dirty="0" smtClean="0">
                <a:solidFill>
                  <a:srgbClr val="E6CC70"/>
                </a:solidFill>
              </a:rPr>
              <a:t>Докладчик</a:t>
            </a:r>
            <a:r>
              <a:rPr lang="ru-RU" sz="3200" b="1" dirty="0" smtClean="0">
                <a:solidFill>
                  <a:srgbClr val="E6CC70"/>
                </a:solidFill>
              </a:rPr>
              <a:t>:</a:t>
            </a:r>
            <a:endParaRPr lang="ru-RU" sz="3200" b="1" dirty="0">
              <a:solidFill>
                <a:srgbClr val="E6CC7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86585" y="3420395"/>
            <a:ext cx="3838277" cy="27089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Людмила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Владиславовна </a:t>
            </a:r>
          </a:p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Серикова, </a:t>
            </a:r>
          </a:p>
          <a:p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начальник департамента</a:t>
            </a:r>
          </a:p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образования администрации</a:t>
            </a:r>
          </a:p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города Перми </a:t>
            </a:r>
          </a:p>
        </p:txBody>
      </p:sp>
    </p:spTree>
    <p:extLst>
      <p:ext uri="{BB962C8B-B14F-4D97-AF65-F5344CB8AC3E}">
        <p14:creationId xmlns="" xmlns:p14="http://schemas.microsoft.com/office/powerpoint/2010/main" val="21854090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357166"/>
            <a:ext cx="7813303" cy="5232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3200" b="1" dirty="0" smtClean="0">
                <a:solidFill>
                  <a:srgbClr val="E6CC70"/>
                </a:solidFill>
              </a:rPr>
              <a:t>Развитие проекта</a:t>
            </a:r>
            <a:endParaRPr lang="ru-RU" sz="3200" b="1" dirty="0">
              <a:solidFill>
                <a:srgbClr val="E6CC7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6" y="5589240"/>
            <a:ext cx="7756027" cy="5488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57290" y="2428868"/>
            <a:ext cx="4081765" cy="1366913"/>
          </a:xfrm>
          <a:prstGeom prst="rect">
            <a:avLst/>
          </a:prstGeom>
          <a:solidFill>
            <a:srgbClr val="E6C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ТОП-300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28794" y="1285860"/>
            <a:ext cx="3034990" cy="1016366"/>
          </a:xfrm>
          <a:prstGeom prst="rect">
            <a:avLst/>
          </a:prstGeom>
          <a:solidFill>
            <a:srgbClr val="E6C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ТОП-100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00100" y="3929066"/>
            <a:ext cx="4889394" cy="1637374"/>
          </a:xfrm>
          <a:prstGeom prst="rect">
            <a:avLst/>
          </a:prstGeom>
          <a:solidFill>
            <a:srgbClr val="E6C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ТОП-500</a:t>
            </a:r>
          </a:p>
        </p:txBody>
      </p:sp>
      <p:sp>
        <p:nvSpPr>
          <p:cNvPr id="8" name="Стрелка влево 7"/>
          <p:cNvSpPr/>
          <p:nvPr/>
        </p:nvSpPr>
        <p:spPr>
          <a:xfrm>
            <a:off x="6012160" y="1124744"/>
            <a:ext cx="2214578" cy="1214446"/>
          </a:xfrm>
          <a:prstGeom prst="leftArrow">
            <a:avLst/>
          </a:prstGeom>
          <a:solidFill>
            <a:srgbClr val="E6CC70"/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 этап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2017 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012160" y="2564904"/>
            <a:ext cx="2214578" cy="1285884"/>
          </a:xfrm>
          <a:prstGeom prst="leftArrow">
            <a:avLst/>
          </a:prstGeom>
          <a:solidFill>
            <a:srgbClr val="E6CC70"/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этап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2019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084168" y="4221088"/>
            <a:ext cx="2214578" cy="1214446"/>
          </a:xfrm>
          <a:prstGeom prst="leftArrow">
            <a:avLst/>
          </a:prstGeom>
          <a:solidFill>
            <a:srgbClr val="E6CC70"/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3 этап</a:t>
            </a:r>
          </a:p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1668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910" y="285728"/>
            <a:ext cx="7813303" cy="5232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3200" b="1" smtClean="0">
                <a:solidFill>
                  <a:srgbClr val="E6CC70"/>
                </a:solidFill>
              </a:rPr>
              <a:t>Презентация </a:t>
            </a:r>
            <a:r>
              <a:rPr lang="ru-RU" sz="3200" b="1" dirty="0" smtClean="0">
                <a:solidFill>
                  <a:srgbClr val="E6CC70"/>
                </a:solidFill>
              </a:rPr>
              <a:t>проекта</a:t>
            </a:r>
            <a:endParaRPr lang="ru-RU" sz="3200" b="1" dirty="0">
              <a:solidFill>
                <a:srgbClr val="E6CC7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6072206"/>
            <a:ext cx="7756027" cy="5488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7158" y="785794"/>
            <a:ext cx="8501122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878787"/>
              </a:solidFill>
            </a:endParaRPr>
          </a:p>
          <a:p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 «Золотой резерв» одобрен:</a:t>
            </a:r>
          </a:p>
          <a:p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на заседании общественного комитета попечителей города Перми</a:t>
            </a:r>
          </a:p>
          <a:p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на заседании консультативного совета по образованию при заместителе главы администрации города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Перми</a:t>
            </a:r>
          </a:p>
          <a:p>
            <a:pPr>
              <a:buFont typeface="Arial" pitchFamily="34" charset="0"/>
              <a:buChar char="•"/>
            </a:pPr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а Совете руководителей предприятий </a:t>
            </a:r>
            <a:r>
              <a:rPr lang="ru-RU" sz="2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Мотовилихинского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района</a:t>
            </a:r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chemeClr val="tx1">
                  <a:lumMod val="65000"/>
                  <a:lumOff val="35000"/>
                </a:schemeClr>
              </a:solidFill>
              <a:cs typeface="Times New Roman" pitchFamily="18" charset="0"/>
            </a:endParaRPr>
          </a:p>
          <a:p>
            <a:endParaRPr lang="ru-RU" sz="2400" b="1" dirty="0" smtClean="0">
              <a:solidFill>
                <a:srgbClr val="878787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91668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85794"/>
            <a:ext cx="8429684" cy="71438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7886700" cy="35719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E6CC70"/>
                </a:solidFill>
                <a:latin typeface="+mn-lt"/>
              </a:rPr>
              <a:t>Интерфейс сайта Фонда</a:t>
            </a:r>
            <a:r>
              <a:rPr lang="ru-RU" b="1" dirty="0" smtClean="0">
                <a:solidFill>
                  <a:srgbClr val="E6CC70"/>
                </a:solidFill>
                <a:latin typeface="+mn-lt"/>
              </a:rPr>
              <a:t/>
            </a:r>
            <a:br>
              <a:rPr lang="ru-RU" b="1" dirty="0" smtClean="0">
                <a:solidFill>
                  <a:srgbClr val="E6CC70"/>
                </a:solidFill>
                <a:latin typeface="+mn-lt"/>
              </a:rPr>
            </a:br>
            <a:endParaRPr lang="ru-RU" dirty="0">
              <a:latin typeface="+mn-lt"/>
            </a:endParaRPr>
          </a:p>
        </p:txBody>
      </p:sp>
      <p:pic>
        <p:nvPicPr>
          <p:cNvPr id="7" name="Picture 3" descr="G:\Мастерская\DSC0917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14554"/>
            <a:ext cx="471487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5" descr="C:\Documents and Settings\shveina-ss\Рабочий стол\слайд-шоу август\уникальные школы\Образование и карьера\IMG_488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4876" y="2214554"/>
            <a:ext cx="4429124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1571612"/>
            <a:ext cx="1155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 Фонде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1571612"/>
            <a:ext cx="1155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Новости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157161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Партнерам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9058" y="157161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Ученикам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157161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Проекты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57950" y="1428736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Истории успеха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5240" y="1571612"/>
            <a:ext cx="1428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Контакты</a:t>
            </a:r>
            <a:endParaRPr lang="ru-RU" sz="20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7643834" y="1071546"/>
            <a:ext cx="285752" cy="285752"/>
          </a:xfrm>
          <a:prstGeom prst="ellipse">
            <a:avLst/>
          </a:prstGeom>
          <a:solidFill>
            <a:schemeClr val="bg1"/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878787"/>
                </a:solidFill>
              </a:rPr>
              <a:t>В</a:t>
            </a:r>
            <a:endParaRPr lang="ru-RU" sz="2000" b="1" dirty="0">
              <a:solidFill>
                <a:srgbClr val="878787"/>
              </a:solidFill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8072462" y="1071546"/>
            <a:ext cx="285752" cy="285752"/>
          </a:xfrm>
          <a:prstGeom prst="ellipse">
            <a:avLst/>
          </a:prstGeom>
          <a:solidFill>
            <a:schemeClr val="bg1"/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878787"/>
                </a:solidFill>
              </a:rPr>
              <a:t>F</a:t>
            </a:r>
            <a:endParaRPr lang="ru-RU" sz="2000" b="1" dirty="0">
              <a:solidFill>
                <a:srgbClr val="878787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8501090" y="1071546"/>
            <a:ext cx="285752" cy="285752"/>
          </a:xfrm>
          <a:prstGeom prst="ellipse">
            <a:avLst/>
          </a:prstGeom>
          <a:solidFill>
            <a:schemeClr val="bg1"/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rgbClr val="878787"/>
                </a:solidFill>
              </a:rPr>
              <a:t>t</a:t>
            </a:r>
            <a:endParaRPr lang="ru-RU" sz="2000" b="1" dirty="0">
              <a:solidFill>
                <a:srgbClr val="878787"/>
              </a:solidFill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85720" y="4857760"/>
            <a:ext cx="1643074" cy="1714488"/>
          </a:xfrm>
          <a:prstGeom prst="ellipse">
            <a:avLst/>
          </a:prstGeom>
          <a:solidFill>
            <a:srgbClr val="E6CC70"/>
          </a:solidFill>
          <a:ln>
            <a:solidFill>
              <a:srgbClr val="E6CC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Как попасть в Золотой резерв?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87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4948" y="0"/>
            <a:ext cx="1369389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02198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87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85192" y="0"/>
            <a:ext cx="1369389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7467901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787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984" y="0"/>
            <a:ext cx="13693896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27432561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859"/>
            <a:ext cx="9144000" cy="68526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11960" y="5805264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Спасибо за внимание!</a:t>
            </a:r>
            <a:endParaRPr lang="ru-RU" sz="3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1382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214290"/>
            <a:ext cx="7813303" cy="5232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3200" b="1" dirty="0" smtClean="0">
                <a:solidFill>
                  <a:srgbClr val="E6CC70"/>
                </a:solidFill>
                <a:cs typeface="Times New Roman" pitchFamily="18" charset="0"/>
              </a:rPr>
              <a:t>Индикаторы (целевые показатели) проекта</a:t>
            </a:r>
            <a:endParaRPr lang="ru-RU" sz="3200" b="1" dirty="0">
              <a:solidFill>
                <a:srgbClr val="E6CC7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214422"/>
            <a:ext cx="1928826" cy="1285884"/>
          </a:xfrm>
          <a:prstGeom prst="rect">
            <a:avLst/>
          </a:prstGeom>
          <a:solidFill>
            <a:srgbClr val="E6C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2017 год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43174" y="1214422"/>
            <a:ext cx="6072230" cy="1285884"/>
          </a:xfrm>
          <a:prstGeom prst="rect">
            <a:avLst/>
          </a:prstGeom>
          <a:solidFill>
            <a:srgbClr val="E6C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endParaRPr lang="ru-RU" sz="1600" b="1" dirty="0" smtClean="0">
              <a:solidFill>
                <a:srgbClr val="878787"/>
              </a:solidFill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не менее 7 предприятий-партнеров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не менее 2000 учащихся охвачены мероприятиями проекта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определен ТОП-100 лучших учеников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не менее 10 учащихся получили адресную поддержку Фонда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привлечено не менее 4,5 млн. руб. инвестиций</a:t>
            </a:r>
          </a:p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57158" y="2643182"/>
            <a:ext cx="1928826" cy="1500198"/>
          </a:xfrm>
          <a:prstGeom prst="rect">
            <a:avLst/>
          </a:prstGeom>
          <a:solidFill>
            <a:srgbClr val="E6C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2020 год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43174" y="2643182"/>
            <a:ext cx="6072230" cy="1500198"/>
          </a:xfrm>
          <a:prstGeom prst="rect">
            <a:avLst/>
          </a:prstGeom>
          <a:solidFill>
            <a:srgbClr val="E6C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878787"/>
                </a:solidFill>
                <a:cs typeface="Times New Roman" pitchFamily="18" charset="0"/>
              </a:rPr>
              <a:t>-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не менее 12 предприятий-партнеров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не менее 2500 учащихся охвачены мероприятиями проекта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целевой набор в вузы – не менее 20 человек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доля одаренных детей, поступивших в вузы Перми, увеличилась на 5% (в сравнении с 2017 годом)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привлечено не менее 10 млн. руб. инвестиций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43174" y="4286256"/>
            <a:ext cx="6072230" cy="1571636"/>
          </a:xfrm>
          <a:prstGeom prst="rect">
            <a:avLst/>
          </a:prstGeom>
          <a:solidFill>
            <a:srgbClr val="E6C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Tx/>
              <a:buChar char="-"/>
            </a:pPr>
            <a:r>
              <a:rPr lang="ru-RU" sz="1600" b="1" dirty="0" smtClean="0">
                <a:solidFill>
                  <a:srgbClr val="87878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не менее 12 предприятий-партнеров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не менее 2500 учащихся охвачены мероприятиями проекта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целевой набор в вузы – не менее 20 человек</a:t>
            </a:r>
          </a:p>
          <a:p>
            <a:pPr>
              <a:buFontTx/>
              <a:buChar char="-"/>
            </a:pPr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доля одаренных детей, поступивших в вузы Перми, увеличилась на 5% (в сравнении с 2017 годом)</a:t>
            </a:r>
          </a:p>
          <a:p>
            <a:pPr>
              <a:buFontTx/>
              <a:buChar char="-"/>
            </a:pP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cs typeface="Times New Roman" pitchFamily="18" charset="0"/>
              </a:rPr>
              <a:t> привлечено не менее 10 млн. руб. инвестиций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4286256"/>
            <a:ext cx="1928826" cy="1571636"/>
          </a:xfrm>
          <a:prstGeom prst="rect">
            <a:avLst/>
          </a:prstGeom>
          <a:solidFill>
            <a:srgbClr val="E6C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2023 год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6000768"/>
            <a:ext cx="7756027" cy="5488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53135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428604"/>
            <a:ext cx="7813303" cy="5232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3200" b="1" dirty="0" smtClean="0">
                <a:solidFill>
                  <a:srgbClr val="E6CC70"/>
                </a:solidFill>
              </a:rPr>
              <a:t>Цель проекта</a:t>
            </a:r>
            <a:endParaRPr lang="ru-RU" sz="3200" b="1" dirty="0">
              <a:solidFill>
                <a:srgbClr val="E6CC7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154" y="1393612"/>
            <a:ext cx="7726709" cy="40516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endParaRPr lang="ru-RU" sz="2400" b="1" dirty="0" smtClean="0">
              <a:solidFill>
                <a:srgbClr val="878787"/>
              </a:solidFill>
            </a:endParaRPr>
          </a:p>
          <a:p>
            <a:pPr>
              <a:lnSpc>
                <a:spcPct val="90000"/>
              </a:lnSpc>
            </a:pPr>
            <a:endParaRPr lang="ru-RU" sz="2400" b="1" dirty="0" smtClean="0">
              <a:solidFill>
                <a:srgbClr val="878787"/>
              </a:solidFill>
            </a:endParaRPr>
          </a:p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Создать условия для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осознанного выбора лучшей профессиональной траектории одаренных школьников города Перми как механизма по решению задач социально-экономического развития города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6" y="5589240"/>
            <a:ext cx="7756027" cy="5488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5266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910" y="357166"/>
            <a:ext cx="7813303" cy="5232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3200" b="1" dirty="0" smtClean="0">
                <a:solidFill>
                  <a:srgbClr val="E6CC70"/>
                </a:solidFill>
              </a:rPr>
              <a:t>Основные механизмы реализации проекта</a:t>
            </a:r>
            <a:endParaRPr lang="ru-RU" sz="3200" b="1" dirty="0">
              <a:solidFill>
                <a:srgbClr val="E6CC7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8154" y="1393612"/>
            <a:ext cx="7726709" cy="40516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365125" indent="-365125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Портфолио </a:t>
            </a:r>
            <a:r>
              <a:rPr lang="ru-RU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– единый информационный ресурс, позволяющий фиксировать достижения 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учащихся</a:t>
            </a:r>
          </a:p>
          <a:p>
            <a:pPr marL="365125" indent="-365125">
              <a:lnSpc>
                <a:spcPct val="90000"/>
              </a:lnSpc>
            </a:pPr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Фонд – обеспечение «стыковки» предприятия, работодателя и школьника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Социальное партнерство с предприятиями, бизнесом и образовательными организациями высшего и среднего профессионального образования</a:t>
            </a: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ru-RU" sz="2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lnSpc>
                <a:spcPct val="90000"/>
              </a:lnSpc>
              <a:buFont typeface="Arial" pitchFamily="34" charset="0"/>
              <a:buChar char="•"/>
            </a:pPr>
            <a:endParaRPr lang="ru-RU" sz="2400" b="1" dirty="0">
              <a:solidFill>
                <a:srgbClr val="878787"/>
              </a:solidFill>
            </a:endParaRPr>
          </a:p>
          <a:p>
            <a:pPr>
              <a:lnSpc>
                <a:spcPct val="90000"/>
              </a:lnSpc>
            </a:pPr>
            <a:endParaRPr lang="ru-RU" sz="2400" b="1" dirty="0" smtClean="0">
              <a:solidFill>
                <a:srgbClr val="878787"/>
              </a:solidFill>
            </a:endParaRPr>
          </a:p>
          <a:p>
            <a:pPr>
              <a:lnSpc>
                <a:spcPct val="90000"/>
              </a:lnSpc>
            </a:pPr>
            <a:endParaRPr lang="ru-RU" sz="2800" b="1" dirty="0">
              <a:solidFill>
                <a:srgbClr val="878787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6" y="5589240"/>
            <a:ext cx="7756027" cy="54887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8425369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357166"/>
            <a:ext cx="7740651" cy="5232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3200" b="1" dirty="0" smtClean="0">
                <a:solidFill>
                  <a:srgbClr val="E6CC70"/>
                </a:solidFill>
              </a:rPr>
              <a:t>Механизмы вхождения школьника в проект</a:t>
            </a:r>
            <a:endParaRPr lang="ru-RU" sz="3200" b="1" dirty="0">
              <a:solidFill>
                <a:srgbClr val="E6CC7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6" y="5589240"/>
            <a:ext cx="7756027" cy="5488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83493" y="1587173"/>
            <a:ext cx="38289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Заявительный (от ребенка)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2764" y="2240413"/>
            <a:ext cx="1333656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93913"/>
            <a:ext cx="100647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3031" y="2076210"/>
            <a:ext cx="100647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537" y="2093913"/>
            <a:ext cx="1014734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93913"/>
            <a:ext cx="100647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2076210"/>
            <a:ext cx="1006475" cy="3369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Picture 1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397" y="4110137"/>
            <a:ext cx="100647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973" y="4110135"/>
            <a:ext cx="100647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35" y="4110136"/>
            <a:ext cx="100647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4134495"/>
            <a:ext cx="100647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156918"/>
            <a:ext cx="1006475" cy="133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668836" y="3653332"/>
            <a:ext cx="50179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Пригласительный (от работодателя)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1395389" y="2564904"/>
            <a:ext cx="432048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48"/>
          <p:cNvSpPr/>
          <p:nvPr/>
        </p:nvSpPr>
        <p:spPr>
          <a:xfrm>
            <a:off x="2842171" y="2599737"/>
            <a:ext cx="480860" cy="288032"/>
          </a:xfrm>
          <a:prstGeom prst="rightArrow">
            <a:avLst/>
          </a:prstGeom>
          <a:solidFill>
            <a:schemeClr val="bg2"/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49"/>
          <p:cNvSpPr/>
          <p:nvPr/>
        </p:nvSpPr>
        <p:spPr>
          <a:xfrm>
            <a:off x="4338513" y="2547548"/>
            <a:ext cx="432048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50"/>
          <p:cNvSpPr/>
          <p:nvPr/>
        </p:nvSpPr>
        <p:spPr>
          <a:xfrm>
            <a:off x="5797700" y="2564904"/>
            <a:ext cx="502492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1"/>
          <p:cNvSpPr/>
          <p:nvPr/>
        </p:nvSpPr>
        <p:spPr>
          <a:xfrm>
            <a:off x="7321872" y="2564904"/>
            <a:ext cx="432048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2"/>
          <p:cNvSpPr/>
          <p:nvPr/>
        </p:nvSpPr>
        <p:spPr>
          <a:xfrm>
            <a:off x="1403648" y="4680445"/>
            <a:ext cx="432048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3"/>
          <p:cNvSpPr/>
          <p:nvPr/>
        </p:nvSpPr>
        <p:spPr>
          <a:xfrm>
            <a:off x="2842171" y="4658022"/>
            <a:ext cx="543164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4"/>
          <p:cNvSpPr/>
          <p:nvPr/>
        </p:nvSpPr>
        <p:spPr>
          <a:xfrm>
            <a:off x="4391810" y="4658022"/>
            <a:ext cx="432048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5"/>
          <p:cNvSpPr/>
          <p:nvPr/>
        </p:nvSpPr>
        <p:spPr>
          <a:xfrm>
            <a:off x="5848447" y="4633662"/>
            <a:ext cx="466949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56"/>
          <p:cNvSpPr/>
          <p:nvPr/>
        </p:nvSpPr>
        <p:spPr>
          <a:xfrm>
            <a:off x="7321872" y="4621616"/>
            <a:ext cx="432048" cy="288032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8637" y="2478087"/>
            <a:ext cx="9967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Заполнение портфолио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835696" y="2420587"/>
            <a:ext cx="1014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Экспертиза достижений учеников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314772" y="2460731"/>
            <a:ext cx="1014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Попадание в рейтинг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4789537" y="2478087"/>
            <a:ext cx="1014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Прохожде-ние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отбора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206566" y="2428333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Заявление работодателю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398637" y="4501295"/>
            <a:ext cx="1014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Заполнение портфолио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835696" y="4520213"/>
            <a:ext cx="1014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Экспертиза достижений учеников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385335" y="4520212"/>
            <a:ext cx="1014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Попадание в рейтинг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22320" y="4294206"/>
            <a:ext cx="10147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Прохожде-ние</a:t>
            </a: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отбора под конкретный заказ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241646" y="4454512"/>
            <a:ext cx="11235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Приглашение от работодателя</a:t>
            </a:r>
            <a:endParaRPr lang="ru-RU" sz="12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6200000">
            <a:off x="6539180" y="3584199"/>
            <a:ext cx="3408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Соглашение об инвестировании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7075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7158" y="214290"/>
            <a:ext cx="7813303" cy="5232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3200" b="1" dirty="0" smtClean="0">
                <a:solidFill>
                  <a:srgbClr val="E6CC70"/>
                </a:solidFill>
              </a:rPr>
              <a:t>Фонд «Золотой резерв»</a:t>
            </a:r>
          </a:p>
          <a:p>
            <a:r>
              <a:rPr lang="ru-RU" sz="2800" b="1" i="1" dirty="0" smtClean="0">
                <a:solidFill>
                  <a:srgbClr val="E6CC70"/>
                </a:solidFill>
              </a:rPr>
              <a:t>Структура управления </a:t>
            </a:r>
            <a:r>
              <a:rPr lang="ru-RU" sz="3200" b="1" dirty="0" smtClean="0">
                <a:solidFill>
                  <a:srgbClr val="E6CC70"/>
                </a:solidFill>
              </a:rPr>
              <a:t>Фондом</a:t>
            </a:r>
            <a:endParaRPr lang="ru-RU" sz="3200" b="1" dirty="0">
              <a:solidFill>
                <a:srgbClr val="E6CC7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488" y="1214422"/>
            <a:ext cx="3441798" cy="1152599"/>
          </a:xfrm>
          <a:prstGeom prst="rect">
            <a:avLst/>
          </a:prstGeom>
          <a:solidFill>
            <a:srgbClr val="E6C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Правление Фонда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57488" y="2643182"/>
            <a:ext cx="3441798" cy="1152599"/>
          </a:xfrm>
          <a:prstGeom prst="rect">
            <a:avLst/>
          </a:prstGeom>
          <a:solidFill>
            <a:srgbClr val="E6C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solidFill>
                <a:srgbClr val="878787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Попечительский совет</a:t>
            </a:r>
          </a:p>
          <a:p>
            <a:pPr algn="ctr"/>
            <a:endParaRPr lang="ru-RU" sz="2400" b="1" dirty="0">
              <a:solidFill>
                <a:srgbClr val="878787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71538" y="4071942"/>
            <a:ext cx="3024336" cy="1012798"/>
          </a:xfrm>
          <a:prstGeom prst="rect">
            <a:avLst/>
          </a:prstGeom>
          <a:solidFill>
            <a:srgbClr val="E6C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Исполнительный директор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214942" y="4071942"/>
            <a:ext cx="3024336" cy="1012798"/>
          </a:xfrm>
          <a:prstGeom prst="rect">
            <a:avLst/>
          </a:prstGeom>
          <a:solidFill>
            <a:srgbClr val="E6C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Ревизионная комиссия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429124" y="2357430"/>
            <a:ext cx="216024" cy="287561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143240" y="3786190"/>
            <a:ext cx="216024" cy="287561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5786446" y="3786190"/>
            <a:ext cx="216024" cy="287561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286512" y="5429264"/>
            <a:ext cx="2571736" cy="1000132"/>
          </a:xfrm>
          <a:prstGeom prst="rect">
            <a:avLst/>
          </a:prstGeom>
          <a:solidFill>
            <a:srgbClr val="E6C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Центр маркетинга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86116" y="5429264"/>
            <a:ext cx="2571736" cy="1000132"/>
          </a:xfrm>
          <a:prstGeom prst="rect">
            <a:avLst/>
          </a:prstGeom>
          <a:solidFill>
            <a:srgbClr val="E6C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Центр экспертизы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5429264"/>
            <a:ext cx="2571736" cy="1000132"/>
          </a:xfrm>
          <a:prstGeom prst="rect">
            <a:avLst/>
          </a:prstGeom>
          <a:solidFill>
            <a:srgbClr val="E6C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Центр карьеры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Стрелка вниз 18"/>
          <p:cNvSpPr/>
          <p:nvPr/>
        </p:nvSpPr>
        <p:spPr>
          <a:xfrm>
            <a:off x="1643042" y="5072074"/>
            <a:ext cx="214314" cy="35899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4500562" y="5072074"/>
            <a:ext cx="214314" cy="35899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7072330" y="5072074"/>
            <a:ext cx="214314" cy="358999"/>
          </a:xfrm>
          <a:prstGeom prst="downArrow">
            <a:avLst/>
          </a:prstGeom>
          <a:solidFill>
            <a:schemeClr val="bg1">
              <a:lumMod val="85000"/>
            </a:schemeClr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3250004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285728"/>
            <a:ext cx="7813303" cy="5232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3200" b="1" dirty="0" smtClean="0">
                <a:solidFill>
                  <a:srgbClr val="E6CC70"/>
                </a:solidFill>
              </a:rPr>
              <a:t>Фонд «Золотой резерв»</a:t>
            </a:r>
          </a:p>
          <a:p>
            <a:r>
              <a:rPr lang="ru-RU" sz="2800" b="1" i="1" dirty="0" smtClean="0">
                <a:solidFill>
                  <a:srgbClr val="E6CC70"/>
                </a:solidFill>
              </a:rPr>
              <a:t>Средства Фонда</a:t>
            </a:r>
            <a:endParaRPr lang="ru-RU" sz="2800" b="1" i="1" dirty="0">
              <a:solidFill>
                <a:srgbClr val="E6CC7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6" y="5589240"/>
            <a:ext cx="7756027" cy="54887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85379" y="1483941"/>
            <a:ext cx="3441798" cy="1152599"/>
          </a:xfrm>
          <a:prstGeom prst="rect">
            <a:avLst/>
          </a:prstGeom>
          <a:solidFill>
            <a:srgbClr val="E6C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Партнеры 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Фонда – Предприятия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Пакеты спонсоров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994128" y="1483940"/>
            <a:ext cx="3441798" cy="1152599"/>
          </a:xfrm>
          <a:prstGeom prst="rect">
            <a:avLst/>
          </a:prstGeom>
          <a:solidFill>
            <a:srgbClr val="E6C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Муниципалитет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Мероприятия </a:t>
            </a:r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проекта</a:t>
            </a:r>
          </a:p>
          <a:p>
            <a:pPr algn="ctr"/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ПОРТАЛ </a:t>
            </a:r>
            <a:r>
              <a:rPr lang="ru-RU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«Портфолио»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851101" y="4149080"/>
            <a:ext cx="3441798" cy="1152599"/>
          </a:xfrm>
          <a:prstGeom prst="rect">
            <a:avLst/>
          </a:prstGeom>
          <a:solidFill>
            <a:srgbClr val="E6CC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Привлеченные средства</a:t>
            </a:r>
          </a:p>
          <a:p>
            <a:pPr algn="ctr"/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Гранты</a:t>
            </a:r>
            <a:endParaRPr lang="ru-RU"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/>
            <a:r>
              <a:rPr lang="ru-RU" sz="19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Конкурсы</a:t>
            </a:r>
            <a:endParaRPr lang="ru-RU"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Тройная стрелка влево/вправо/вверх 3"/>
          <p:cNvSpPr/>
          <p:nvPr/>
        </p:nvSpPr>
        <p:spPr>
          <a:xfrm rot="10800000">
            <a:off x="3707904" y="2780928"/>
            <a:ext cx="1728192" cy="1224136"/>
          </a:xfrm>
          <a:prstGeom prst="leftRightUpArrow">
            <a:avLst/>
          </a:prstGeom>
          <a:solidFill>
            <a:schemeClr val="bg1">
              <a:lumMod val="85000"/>
            </a:schemeClr>
          </a:solidFill>
          <a:ln>
            <a:solidFill>
              <a:srgbClr val="8787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916688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627337177"/>
              </p:ext>
            </p:extLst>
          </p:nvPr>
        </p:nvGraphicFramePr>
        <p:xfrm>
          <a:off x="251520" y="1052736"/>
          <a:ext cx="8534184" cy="559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855"/>
                <a:gridCol w="1958664"/>
                <a:gridCol w="1818760"/>
                <a:gridCol w="1608905"/>
              </a:tblGrid>
              <a:tr h="71438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E6CC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Титульный спонсор</a:t>
                      </a:r>
                    </a:p>
                  </a:txBody>
                  <a:tcPr>
                    <a:solidFill>
                      <a:srgbClr val="E6CC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Основной спонсор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CC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Событийный спонсор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CC70"/>
                    </a:solidFill>
                  </a:tcPr>
                </a:tc>
              </a:tr>
              <a:tr h="50013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Фонд носит имя спонсора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16660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Доступ к городской базе талантливых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школьников с использованием программного продукта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Неограниченный, эксклюзивный</a:t>
                      </a:r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Неограниченный</a:t>
                      </a:r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6908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Возможности проведения олимпиад и конкурсов с участием детей,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поддерживаемых Фондом, на базе инфраструктуры  системы образования города Перми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+</a:t>
                      </a:r>
                    </a:p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3 события</a:t>
                      </a:r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+ </a:t>
                      </a:r>
                    </a:p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2 события</a:t>
                      </a:r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+</a:t>
                      </a:r>
                    </a:p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 событие</a:t>
                      </a:r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89739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Размещение информации, актуальной для компании спонсора ,на сайте Фонда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2817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Размещение логотипа компании на сайте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0"/>
            <a:ext cx="46602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E6CC70"/>
                </a:solidFill>
              </a:rPr>
              <a:t>Социальное партнерство</a:t>
            </a:r>
          </a:p>
          <a:p>
            <a:r>
              <a:rPr lang="ru-RU" sz="2800" b="1" i="1" dirty="0" smtClean="0">
                <a:solidFill>
                  <a:srgbClr val="E6CC70"/>
                </a:solidFill>
              </a:rPr>
              <a:t>Пакеты спонсоров</a:t>
            </a:r>
            <a:endParaRPr lang="ru-RU" sz="2800" b="1" i="1" dirty="0">
              <a:solidFill>
                <a:srgbClr val="E6CC7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05250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436741420"/>
              </p:ext>
            </p:extLst>
          </p:nvPr>
        </p:nvGraphicFramePr>
        <p:xfrm>
          <a:off x="323528" y="1124744"/>
          <a:ext cx="8534184" cy="5479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7855"/>
                <a:gridCol w="1958664"/>
                <a:gridCol w="1818760"/>
                <a:gridCol w="1608905"/>
              </a:tblGrid>
              <a:tr h="766943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>
                    <a:solidFill>
                      <a:srgbClr val="E6CC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Титульный спонсор</a:t>
                      </a:r>
                    </a:p>
                  </a:txBody>
                  <a:tcPr>
                    <a:solidFill>
                      <a:srgbClr val="E6CC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Основной спонсор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CC7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Событийный спонсор</a:t>
                      </a:r>
                      <a:endParaRPr lang="ru-RU"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E6CC70"/>
                    </a:solidFill>
                  </a:tcPr>
                </a:tc>
              </a:tr>
              <a:tr h="80469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Упоминание спонсора в информационных роликах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Не менее 5 сюжетов</a:t>
                      </a:r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1-2 сюжета</a:t>
                      </a:r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1 сюжет</a:t>
                      </a:r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103511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Дополнительная</a:t>
                      </a:r>
                      <a:r>
                        <a:rPr lang="ru-RU" sz="1600" b="1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 реклама компании (обговаривается индивидуально)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193710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Упоминание компании-спонсора на публичных мероприятиях системы образования (Инженерный форум, выставка «Образование и карьера», мероприятия лиги «</a:t>
                      </a:r>
                      <a:r>
                        <a:rPr lang="ru-RU" sz="1600" b="1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Техно-Пермь</a:t>
                      </a:r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»)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93590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Выполнение производственных кейсов школами по заказу компании</a:t>
                      </a:r>
                      <a:endParaRPr lang="ru-RU" sz="16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u="none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Times New Roman" pitchFamily="18" charset="0"/>
                        </a:rPr>
                        <a:t>+</a:t>
                      </a:r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600" b="1" i="0" u="none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39552" y="0"/>
            <a:ext cx="49359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E6CC70"/>
                </a:solidFill>
              </a:rPr>
              <a:t>Социальное </a:t>
            </a:r>
            <a:r>
              <a:rPr lang="ru-RU" sz="3600" b="1" dirty="0" smtClean="0">
                <a:solidFill>
                  <a:srgbClr val="E6CC70"/>
                </a:solidFill>
              </a:rPr>
              <a:t>партнерство</a:t>
            </a:r>
          </a:p>
          <a:p>
            <a:r>
              <a:rPr lang="ru-RU" sz="2800" b="1" i="1" dirty="0" smtClean="0">
                <a:solidFill>
                  <a:srgbClr val="E6CC70"/>
                </a:solidFill>
              </a:rPr>
              <a:t>Пакеты спонсоров</a:t>
            </a:r>
            <a:endParaRPr lang="ru-RU" sz="2800" b="1" i="1" dirty="0">
              <a:solidFill>
                <a:srgbClr val="E6CC7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2834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14348" y="285728"/>
            <a:ext cx="8064251" cy="52322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3200" b="1" dirty="0" smtClean="0">
                <a:solidFill>
                  <a:srgbClr val="E6CC70"/>
                </a:solidFill>
              </a:rPr>
              <a:t>Механизм социального партнерства</a:t>
            </a:r>
            <a:endParaRPr lang="ru-RU" sz="3200" b="1" dirty="0">
              <a:solidFill>
                <a:srgbClr val="E6CC7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6" y="5589240"/>
            <a:ext cx="7756027" cy="548873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6233214" y="2415387"/>
            <a:ext cx="2808783" cy="946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3219"/>
            <a:ext cx="95091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96543" y="3719114"/>
            <a:ext cx="950913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1619672" y="4437112"/>
            <a:ext cx="1368152" cy="864096"/>
          </a:xfrm>
          <a:prstGeom prst="straightConnector1">
            <a:avLst/>
          </a:prstGeom>
          <a:ln w="28575">
            <a:solidFill>
              <a:srgbClr val="E6CC7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6084168" y="4437112"/>
            <a:ext cx="1296144" cy="864096"/>
          </a:xfrm>
          <a:prstGeom prst="straightConnector1">
            <a:avLst/>
          </a:prstGeom>
          <a:ln w="28575">
            <a:solidFill>
              <a:srgbClr val="E6CC7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2483768" y="1823903"/>
            <a:ext cx="3960440" cy="0"/>
          </a:xfrm>
          <a:prstGeom prst="straightConnector1">
            <a:avLst/>
          </a:prstGeom>
          <a:ln w="28575">
            <a:solidFill>
              <a:srgbClr val="E6CC7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483768" y="2348880"/>
            <a:ext cx="3960440" cy="0"/>
          </a:xfrm>
          <a:prstGeom prst="straightConnector1">
            <a:avLst/>
          </a:prstGeom>
          <a:ln w="28575">
            <a:solidFill>
              <a:srgbClr val="E6CC7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2483768" y="2888157"/>
            <a:ext cx="3960440" cy="0"/>
          </a:xfrm>
          <a:prstGeom prst="straightConnector1">
            <a:avLst/>
          </a:prstGeom>
          <a:ln w="28575">
            <a:solidFill>
              <a:srgbClr val="E6CC7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483768" y="3429000"/>
            <a:ext cx="3960440" cy="0"/>
          </a:xfrm>
          <a:prstGeom prst="straightConnector1">
            <a:avLst/>
          </a:prstGeom>
          <a:ln w="28575">
            <a:solidFill>
              <a:srgbClr val="E6CC7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483768" y="3933056"/>
            <a:ext cx="3960440" cy="0"/>
          </a:xfrm>
          <a:prstGeom prst="straightConnector1">
            <a:avLst/>
          </a:prstGeom>
          <a:ln w="28575">
            <a:solidFill>
              <a:srgbClr val="E6CC7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024459" y="1454571"/>
            <a:ext cx="2879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Экскурсии на предприятия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24459" y="2004328"/>
            <a:ext cx="2977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Конкурсы проф. мастерства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64174" y="2519372"/>
            <a:ext cx="267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Проф. пробы и практики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38930" y="3078718"/>
            <a:ext cx="1415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Олимпиады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5484" y="3570569"/>
            <a:ext cx="2002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Доступ к рейтингу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216223" y="1646729"/>
            <a:ext cx="461665" cy="2483950"/>
          </a:xfrm>
          <a:prstGeom prst="rect">
            <a:avLst/>
          </a:prstGeom>
          <a:noFill/>
        </p:spPr>
        <p:txBody>
          <a:bodyPr vert="vert270"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Предприятия-партнеры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06772" y="1782407"/>
            <a:ext cx="461665" cy="2252668"/>
          </a:xfrm>
          <a:prstGeom prst="rect">
            <a:avLst/>
          </a:prstGeom>
          <a:noFill/>
        </p:spPr>
        <p:txBody>
          <a:bodyPr vert="vert"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Фонд Золотой резерв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7062" y="4754718"/>
            <a:ext cx="2809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Соглашение об инвестировании, договор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1996406">
            <a:off x="1450427" y="4842194"/>
            <a:ext cx="1524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Предприятие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 rot="19578343">
            <a:off x="6417981" y="4842194"/>
            <a:ext cx="1024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Ребенок</a:t>
            </a:r>
            <a:endParaRPr lang="ru-RU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5609456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585</TotalTime>
  <Words>1804</Words>
  <Application>Microsoft Office PowerPoint</Application>
  <PresentationFormat>Экран (4:3)</PresentationFormat>
  <Paragraphs>303</Paragraphs>
  <Slides>17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Интерфейс сайта Фонда </vt:lpstr>
      <vt:lpstr>Слайд 13</vt:lpstr>
      <vt:lpstr>Слайд 14</vt:lpstr>
      <vt:lpstr>Слайд 15</vt:lpstr>
      <vt:lpstr>Слайд 16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Никита Семенов</dc:creator>
  <cp:lastModifiedBy>Пользователь</cp:lastModifiedBy>
  <cp:revision>115</cp:revision>
  <dcterms:created xsi:type="dcterms:W3CDTF">2017-03-24T07:40:01Z</dcterms:created>
  <dcterms:modified xsi:type="dcterms:W3CDTF">2017-03-30T07:29:52Z</dcterms:modified>
</cp:coreProperties>
</file>