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75" r:id="rId3"/>
    <p:sldId id="280" r:id="rId4"/>
    <p:sldId id="256" r:id="rId5"/>
    <p:sldId id="286" r:id="rId6"/>
    <p:sldId id="278" r:id="rId7"/>
    <p:sldId id="287" r:id="rId8"/>
    <p:sldId id="279" r:id="rId9"/>
    <p:sldId id="285" r:id="rId10"/>
    <p:sldId id="282" r:id="rId11"/>
    <p:sldId id="284" r:id="rId12"/>
    <p:sldId id="276" r:id="rId13"/>
    <p:sldId id="257" r:id="rId14"/>
    <p:sldId id="258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70" r:id="rId25"/>
    <p:sldId id="283" r:id="rId26"/>
    <p:sldId id="272" r:id="rId27"/>
    <p:sldId id="27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02DA-ACBD-4E8B-B03F-636C3496024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A6C4-2FA2-43EC-AC33-B721889868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02DA-ACBD-4E8B-B03F-636C3496024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A6C4-2FA2-43EC-AC33-B721889868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02DA-ACBD-4E8B-B03F-636C3496024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A6C4-2FA2-43EC-AC33-B721889868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02DA-ACBD-4E8B-B03F-636C3496024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A6C4-2FA2-43EC-AC33-B721889868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02DA-ACBD-4E8B-B03F-636C3496024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A6C4-2FA2-43EC-AC33-B721889868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02DA-ACBD-4E8B-B03F-636C3496024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A6C4-2FA2-43EC-AC33-B721889868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02DA-ACBD-4E8B-B03F-636C3496024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A6C4-2FA2-43EC-AC33-B721889868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02DA-ACBD-4E8B-B03F-636C3496024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A6C4-2FA2-43EC-AC33-B721889868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02DA-ACBD-4E8B-B03F-636C3496024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A6C4-2FA2-43EC-AC33-B721889868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02DA-ACBD-4E8B-B03F-636C3496024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A6C4-2FA2-43EC-AC33-B721889868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02DA-ACBD-4E8B-B03F-636C3496024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2A6C4-2FA2-43EC-AC33-B7218898683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A02DA-ACBD-4E8B-B03F-636C3496024B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2A6C4-2FA2-43EC-AC33-B7218898683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42.jpeg"/><Relationship Id="rId3" Type="http://schemas.openxmlformats.org/officeDocument/2006/relationships/image" Target="../media/image25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25.png"/><Relationship Id="rId21" Type="http://schemas.openxmlformats.org/officeDocument/2006/relationships/image" Target="../media/image62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5" Type="http://schemas.openxmlformats.org/officeDocument/2006/relationships/image" Target="../media/image66.jpeg"/><Relationship Id="rId2" Type="http://schemas.openxmlformats.org/officeDocument/2006/relationships/image" Target="../media/image10.jpeg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24" Type="http://schemas.openxmlformats.org/officeDocument/2006/relationships/image" Target="../media/image65.jpeg"/><Relationship Id="rId5" Type="http://schemas.openxmlformats.org/officeDocument/2006/relationships/image" Target="../media/image46.jpeg"/><Relationship Id="rId15" Type="http://schemas.openxmlformats.org/officeDocument/2006/relationships/image" Target="../media/image56.jpeg"/><Relationship Id="rId23" Type="http://schemas.openxmlformats.org/officeDocument/2006/relationships/image" Target="../media/image64.jpeg"/><Relationship Id="rId10" Type="http://schemas.openxmlformats.org/officeDocument/2006/relationships/image" Target="../media/image51.jpeg"/><Relationship Id="rId19" Type="http://schemas.openxmlformats.org/officeDocument/2006/relationships/image" Target="../media/image60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6.png"/><Relationship Id="rId7" Type="http://schemas.openxmlformats.org/officeDocument/2006/relationships/image" Target="../media/image7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jpeg"/><Relationship Id="rId7" Type="http://schemas.openxmlformats.org/officeDocument/2006/relationships/image" Target="../media/image8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10" Type="http://schemas.openxmlformats.org/officeDocument/2006/relationships/image" Target="../media/image25.pn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25.png"/><Relationship Id="rId7" Type="http://schemas.openxmlformats.org/officeDocument/2006/relationships/image" Target="../media/image87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83;&#1077;&#1082;&#1089;&#1077;&#1081;\Desktop\&#1050;&#1088;&#1072;&#1089;&#1085;&#1086;&#1089;&#1077;&#1083;&#1100;&#1089;&#1082;&#1080;&#1093;%20&#1042;.&#1051;\&#1061;&#1086;&#1088;&#1058;&#1072;&#1085;&#1077;&#1094;.wmv" TargetMode="External"/><Relationship Id="rId4" Type="http://schemas.openxmlformats.org/officeDocument/2006/relationships/image" Target="../media/image9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3.jpeg"/><Relationship Id="rId7" Type="http://schemas.openxmlformats.org/officeDocument/2006/relationships/image" Target="../media/image9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25.png"/><Relationship Id="rId9" Type="http://schemas.openxmlformats.org/officeDocument/2006/relationships/image" Target="../media/image9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25.png"/><Relationship Id="rId7" Type="http://schemas.openxmlformats.org/officeDocument/2006/relationships/image" Target="../media/image104.jpeg"/><Relationship Id="rId12" Type="http://schemas.openxmlformats.org/officeDocument/2006/relationships/image" Target="../media/image10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pn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&#1040;&#1083;&#1077;&#1082;&#1089;&#1077;&#1081;\Desktop\&#1050;&#1088;&#1072;&#1089;&#1085;&#1086;&#1089;&#1077;&#1083;&#1100;&#1089;&#1082;&#1080;&#1093;%20&#1042;.&#1051;\&#1054;&#1095;&#1085;&#1099;&#1081;%20&#1090;&#1091;&#1088;%20&#1074;&#1089;&#1077;&#1088;&#1086;&#1089;&#1089;&#1080;&#1081;&#1089;&#1082;&#1086;&#1075;&#1086;%20&#1082;&#1086;&#1085;&#1082;&#1091;&#1088;&#1089;&#1072;%20&#171;&#1059;&#1089;&#1087;&#1077;&#1096;&#1085;&#1072;&#1103;%20&#1096;&#1082;&#1086;&#1083;&#1072;&#187;,%20&#1076;&#1077;&#1085;&#1100;%202_0001_0001.mp4" TargetMode="Externa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WS-Sony-1\Pictures\70 лет победе\Проект наследники великой победы\подложка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9144000" cy="1857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32" y="1922532"/>
            <a:ext cx="842965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Bef>
                <a:spcPts val="400"/>
              </a:spcBef>
            </a:pPr>
            <a:r>
              <a:rPr lang="ru-RU" b="1" dirty="0" smtClean="0">
                <a:solidFill>
                  <a:srgbClr val="C0504D"/>
                </a:solidFill>
              </a:rPr>
              <a:t> </a:t>
            </a:r>
            <a:r>
              <a:rPr lang="ru-RU" sz="5400" b="1" i="1" dirty="0" smtClean="0">
                <a:solidFill>
                  <a:srgbClr val="C0504D"/>
                </a:solidFill>
              </a:rPr>
              <a:t>«Успех,  успешность, </a:t>
            </a:r>
          </a:p>
          <a:p>
            <a:pPr marL="539750" algn="l">
              <a:lnSpc>
                <a:spcPct val="120000"/>
              </a:lnSpc>
              <a:spcBef>
                <a:spcPts val="400"/>
              </a:spcBef>
            </a:pPr>
            <a:r>
              <a:rPr lang="ru-RU" sz="5400" b="1" i="1" dirty="0" smtClean="0">
                <a:solidFill>
                  <a:srgbClr val="C0504D"/>
                </a:solidFill>
              </a:rPr>
              <a:t>успешная школа»</a:t>
            </a:r>
            <a:endParaRPr lang="ru-RU" sz="5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WS-Sony-1\Pictures\70 лет победе\Проект наследники великой победы\подложка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9144000" cy="1857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32" y="1922532"/>
            <a:ext cx="842965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Bef>
                <a:spcPts val="400"/>
              </a:spcBef>
            </a:pPr>
            <a:r>
              <a:rPr lang="ru-RU" b="1" dirty="0" smtClean="0">
                <a:solidFill>
                  <a:srgbClr val="C0504D"/>
                </a:solidFill>
              </a:rPr>
              <a:t> </a:t>
            </a:r>
            <a:r>
              <a:rPr lang="ru-RU" sz="5400" b="1" i="1" dirty="0" smtClean="0">
                <a:solidFill>
                  <a:srgbClr val="C0504D"/>
                </a:solidFill>
              </a:rPr>
              <a:t>«Успех,  успешность, </a:t>
            </a:r>
          </a:p>
          <a:p>
            <a:pPr marL="539750" algn="l">
              <a:lnSpc>
                <a:spcPct val="120000"/>
              </a:lnSpc>
              <a:spcBef>
                <a:spcPts val="400"/>
              </a:spcBef>
            </a:pPr>
            <a:r>
              <a:rPr lang="ru-RU" sz="5400" b="1" i="1" dirty="0" smtClean="0">
                <a:solidFill>
                  <a:srgbClr val="C0504D"/>
                </a:solidFill>
              </a:rPr>
              <a:t>успешная школа»</a:t>
            </a:r>
            <a:endParaRPr lang="ru-RU" sz="5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2" y="1357298"/>
            <a:ext cx="9146232" cy="825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4827"/>
            <a:ext cx="9146232" cy="6381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2071734" y="1500174"/>
            <a:ext cx="9156036" cy="7028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C0504D"/>
                </a:solidFill>
                <a:latin typeface="+mj-lt"/>
                <a:ea typeface="+mj-ea"/>
                <a:cs typeface="+mj-cs"/>
              </a:rPr>
              <a:t>ДИРЕКТОР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596" y="2285992"/>
            <a:ext cx="464347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rgbClr val="FF5050"/>
                </a:solidFill>
              </a:rPr>
              <a:t>КРАСНОСЕЛЬСКИХ ВАЛЕНТИНА ЛЕОНИДОВНА</a:t>
            </a:r>
          </a:p>
          <a:p>
            <a:pPr algn="just"/>
            <a:r>
              <a:rPr lang="ru-RU" sz="1900" b="1" dirty="0" smtClean="0">
                <a:solidFill>
                  <a:srgbClr val="000066"/>
                </a:solidFill>
              </a:rPr>
              <a:t>- Победитель муниципального конкурса «Учитель года-1999»</a:t>
            </a:r>
          </a:p>
          <a:p>
            <a:pPr algn="just"/>
            <a:r>
              <a:rPr lang="ru-RU" sz="1900" b="1" dirty="0" smtClean="0">
                <a:solidFill>
                  <a:srgbClr val="000066"/>
                </a:solidFill>
              </a:rPr>
              <a:t>- Почетный работник общего образования РФ, руководитель высшей категории</a:t>
            </a:r>
          </a:p>
          <a:p>
            <a:pPr algn="just"/>
            <a:r>
              <a:rPr lang="ru-RU" sz="1900" b="1" dirty="0" smtClean="0">
                <a:solidFill>
                  <a:srgbClr val="000066"/>
                </a:solidFill>
              </a:rPr>
              <a:t>- Победитель конкурса "Лучшие учителя России" в рамках приоритетного национального проекта "Образование"</a:t>
            </a:r>
          </a:p>
          <a:p>
            <a:pPr algn="just"/>
            <a:r>
              <a:rPr lang="ru-RU" sz="1900" b="1" dirty="0" smtClean="0">
                <a:solidFill>
                  <a:srgbClr val="000066"/>
                </a:solidFill>
              </a:rPr>
              <a:t>- Лауреат премии Российского клуба юристов за вклад в развитие образования</a:t>
            </a:r>
          </a:p>
          <a:p>
            <a:pPr algn="just">
              <a:buFontTx/>
              <a:buChar char="-"/>
            </a:pPr>
            <a:r>
              <a:rPr lang="ru-RU" sz="1900" b="1" dirty="0" smtClean="0">
                <a:solidFill>
                  <a:srgbClr val="000066"/>
                </a:solidFill>
              </a:rPr>
              <a:t>Лауреат премии губернатора Пермского Края</a:t>
            </a:r>
          </a:p>
          <a:p>
            <a:pPr>
              <a:buFontTx/>
              <a:buChar char="-"/>
            </a:pPr>
            <a:endParaRPr lang="ru-RU" sz="1900" b="1" dirty="0" smtClean="0">
              <a:solidFill>
                <a:srgbClr val="FF5050"/>
              </a:solidFill>
            </a:endParaRPr>
          </a:p>
        </p:txBody>
      </p:sp>
      <p:pic>
        <p:nvPicPr>
          <p:cNvPr id="1026" name="Picture 2" descr="\\srv\userfolders\11\Г\Фото2014-15\Директор Красносельских.JPG"/>
          <p:cNvPicPr>
            <a:picLocks noChangeAspect="1" noChangeArrowheads="1"/>
          </p:cNvPicPr>
          <p:nvPr/>
        </p:nvPicPr>
        <p:blipFill>
          <a:blip r:embed="rId5" cstate="print"/>
          <a:srcRect l="43611" t="25274" r="29628" b="27150"/>
          <a:stretch>
            <a:fillRect/>
          </a:stretch>
        </p:blipFill>
        <p:spPr bwMode="auto">
          <a:xfrm>
            <a:off x="5214942" y="2039927"/>
            <a:ext cx="3643338" cy="4318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24218" y="1502150"/>
            <a:ext cx="591978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800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РОЛЬ  ДИРЕКТОРА  ШКОЛЫ</a:t>
            </a:r>
          </a:p>
        </p:txBody>
      </p:sp>
      <p:pic>
        <p:nvPicPr>
          <p:cNvPr id="7" name="Picture 11" descr="C:\Users\102\Desktop\IMG_8437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l="11838" t="11785" r="20817"/>
          <a:stretch>
            <a:fillRect/>
          </a:stretch>
        </p:blipFill>
        <p:spPr bwMode="auto">
          <a:xfrm>
            <a:off x="215411" y="1214422"/>
            <a:ext cx="3231314" cy="5643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214942" y="2714620"/>
            <a:ext cx="1372491" cy="31700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rv\userfolders\11\Г\Фото2012-2013\Суксун_02.11.12\IMAG0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1641174"/>
            <a:ext cx="3205326" cy="5359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\\srv\userfolders\11\Г\Фото2012-2013\Суксун CANON\IMG_10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643050"/>
            <a:ext cx="4107668" cy="540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\\srv\userfolders\11\Г\Фото2012-2013\Суксун_02.11.12\IMAG0562.jpg"/>
          <p:cNvPicPr>
            <a:picLocks noChangeAspect="1" noChangeArrowheads="1"/>
          </p:cNvPicPr>
          <p:nvPr/>
        </p:nvPicPr>
        <p:blipFill>
          <a:blip r:embed="rId5" cstate="print"/>
          <a:srcRect t="8617" b="37959"/>
          <a:stretch>
            <a:fillRect/>
          </a:stretch>
        </p:blipFill>
        <p:spPr bwMode="auto">
          <a:xfrm>
            <a:off x="0" y="4429132"/>
            <a:ext cx="2718921" cy="2428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\\srv\userfolders\11\Г\Фото2012-2013\Суксун CANON\IMG_1052.JPG"/>
          <p:cNvPicPr>
            <a:picLocks noChangeAspect="1" noChangeArrowheads="1"/>
          </p:cNvPicPr>
          <p:nvPr/>
        </p:nvPicPr>
        <p:blipFill>
          <a:blip r:embed="rId6" cstate="print"/>
          <a:srcRect l="18182"/>
          <a:stretch>
            <a:fillRect/>
          </a:stretch>
        </p:blipFill>
        <p:spPr bwMode="auto">
          <a:xfrm>
            <a:off x="0" y="1643050"/>
            <a:ext cx="3214678" cy="2946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214942" y="2714620"/>
            <a:ext cx="1372491" cy="317009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000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5357826"/>
            <a:ext cx="4714876" cy="546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2" y="1357298"/>
            <a:ext cx="914623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0232" y="1405582"/>
            <a:ext cx="51435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КАДРОВЫЙ МЕНЕДЖМЕНТ</a:t>
            </a:r>
          </a:p>
        </p:txBody>
      </p:sp>
      <p:pic>
        <p:nvPicPr>
          <p:cNvPr id="4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40"/>
            <a:ext cx="4500562" cy="857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714620"/>
            <a:ext cx="4714876" cy="857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3500438"/>
            <a:ext cx="4429124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4071942"/>
            <a:ext cx="4714876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2876" y="192880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463" indent="-17463"/>
            <a:r>
              <a:rPr lang="ru-RU" sz="2800" b="1" dirty="0" smtClean="0">
                <a:solidFill>
                  <a:srgbClr val="000066"/>
                </a:solidFill>
              </a:rPr>
              <a:t>Определение  миссии и целей развития школы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57686" y="2714620"/>
            <a:ext cx="47863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/>
            <a:r>
              <a:rPr lang="ru-RU" sz="2500" b="1" dirty="0" smtClean="0">
                <a:solidFill>
                  <a:srgbClr val="000066"/>
                </a:solidFill>
              </a:rPr>
              <a:t>Структура и организация управления.  Команда.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572000" y="5357826"/>
            <a:ext cx="4214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66"/>
                </a:solidFill>
              </a:rPr>
              <a:t>Корпоративная культура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4071942"/>
            <a:ext cx="4857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/>
            <a:r>
              <a:rPr lang="ru-RU" sz="2800" b="1" dirty="0" smtClean="0">
                <a:solidFill>
                  <a:srgbClr val="000066"/>
                </a:solidFill>
              </a:rPr>
              <a:t>Формирование позитивного образа школы</a:t>
            </a:r>
          </a:p>
        </p:txBody>
      </p:sp>
      <p:pic>
        <p:nvPicPr>
          <p:cNvPr id="12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857760"/>
            <a:ext cx="4429124" cy="546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153671" y="3500438"/>
            <a:ext cx="4489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/>
            <a:r>
              <a:rPr lang="ru-RU" sz="2800" b="1" dirty="0" smtClean="0">
                <a:solidFill>
                  <a:srgbClr val="000066"/>
                </a:solidFill>
              </a:rPr>
              <a:t>Развитие кадров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2233" y="4857760"/>
            <a:ext cx="4489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/>
            <a:r>
              <a:rPr lang="ru-RU" sz="2800" b="1" dirty="0" smtClean="0">
                <a:solidFill>
                  <a:srgbClr val="000066"/>
                </a:solidFill>
              </a:rPr>
              <a:t>Роль директора школы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4758649"/>
            <a:ext cx="4714876" cy="12144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2" y="1357298"/>
            <a:ext cx="914623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00232" y="1405582"/>
            <a:ext cx="5715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УПРАВЛЕНЧЕСКИЕ  МЕХАНИЗМЫ</a:t>
            </a:r>
          </a:p>
        </p:txBody>
      </p:sp>
      <p:pic>
        <p:nvPicPr>
          <p:cNvPr id="4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40"/>
            <a:ext cx="4500562" cy="5000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428868"/>
            <a:ext cx="4714876" cy="857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80"/>
            <a:ext cx="4429124" cy="1143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42876" y="1928802"/>
            <a:ext cx="42862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/>
            <a:r>
              <a:rPr lang="ru-RU" sz="2800" b="1" dirty="0" smtClean="0">
                <a:solidFill>
                  <a:srgbClr val="000066"/>
                </a:solidFill>
              </a:rPr>
              <a:t>Принцип Эшби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57686" y="2428868"/>
            <a:ext cx="47863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/>
            <a:r>
              <a:rPr lang="ru-RU" sz="2700" b="1" dirty="0" smtClean="0">
                <a:solidFill>
                  <a:srgbClr val="000066"/>
                </a:solidFill>
              </a:rPr>
              <a:t>Вертикально-горизонтальная структура управления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4000504"/>
            <a:ext cx="42148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66"/>
                </a:solidFill>
              </a:rPr>
              <a:t>Вдохновляющее управление и созидание смыслов школы</a:t>
            </a:r>
          </a:p>
          <a:p>
            <a:endParaRPr lang="ru-RU" sz="2800" b="1" dirty="0" smtClean="0">
              <a:solidFill>
                <a:srgbClr val="000066"/>
              </a:solidFill>
            </a:endParaRPr>
          </a:p>
        </p:txBody>
      </p:sp>
      <p:pic>
        <p:nvPicPr>
          <p:cNvPr id="12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4686"/>
            <a:ext cx="4429124" cy="546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11389" y="4687211"/>
            <a:ext cx="44897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/>
            <a:r>
              <a:rPr lang="ru-RU" sz="2800" b="1" dirty="0" smtClean="0">
                <a:solidFill>
                  <a:srgbClr val="000066"/>
                </a:solidFill>
              </a:rPr>
              <a:t>Расширение  педагогического пространства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2233" y="3214686"/>
            <a:ext cx="44897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/>
            <a:r>
              <a:rPr lang="ru-RU" sz="2800" b="1" dirty="0" smtClean="0">
                <a:solidFill>
                  <a:srgbClr val="000066"/>
                </a:solidFill>
              </a:rPr>
              <a:t>Контекстное управление</a:t>
            </a:r>
          </a:p>
        </p:txBody>
      </p:sp>
      <p:pic>
        <p:nvPicPr>
          <p:cNvPr id="15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3643314"/>
            <a:ext cx="4714876" cy="5460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4429124" y="3643314"/>
            <a:ext cx="4000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/>
            <a:r>
              <a:rPr lang="ru-RU" sz="2800" b="1" dirty="0" smtClean="0">
                <a:solidFill>
                  <a:srgbClr val="000066"/>
                </a:solidFill>
              </a:rPr>
              <a:t>Проектный офис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3849"/>
            <a:ext cx="9146232" cy="3250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4563"/>
            <a:ext cx="9146232" cy="289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 Box 4"/>
          <p:cNvSpPr txBox="1">
            <a:spLocks noChangeArrowheads="1"/>
          </p:cNvSpPr>
          <p:nvPr/>
        </p:nvSpPr>
        <p:spPr bwMode="auto">
          <a:xfrm rot="-506303">
            <a:off x="381000" y="5105400"/>
            <a:ext cx="2447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ru-RU" sz="3200" b="1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52" name="Picture 9" descr="ПоносовДП26"/>
          <p:cNvPicPr>
            <a:picLocks noChangeAspect="1" noChangeArrowheads="1"/>
          </p:cNvPicPr>
          <p:nvPr/>
        </p:nvPicPr>
        <p:blipFill>
          <a:blip r:embed="rId4" cstate="print"/>
          <a:srcRect l="15877" r="17972"/>
          <a:stretch>
            <a:fillRect/>
          </a:stretch>
        </p:blipFill>
        <p:spPr bwMode="auto">
          <a:xfrm>
            <a:off x="1928794" y="285728"/>
            <a:ext cx="958680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" name="Picture 10" descr="наталья"/>
          <p:cNvPicPr>
            <a:picLocks noChangeAspect="1" noChangeArrowheads="1"/>
          </p:cNvPicPr>
          <p:nvPr/>
        </p:nvPicPr>
        <p:blipFill>
          <a:blip r:embed="rId5" cstate="print"/>
          <a:srcRect t="5336" b="2785"/>
          <a:stretch>
            <a:fillRect/>
          </a:stretch>
        </p:blipFill>
        <p:spPr bwMode="auto">
          <a:xfrm>
            <a:off x="4929190" y="285728"/>
            <a:ext cx="900111" cy="1147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4" name="Rectangle 12"/>
          <p:cNvSpPr>
            <a:spLocks noChangeArrowheads="1"/>
          </p:cNvSpPr>
          <p:nvPr/>
        </p:nvSpPr>
        <p:spPr bwMode="auto">
          <a:xfrm>
            <a:off x="1677988" y="2728913"/>
            <a:ext cx="58541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         </a:t>
            </a:r>
            <a:endParaRPr lang="ru-RU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5" name="Rectangle 13"/>
          <p:cNvSpPr>
            <a:spLocks noChangeArrowheads="1"/>
          </p:cNvSpPr>
          <p:nvPr/>
        </p:nvSpPr>
        <p:spPr bwMode="auto">
          <a:xfrm>
            <a:off x="1677988" y="4662488"/>
            <a:ext cx="5453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40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         </a:t>
            </a:r>
            <a:endParaRPr lang="ru-RU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6" name="Text Box 14"/>
          <p:cNvSpPr txBox="1">
            <a:spLocks noChangeArrowheads="1"/>
          </p:cNvSpPr>
          <p:nvPr/>
        </p:nvSpPr>
        <p:spPr bwMode="auto">
          <a:xfrm>
            <a:off x="-428660" y="1428736"/>
            <a:ext cx="2590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Константинова Д.В. </a:t>
            </a:r>
          </a:p>
        </p:txBody>
      </p:sp>
      <p:sp>
        <p:nvSpPr>
          <p:cNvPr id="57" name="Text Box 15"/>
          <p:cNvSpPr txBox="1">
            <a:spLocks noChangeArrowheads="1"/>
          </p:cNvSpPr>
          <p:nvPr/>
        </p:nvSpPr>
        <p:spPr bwMode="auto">
          <a:xfrm>
            <a:off x="1714480" y="1428736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Поносов Д.П. </a:t>
            </a:r>
          </a:p>
        </p:txBody>
      </p:sp>
      <p:sp>
        <p:nvSpPr>
          <p:cNvPr id="58" name="Text Box 16"/>
          <p:cNvSpPr txBox="1">
            <a:spLocks noChangeArrowheads="1"/>
          </p:cNvSpPr>
          <p:nvPr/>
        </p:nvSpPr>
        <p:spPr bwMode="auto">
          <a:xfrm>
            <a:off x="4714876" y="1428736"/>
            <a:ext cx="19431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Макарова Н.В. </a:t>
            </a:r>
          </a:p>
        </p:txBody>
      </p:sp>
      <p:pic>
        <p:nvPicPr>
          <p:cNvPr id="59" name="Picture 18" descr="КонстантиноваДВ"/>
          <p:cNvPicPr>
            <a:picLocks noChangeAspect="1" noChangeArrowheads="1"/>
          </p:cNvPicPr>
          <p:nvPr/>
        </p:nvPicPr>
        <p:blipFill>
          <a:blip r:embed="rId6" cstate="print"/>
          <a:srcRect t="5977"/>
          <a:stretch>
            <a:fillRect/>
          </a:stretch>
        </p:blipFill>
        <p:spPr bwMode="auto">
          <a:xfrm>
            <a:off x="714348" y="214290"/>
            <a:ext cx="955439" cy="1198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19" descr="S6000950"/>
          <p:cNvPicPr>
            <a:picLocks noChangeAspect="1" noChangeArrowheads="1"/>
          </p:cNvPicPr>
          <p:nvPr/>
        </p:nvPicPr>
        <p:blipFill>
          <a:blip r:embed="rId7" cstate="print"/>
          <a:srcRect r="-1447" b="6879"/>
          <a:stretch>
            <a:fillRect/>
          </a:stretch>
        </p:blipFill>
        <p:spPr bwMode="auto">
          <a:xfrm>
            <a:off x="1037061" y="1571612"/>
            <a:ext cx="891733" cy="1155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" name="Picture 20" descr="ПролазоваМН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26034" y="1571612"/>
            <a:ext cx="874396" cy="124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7" name="Text Box 21"/>
          <p:cNvSpPr txBox="1">
            <a:spLocks noChangeArrowheads="1"/>
          </p:cNvSpPr>
          <p:nvPr/>
        </p:nvSpPr>
        <p:spPr bwMode="auto">
          <a:xfrm>
            <a:off x="790564" y="2643182"/>
            <a:ext cx="2209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Евлампиева Е.А. </a:t>
            </a:r>
          </a:p>
        </p:txBody>
      </p:sp>
      <p:sp>
        <p:nvSpPr>
          <p:cNvPr id="108" name="Text Box 22"/>
          <p:cNvSpPr txBox="1">
            <a:spLocks noChangeArrowheads="1"/>
          </p:cNvSpPr>
          <p:nvPr/>
        </p:nvSpPr>
        <p:spPr bwMode="auto">
          <a:xfrm>
            <a:off x="2519362" y="2620959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Пролазова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М.Н. </a:t>
            </a:r>
          </a:p>
        </p:txBody>
      </p:sp>
      <p:pic>
        <p:nvPicPr>
          <p:cNvPr id="109" name="Picture 23" descr="IMG_0448"/>
          <p:cNvPicPr>
            <a:picLocks noChangeAspect="1" noChangeArrowheads="1"/>
          </p:cNvPicPr>
          <p:nvPr/>
        </p:nvPicPr>
        <p:blipFill>
          <a:blip r:embed="rId9" cstate="print"/>
          <a:srcRect l="14737" t="6448" r="27559" b="39024"/>
          <a:stretch>
            <a:fillRect/>
          </a:stretch>
        </p:blipFill>
        <p:spPr bwMode="auto">
          <a:xfrm>
            <a:off x="6311299" y="285728"/>
            <a:ext cx="903907" cy="1171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" name="Picture 24" descr="DSCN1118"/>
          <p:cNvPicPr>
            <a:picLocks noChangeAspect="1" noChangeArrowheads="1"/>
          </p:cNvPicPr>
          <p:nvPr/>
        </p:nvPicPr>
        <p:blipFill>
          <a:blip r:embed="rId10" cstate="print"/>
          <a:srcRect l="19398" t="8064" r="24562" b="37097"/>
          <a:stretch>
            <a:fillRect/>
          </a:stretch>
        </p:blipFill>
        <p:spPr bwMode="auto">
          <a:xfrm>
            <a:off x="7715272" y="285728"/>
            <a:ext cx="924631" cy="1209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1" name="Text Box 25"/>
          <p:cNvSpPr txBox="1">
            <a:spLocks noChangeArrowheads="1"/>
          </p:cNvSpPr>
          <p:nvPr/>
        </p:nvSpPr>
        <p:spPr bwMode="auto">
          <a:xfrm>
            <a:off x="5786446" y="1428736"/>
            <a:ext cx="22098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Рупперт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И.Э.</a:t>
            </a:r>
          </a:p>
        </p:txBody>
      </p:sp>
      <p:sp>
        <p:nvSpPr>
          <p:cNvPr id="112" name="Text Box 26"/>
          <p:cNvSpPr txBox="1">
            <a:spLocks noChangeArrowheads="1"/>
          </p:cNvSpPr>
          <p:nvPr/>
        </p:nvSpPr>
        <p:spPr bwMode="auto">
          <a:xfrm>
            <a:off x="7500974" y="1428736"/>
            <a:ext cx="2286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Никольская В.В.</a:t>
            </a:r>
            <a:r>
              <a:rPr lang="ru-RU" sz="14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113" name="Picture 24" descr="\\SRV\userfolders\11\Г\01\DSC_018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0430" y="285728"/>
            <a:ext cx="853972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4" name="Text Box 15"/>
          <p:cNvSpPr txBox="1">
            <a:spLocks noChangeArrowheads="1"/>
          </p:cNvSpPr>
          <p:nvPr/>
        </p:nvSpPr>
        <p:spPr bwMode="auto">
          <a:xfrm>
            <a:off x="3000364" y="1428736"/>
            <a:ext cx="2667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Красносельских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В.Л.</a:t>
            </a:r>
          </a:p>
        </p:txBody>
      </p:sp>
      <p:pic>
        <p:nvPicPr>
          <p:cNvPr id="115" name="Picture 23" descr="\\Srv\userfolders\11\Г\Фото2011-12\Портретики\фото.21.12.09 04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21623" y="1627323"/>
            <a:ext cx="850443" cy="118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6" name="Text Box 22"/>
          <p:cNvSpPr txBox="1">
            <a:spLocks noChangeArrowheads="1"/>
          </p:cNvSpPr>
          <p:nvPr/>
        </p:nvSpPr>
        <p:spPr bwMode="auto">
          <a:xfrm>
            <a:off x="7215206" y="2620959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Азманов</a:t>
            </a: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Р.Т.</a:t>
            </a:r>
          </a:p>
        </p:txBody>
      </p:sp>
      <p:pic>
        <p:nvPicPr>
          <p:cNvPr id="117" name="Picture 1" descr="\\srv\userfolders\11\Г\Фото2011-12\Портретики\Азманов Роман Тахирович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52346" y="1714488"/>
            <a:ext cx="791554" cy="1068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8" name="Text Box 22"/>
          <p:cNvSpPr txBox="1">
            <a:spLocks noChangeArrowheads="1"/>
          </p:cNvSpPr>
          <p:nvPr/>
        </p:nvSpPr>
        <p:spPr bwMode="auto">
          <a:xfrm>
            <a:off x="4090998" y="2620959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Габдуллина М.В.</a:t>
            </a:r>
          </a:p>
        </p:txBody>
      </p:sp>
      <p:sp>
        <p:nvSpPr>
          <p:cNvPr id="119" name="Rectangle 11"/>
          <p:cNvSpPr>
            <a:spLocks noChangeArrowheads="1"/>
          </p:cNvSpPr>
          <p:nvPr/>
        </p:nvSpPr>
        <p:spPr bwMode="auto">
          <a:xfrm>
            <a:off x="571472" y="5340"/>
            <a:ext cx="8143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ПРЕПОДАВАТЕЛИ  ШКОЛЫ – ПОБЕДИТЕЛИ  НАЦИОНАЛЬНОГО ПРОЕКТА  «ЛУЧШИЕ  ПЕДАГОГИ  РОССИИ»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schemeClr val="bg2">
                  <a:lumMod val="10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120" name="Picture 2" descr="\\srv\userfolders\11\Г\ПОРТРЕТЫ УЧИТЕЛЕЙ\!!!!преподаватели 2015!!!\IMG_9689.JPG"/>
          <p:cNvPicPr>
            <a:picLocks noChangeAspect="1" noChangeArrowheads="1"/>
          </p:cNvPicPr>
          <p:nvPr/>
        </p:nvPicPr>
        <p:blipFill>
          <a:blip r:embed="rId14" cstate="print"/>
          <a:srcRect l="18029" t="7011" r="20372" b="41907"/>
          <a:stretch>
            <a:fillRect/>
          </a:stretch>
        </p:blipFill>
        <p:spPr bwMode="auto">
          <a:xfrm>
            <a:off x="5796251" y="1643050"/>
            <a:ext cx="918889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1" name="Text Box 22"/>
          <p:cNvSpPr txBox="1">
            <a:spLocks noChangeArrowheads="1"/>
          </p:cNvSpPr>
          <p:nvPr/>
        </p:nvSpPr>
        <p:spPr bwMode="auto">
          <a:xfrm>
            <a:off x="5734072" y="2620959"/>
            <a:ext cx="1981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Нечаева С.В.</a:t>
            </a:r>
            <a:endParaRPr lang="ru-RU" sz="14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178" name="Picture 2" descr="http://school2.perm.ru/img/img.php?r=1973823308&amp;r=131520010&amp;id_img=45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8596" y="2913250"/>
            <a:ext cx="8215370" cy="3587584"/>
          </a:xfrm>
          <a:prstGeom prst="rect">
            <a:avLst/>
          </a:prstGeom>
          <a:noFill/>
        </p:spPr>
      </p:pic>
      <p:pic>
        <p:nvPicPr>
          <p:cNvPr id="124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43644"/>
            <a:ext cx="9146232" cy="7143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831036" y="6088559"/>
            <a:ext cx="78843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400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ПЕДАГОГИЧЕСКИЙ КОЛЛЕКТИВ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09" y="0"/>
            <a:ext cx="3168823" cy="2857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1" name="Прямая соединительная линия 60"/>
          <p:cNvCxnSpPr/>
          <p:nvPr/>
        </p:nvCxnSpPr>
        <p:spPr>
          <a:xfrm flipV="1">
            <a:off x="2344738" y="2270152"/>
            <a:ext cx="690305" cy="73977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/>
          <p:cNvSpPr/>
          <p:nvPr/>
        </p:nvSpPr>
        <p:spPr>
          <a:xfrm>
            <a:off x="6079680" y="285728"/>
            <a:ext cx="30643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Ежегодно                </a:t>
            </a:r>
            <a:r>
              <a:rPr lang="ru-RU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учителя </a:t>
            </a:r>
            <a:r>
              <a:rPr lang="ru-RU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школы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участвуют в конкурсах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профессионального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мастерства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«Учитель года»</a:t>
            </a:r>
            <a:endParaRPr lang="ru-RU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4" name="Овал 63"/>
          <p:cNvSpPr/>
          <p:nvPr/>
        </p:nvSpPr>
        <p:spPr>
          <a:xfrm>
            <a:off x="1762125" y="547714"/>
            <a:ext cx="838200" cy="8382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2006</a:t>
            </a:r>
          </a:p>
        </p:txBody>
      </p:sp>
      <p:pic>
        <p:nvPicPr>
          <p:cNvPr id="65" name="Picture 6" descr="DSCN11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63564"/>
            <a:ext cx="5334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4" descr="DSCN11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050" y="204814"/>
            <a:ext cx="5127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" name="Овал 66"/>
          <p:cNvSpPr/>
          <p:nvPr/>
        </p:nvSpPr>
        <p:spPr>
          <a:xfrm>
            <a:off x="955675" y="1731989"/>
            <a:ext cx="838200" cy="8382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2007</a:t>
            </a:r>
          </a:p>
        </p:txBody>
      </p:sp>
      <p:sp>
        <p:nvSpPr>
          <p:cNvPr id="68" name="Овал 67"/>
          <p:cNvSpPr/>
          <p:nvPr/>
        </p:nvSpPr>
        <p:spPr>
          <a:xfrm>
            <a:off x="1228725" y="2817839"/>
            <a:ext cx="838200" cy="8382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</a:t>
            </a:r>
          </a:p>
        </p:txBody>
      </p:sp>
      <p:sp>
        <p:nvSpPr>
          <p:cNvPr id="69" name="Овал 68"/>
          <p:cNvSpPr/>
          <p:nvPr/>
        </p:nvSpPr>
        <p:spPr>
          <a:xfrm>
            <a:off x="1925638" y="3633814"/>
            <a:ext cx="838200" cy="8382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</a:t>
            </a:r>
          </a:p>
        </p:txBody>
      </p:sp>
      <p:sp>
        <p:nvSpPr>
          <p:cNvPr id="70" name="Овал 69"/>
          <p:cNvSpPr/>
          <p:nvPr/>
        </p:nvSpPr>
        <p:spPr>
          <a:xfrm>
            <a:off x="5068888" y="1619277"/>
            <a:ext cx="838200" cy="8382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2010</a:t>
            </a:r>
          </a:p>
        </p:txBody>
      </p:sp>
      <p:sp>
        <p:nvSpPr>
          <p:cNvPr id="71" name="Овал 70"/>
          <p:cNvSpPr/>
          <p:nvPr/>
        </p:nvSpPr>
        <p:spPr>
          <a:xfrm>
            <a:off x="5335588" y="3068664"/>
            <a:ext cx="838200" cy="8382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2011</a:t>
            </a:r>
          </a:p>
        </p:txBody>
      </p:sp>
      <p:sp>
        <p:nvSpPr>
          <p:cNvPr id="72" name="Овал 71"/>
          <p:cNvSpPr/>
          <p:nvPr/>
        </p:nvSpPr>
        <p:spPr>
          <a:xfrm>
            <a:off x="6467475" y="3716364"/>
            <a:ext cx="838200" cy="8382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2012</a:t>
            </a:r>
          </a:p>
        </p:txBody>
      </p:sp>
      <p:pic>
        <p:nvPicPr>
          <p:cNvPr id="73" name="Picture 3" descr="IMG_04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345" b="10210"/>
          <a:stretch>
            <a:fillRect/>
          </a:stretch>
        </p:blipFill>
        <p:spPr bwMode="auto">
          <a:xfrm>
            <a:off x="1079500" y="1197002"/>
            <a:ext cx="55245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" name="Picture 13" descr="IMG_044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51" t="9656" r="9126"/>
          <a:stretch>
            <a:fillRect/>
          </a:stretch>
        </p:blipFill>
        <p:spPr bwMode="auto">
          <a:xfrm>
            <a:off x="1631950" y="1976464"/>
            <a:ext cx="5492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5" descr="IMG_044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63"/>
          <a:stretch>
            <a:fillRect/>
          </a:stretch>
        </p:blipFill>
        <p:spPr bwMode="auto">
          <a:xfrm>
            <a:off x="644525" y="1959002"/>
            <a:ext cx="4873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7" descr="IMG_53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3009927"/>
            <a:ext cx="533400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8" descr="IMG_5331"/>
          <p:cNvPicPr>
            <a:picLocks noChangeAspect="1" noChangeArrowheads="1"/>
          </p:cNvPicPr>
          <p:nvPr/>
        </p:nvPicPr>
        <p:blipFill>
          <a:blip r:embed="rId10">
            <a:lum bright="6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785"/>
          <a:stretch>
            <a:fillRect/>
          </a:stretch>
        </p:blipFill>
        <p:spPr bwMode="auto">
          <a:xfrm>
            <a:off x="1951038" y="2767039"/>
            <a:ext cx="49847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Прямоугольник 77"/>
          <p:cNvSpPr/>
          <p:nvPr/>
        </p:nvSpPr>
        <p:spPr>
          <a:xfrm>
            <a:off x="2604495" y="966814"/>
            <a:ext cx="2312988" cy="6248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БОРОЗНОВА Л.В.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КУРИЛЕНКО Л.А.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НИКОЛЬСКАЯ В.В.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ЕВЛАМПИЕВА Е.А.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МАКАРОВА Н.В.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РУППЕРТ И.Э._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ГАББАСОВА Р.А.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ПРОЛАЗОВА М.Н.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ДЗЮБА А.А.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ПОНОСОВ Д.П.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АНДРОНОВА И.Г.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МАНАКИНА Т.Н.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МОИСЕЕВА О.Э.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ПОВАРНИЦЫНА Е.Л.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АРСЕНЬЕВА О.Б.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ПОНОСОВА М.А.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b="1" u="sng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ФРАНК Г.А.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ГАБДУЛЛИНА М.В.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800" b="1" u="sng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РАДОСТЕВА Т.В.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ОПРЕЛКОВА О.В.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АЗМАНОВ Р.Т</a:t>
            </a:r>
            <a:r>
              <a:rPr lang="ru-RU" sz="1300" b="1" u="sng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-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абсолютный </a:t>
            </a:r>
            <a:r>
              <a:rPr lang="ru-RU" sz="1300" b="1" u="sng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победитьль</a:t>
            </a:r>
            <a:r>
              <a:rPr lang="ru-RU" sz="1300" b="1" u="sng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Краевого конкурса, Лауреат Всероссийского конкурса</a:t>
            </a:r>
            <a:endParaRPr lang="ru-RU" sz="1300" b="1" u="sng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u="sng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УСАТЫХ С.А.</a:t>
            </a:r>
            <a:endParaRPr lang="ru-RU" sz="1500" b="1" u="sng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00" b="1" u="sng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призер Краевого конкурса</a:t>
            </a:r>
            <a:endParaRPr lang="ru-RU" sz="1300" b="1" u="sng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9" name="Picture 12" descr="Копия (2) IMG_410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73" y="3751289"/>
            <a:ext cx="61118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13" descr="Копия (2) IMG_407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4281514"/>
            <a:ext cx="5842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Picture 8" descr="\\SRV\userfolders\11\Г\01\DSC_007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270152"/>
            <a:ext cx="5508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" name="Picture 9" descr="\\SRV\userfolders\11\Г\01\IMG_7186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2" y="1041426"/>
            <a:ext cx="533400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" name="Picture 11" descr="IMG_00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3624289"/>
            <a:ext cx="5349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12" descr="IMG_885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2749577"/>
            <a:ext cx="533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5" name="Прямая соединительная линия 84"/>
          <p:cNvCxnSpPr/>
          <p:nvPr/>
        </p:nvCxnSpPr>
        <p:spPr>
          <a:xfrm flipV="1">
            <a:off x="2473325" y="719958"/>
            <a:ext cx="561718" cy="26273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/>
          <p:cNvCxnSpPr/>
          <p:nvPr/>
        </p:nvCxnSpPr>
        <p:spPr>
          <a:xfrm flipV="1">
            <a:off x="1600200" y="1385914"/>
            <a:ext cx="1434843" cy="54927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 flipV="1">
            <a:off x="2473325" y="2644802"/>
            <a:ext cx="777875" cy="101123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/>
          <p:cNvCxnSpPr/>
          <p:nvPr/>
        </p:nvCxnSpPr>
        <p:spPr>
          <a:xfrm flipV="1">
            <a:off x="4867275" y="3362352"/>
            <a:ext cx="501650" cy="54451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5" descr="\\Srv\userfolders\11\Г\Фото2011-12\Учитель года 2012\Ольга Борисовна\IMG_1226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01" t="9601" r="10400" b="13593"/>
          <a:stretch>
            <a:fillRect/>
          </a:stretch>
        </p:blipFill>
        <p:spPr bwMode="auto">
          <a:xfrm>
            <a:off x="6889750" y="3235352"/>
            <a:ext cx="5334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6" descr="\\Srv\userfolders\11\Г\Фото2011-12\фото учителей\Поносова нач кл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913" y="4033864"/>
            <a:ext cx="496887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Овал 90"/>
          <p:cNvSpPr/>
          <p:nvPr/>
        </p:nvSpPr>
        <p:spPr>
          <a:xfrm>
            <a:off x="7058025" y="4800627"/>
            <a:ext cx="838200" cy="8382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</p:txBody>
      </p:sp>
      <p:sp>
        <p:nvSpPr>
          <p:cNvPr id="92" name="Овал 91"/>
          <p:cNvSpPr/>
          <p:nvPr/>
        </p:nvSpPr>
        <p:spPr>
          <a:xfrm>
            <a:off x="5368925" y="5456264"/>
            <a:ext cx="838200" cy="8382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</p:txBody>
      </p:sp>
      <p:cxnSp>
        <p:nvCxnSpPr>
          <p:cNvPr id="93" name="Прямая соединительная линия 92"/>
          <p:cNvCxnSpPr/>
          <p:nvPr/>
        </p:nvCxnSpPr>
        <p:spPr>
          <a:xfrm flipV="1">
            <a:off x="4499992" y="4281514"/>
            <a:ext cx="1973833" cy="25241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Picture 3" descr="\\srv\userfolders\11\Г\Фото2011-12\Портретики\фото.21.12.09 048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913709" y="4636154"/>
            <a:ext cx="546121" cy="7341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5" name="Picture 9" descr="C:\Users\Алексей\Downloads\DSCN1888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362217" y="5425737"/>
            <a:ext cx="533400" cy="6625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96" name="Прямая соединительная линия 95"/>
          <p:cNvCxnSpPr>
            <a:endCxn id="70" idx="3"/>
          </p:cNvCxnSpPr>
          <p:nvPr/>
        </p:nvCxnSpPr>
        <p:spPr>
          <a:xfrm flipV="1">
            <a:off x="4724400" y="2335239"/>
            <a:ext cx="468313" cy="8413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 descr="DSCN111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1122389"/>
            <a:ext cx="4699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" name="Picture 2" descr="\\srv\userfolders\11\Г\ПОРТРЕТЫ УЧИТЕЛЕЙ\фото учителей\Опрелкова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969186" y="5921887"/>
            <a:ext cx="581279" cy="773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9" name="Picture 1" descr="\\srv\userfolders\11\Г\Фото2011-12\Портретики\Азманов Роман Тахирович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917483" y="5944304"/>
            <a:ext cx="644323" cy="869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100" name="Прямая соединительная линия 99"/>
          <p:cNvCxnSpPr/>
          <p:nvPr/>
        </p:nvCxnSpPr>
        <p:spPr>
          <a:xfrm>
            <a:off x="4499992" y="5003827"/>
            <a:ext cx="2629471" cy="381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4749800" y="5675339"/>
            <a:ext cx="649288" cy="19367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Picture 2" descr="G:\конкурс, 2014 г\DSC04290.JPG"/>
          <p:cNvPicPr>
            <a:picLocks noChangeAspect="1" noChangeArrowheads="1"/>
          </p:cNvPicPr>
          <p:nvPr/>
        </p:nvPicPr>
        <p:blipFill>
          <a:blip r:embed="rId24" cstate="print"/>
          <a:srcRect l="7642" t="2566" r="8298" b="17194"/>
          <a:stretch>
            <a:fillRect/>
          </a:stretch>
        </p:blipFill>
        <p:spPr bwMode="auto">
          <a:xfrm>
            <a:off x="5973472" y="4957150"/>
            <a:ext cx="628461" cy="7998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03" name="Прямоугольник 102"/>
          <p:cNvSpPr/>
          <p:nvPr/>
        </p:nvSpPr>
        <p:spPr>
          <a:xfrm>
            <a:off x="104299" y="4363657"/>
            <a:ext cx="183425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ПОНОСОВ </a:t>
            </a:r>
            <a:r>
              <a:rPr lang="ru-RU" sz="1300" b="1" u="sng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Д.П - </a:t>
            </a:r>
          </a:p>
          <a:p>
            <a:pPr algn="ctr"/>
            <a:r>
              <a:rPr lang="ru-RU" sz="1300" b="1" u="sng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призер Краевого </a:t>
            </a:r>
            <a:r>
              <a:rPr lang="ru-RU" sz="1300" b="1" u="sng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конкурса, Лауреат Всероссийского </a:t>
            </a:r>
            <a:r>
              <a:rPr lang="ru-RU" sz="1300" b="1" u="sng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конкурса</a:t>
            </a:r>
            <a:endParaRPr lang="ru-RU" sz="1300" dirty="0">
              <a:solidFill>
                <a:srgbClr val="FF5050"/>
              </a:solidFill>
            </a:endParaRPr>
          </a:p>
        </p:txBody>
      </p:sp>
      <p:sp>
        <p:nvSpPr>
          <p:cNvPr id="104" name="Овал 103"/>
          <p:cNvSpPr/>
          <p:nvPr/>
        </p:nvSpPr>
        <p:spPr>
          <a:xfrm>
            <a:off x="1855643" y="5256239"/>
            <a:ext cx="838200" cy="838200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ru-RU" sz="14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" name="Picture 2" descr="C:\Users\admin\Downloads\DSC_9214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75" r="18705" b="9915"/>
          <a:stretch/>
        </p:blipFill>
        <p:spPr bwMode="auto">
          <a:xfrm rot="5400000">
            <a:off x="559307" y="5527758"/>
            <a:ext cx="1253667" cy="10566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6" name="Прямая соединительная линия 105"/>
          <p:cNvCxnSpPr>
            <a:stCxn id="105" idx="0"/>
          </p:cNvCxnSpPr>
          <p:nvPr/>
        </p:nvCxnSpPr>
        <p:spPr>
          <a:xfrm>
            <a:off x="1714480" y="6056098"/>
            <a:ext cx="349875" cy="2400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2" y="1357298"/>
            <a:ext cx="9146232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405582"/>
            <a:ext cx="885828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5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СИСТЕМА МОТИВАЦИИ И СТИМУЛИРОВАНИЯ ПЕДАГОГОВ</a:t>
            </a:r>
          </a:p>
        </p:txBody>
      </p:sp>
      <p:pic>
        <p:nvPicPr>
          <p:cNvPr id="4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40"/>
            <a:ext cx="4500562" cy="857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2714620"/>
            <a:ext cx="4714876" cy="8572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3500438"/>
            <a:ext cx="4429124" cy="64294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4071942"/>
            <a:ext cx="4714876" cy="9286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7158" y="2071678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463" indent="-17463"/>
            <a:r>
              <a:rPr lang="ru-RU" sz="3200" b="1" dirty="0" smtClean="0">
                <a:solidFill>
                  <a:srgbClr val="000066"/>
                </a:solidFill>
              </a:rPr>
              <a:t>Экономические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357686" y="2714620"/>
            <a:ext cx="47863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0066"/>
                </a:solidFill>
                <a:cs typeface="Arial" charset="0"/>
              </a:rPr>
              <a:t>Профессиональные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3500438"/>
            <a:ext cx="4214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0066"/>
                </a:solidFill>
              </a:rPr>
              <a:t>Социальные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429124" y="4071942"/>
            <a:ext cx="4857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3" indent="-17463"/>
            <a:r>
              <a:rPr lang="ru-RU" sz="2800" b="1" dirty="0" smtClean="0">
                <a:solidFill>
                  <a:srgbClr val="000066"/>
                </a:solidFill>
              </a:rPr>
              <a:t>Морально-</a:t>
            </a:r>
          </a:p>
          <a:p>
            <a:pPr marL="17463" indent="-17463"/>
            <a:r>
              <a:rPr lang="ru-RU" sz="2800" b="1" dirty="0" smtClean="0">
                <a:solidFill>
                  <a:srgbClr val="000066"/>
                </a:solidFill>
              </a:rPr>
              <a:t>Психологические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4827"/>
            <a:ext cx="9146232" cy="638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102\Desktop\IMG_7273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t="13137" b="13482"/>
          <a:stretch>
            <a:fillRect/>
          </a:stretch>
        </p:blipFill>
        <p:spPr bwMode="auto">
          <a:xfrm>
            <a:off x="4436488" y="4267200"/>
            <a:ext cx="4707512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 descr="C:\Users\102\Desktop\IMG_2629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 t="15415" b="7507"/>
          <a:stretch>
            <a:fillRect/>
          </a:stretch>
        </p:blipFill>
        <p:spPr bwMode="auto">
          <a:xfrm>
            <a:off x="0" y="4071942"/>
            <a:ext cx="4481726" cy="2590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6" descr="C:\Users\102\Desktop\IMG_0296.JPG"/>
          <p:cNvPicPr>
            <a:picLocks noChangeAspect="1" noChangeArrowheads="1"/>
          </p:cNvPicPr>
          <p:nvPr/>
        </p:nvPicPr>
        <p:blipFill>
          <a:blip r:embed="rId6" cstate="print">
            <a:lum bright="10000" contrast="10000"/>
          </a:blip>
          <a:srcRect l="15907" t="23571" b="16055"/>
          <a:stretch>
            <a:fillRect/>
          </a:stretch>
        </p:blipFill>
        <p:spPr bwMode="auto">
          <a:xfrm>
            <a:off x="6572264" y="1714488"/>
            <a:ext cx="2264229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\\srv\userfolders\11\Г\Фото2014-15\Встреча Романа Тахировича с поезда 07.10.2014\DSC_8548.JPG"/>
          <p:cNvPicPr>
            <a:picLocks noChangeAspect="1" noChangeArrowheads="1"/>
          </p:cNvPicPr>
          <p:nvPr/>
        </p:nvPicPr>
        <p:blipFill>
          <a:blip r:embed="rId7" cstate="print"/>
          <a:srcRect t="14461"/>
          <a:stretch>
            <a:fillRect/>
          </a:stretch>
        </p:blipFill>
        <p:spPr bwMode="auto">
          <a:xfrm>
            <a:off x="3286116" y="2143116"/>
            <a:ext cx="3178348" cy="1812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 descr="\\srv\userfolders\11\Г\Фото2013-14\Азманов Вручение 10.04.2014\DSC_6307.JPG"/>
          <p:cNvPicPr>
            <a:picLocks noChangeAspect="1" noChangeArrowheads="1"/>
          </p:cNvPicPr>
          <p:nvPr/>
        </p:nvPicPr>
        <p:blipFill>
          <a:blip r:embed="rId8" cstate="print"/>
          <a:srcRect l="8566" t="19074"/>
          <a:stretch>
            <a:fillRect/>
          </a:stretch>
        </p:blipFill>
        <p:spPr bwMode="auto">
          <a:xfrm>
            <a:off x="6000760" y="3000684"/>
            <a:ext cx="3071834" cy="180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4" descr="\\srv\userfolders\11\Г\Фото2014-15\ПЕД.Совет 29.08.2014\DSC_7373.JPG"/>
          <p:cNvPicPr>
            <a:picLocks noChangeAspect="1" noChangeArrowheads="1"/>
          </p:cNvPicPr>
          <p:nvPr/>
        </p:nvPicPr>
        <p:blipFill>
          <a:blip r:embed="rId9" cstate="print"/>
          <a:srcRect t="26703"/>
          <a:stretch>
            <a:fillRect/>
          </a:stretch>
        </p:blipFill>
        <p:spPr bwMode="auto">
          <a:xfrm>
            <a:off x="0" y="2285992"/>
            <a:ext cx="3387522" cy="1729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8523509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C:\Users\102\Desktop\1gw84.gif"/>
          <p:cNvPicPr>
            <a:picLocks noChangeAspect="1" noChangeArrowheads="1" noCrop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rot="18742928">
            <a:off x="3270946" y="5479031"/>
            <a:ext cx="2201124" cy="220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102\Desktop\1gw84.gif"/>
          <p:cNvPicPr>
            <a:picLocks noChangeAspect="1" noChangeArrowheads="1" noCrop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rot="14973879">
            <a:off x="6102068" y="5905882"/>
            <a:ext cx="2201124" cy="220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3" descr="C:\Users\102\Desktop\1gw84.gif"/>
          <p:cNvPicPr>
            <a:picLocks noChangeAspect="1" noChangeArrowheads="1" noCrop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rot="18204491">
            <a:off x="7263262" y="4789228"/>
            <a:ext cx="2201124" cy="220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:\Users\102\Desktop\1gw84.gif"/>
          <p:cNvPicPr>
            <a:picLocks noChangeAspect="1" noChangeArrowheads="1" noCrop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rot="2607850">
            <a:off x="-750024" y="-85181"/>
            <a:ext cx="2201124" cy="2201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3" descr="C:\Users\102\Desktop\1gw84.gif"/>
          <p:cNvPicPr>
            <a:picLocks noChangeAspect="1" noChangeArrowheads="1" noCrop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rot="2607850">
            <a:off x="-231437" y="2506509"/>
            <a:ext cx="1812775" cy="1812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102\Desktop\1gw84.gif"/>
          <p:cNvPicPr>
            <a:picLocks noChangeAspect="1" noChangeArrowheads="1" noCrop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rot="6011629">
            <a:off x="1167476" y="-534044"/>
            <a:ext cx="2294312" cy="2294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Users\102\Desktop\1gw84.gif"/>
          <p:cNvPicPr>
            <a:picLocks noChangeAspect="1" noChangeArrowheads="1" noCrop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rot="19975204">
            <a:off x="-192822" y="5049599"/>
            <a:ext cx="2294312" cy="2294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3" descr="C:\Users\102\Desktop\1gw84.gif"/>
          <p:cNvPicPr>
            <a:picLocks noChangeAspect="1" noChangeArrowheads="1" noCrop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 rot="2607850">
            <a:off x="6236641" y="3121310"/>
            <a:ext cx="1315129" cy="1315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3" descr="C:\Users\102\Desktop\1gw84.gif"/>
          <p:cNvPicPr>
            <a:picLocks noChangeAspect="1" noChangeArrowheads="1" noCrop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 rot="2607850">
            <a:off x="1438970" y="2932776"/>
            <a:ext cx="403680" cy="403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Users\102\Desktop\1gw84.gif"/>
          <p:cNvPicPr>
            <a:picLocks noChangeAspect="1" noChangeArrowheads="1" noCrop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 rot="2607850">
            <a:off x="81695" y="4539112"/>
            <a:ext cx="629399" cy="629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3" descr="C:\Users\102\Desktop\1gw84.gif"/>
          <p:cNvPicPr>
            <a:picLocks noChangeAspect="1" noChangeArrowheads="1" noCrop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rot="2607850">
            <a:off x="7604024" y="3441887"/>
            <a:ext cx="2028336" cy="2028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3" descr="C:\Users\102\Desktop\1gw84.gif"/>
          <p:cNvPicPr>
            <a:picLocks noChangeAspect="1" noChangeArrowheads="1" noCrop="1"/>
          </p:cNvPicPr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 rot="2607850">
            <a:off x="8271777" y="1187060"/>
            <a:ext cx="1850184" cy="1850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428736"/>
            <a:ext cx="7537171" cy="743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Прямоугольник 20"/>
          <p:cNvSpPr/>
          <p:nvPr/>
        </p:nvSpPr>
        <p:spPr>
          <a:xfrm>
            <a:off x="500034" y="3714752"/>
            <a:ext cx="789350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6600" b="1" spc="100" dirty="0" smtClean="0">
                <a:ln w="38100">
                  <a:solidFill>
                    <a:srgbClr val="FFFF00"/>
                  </a:solidFill>
                </a:ln>
                <a:solidFill>
                  <a:srgbClr val="FFD03B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«</a:t>
            </a:r>
            <a:r>
              <a:rPr lang="ru-RU" sz="6600" b="1" cap="none" spc="100" dirty="0" smtClean="0">
                <a:ln w="38100">
                  <a:solidFill>
                    <a:srgbClr val="FFFF00"/>
                  </a:solidFill>
                </a:ln>
                <a:solidFill>
                  <a:srgbClr val="FFD03B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ВСЕ  ЗВЁЗДЫ</a:t>
            </a:r>
          </a:p>
          <a:p>
            <a:r>
              <a:rPr lang="ru-RU" sz="6600" b="1" cap="none" spc="100" dirty="0" smtClean="0">
                <a:ln w="38100">
                  <a:solidFill>
                    <a:srgbClr val="FFFF00"/>
                  </a:solidFill>
                </a:ln>
                <a:solidFill>
                  <a:srgbClr val="FFD03B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В  ГОСТИ  К  НАМ»</a:t>
            </a:r>
            <a:endParaRPr lang="ru-RU" sz="6600" b="1" cap="none" spc="100" dirty="0">
              <a:ln w="38100">
                <a:solidFill>
                  <a:srgbClr val="FFFF00"/>
                </a:solidFill>
              </a:ln>
              <a:solidFill>
                <a:srgbClr val="FFD03B"/>
              </a:solidFill>
              <a:effectLst>
                <a:glow rad="228600">
                  <a:srgbClr val="002060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0" y="2500306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spc="100" dirty="0" smtClean="0">
                <a:ln w="11430"/>
                <a:solidFill>
                  <a:srgbClr val="7E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ВСЕРОССИЙСКИЙ</a:t>
            </a:r>
            <a:r>
              <a:rPr lang="en-US" sz="4800" spc="100" dirty="0" smtClean="0">
                <a:ln w="11430"/>
                <a:solidFill>
                  <a:srgbClr val="7E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 </a:t>
            </a:r>
            <a:r>
              <a:rPr lang="ru-RU" sz="4800" spc="100" dirty="0" smtClean="0">
                <a:ln w="11430"/>
                <a:solidFill>
                  <a:srgbClr val="7E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ФОРУМ</a:t>
            </a:r>
            <a:endParaRPr lang="ru-RU" sz="4800" spc="100" dirty="0">
              <a:ln w="11430"/>
              <a:solidFill>
                <a:srgbClr val="7E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026" name="Picture 2" descr="C:\Users\Алексей\Desktop\ФОРУМ\Новая папка\План2016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898" y="111174"/>
            <a:ext cx="8929134" cy="998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992186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\\srv\userfolders\11\Г\Фото2014-15\Выездной семинар 16.06.2015\DSC_2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214554"/>
            <a:ext cx="3107553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\\srv\userfolders\11\Г\Фото2014-15\Выездной семинар 16.06.2015\DSC_28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285" y="2214554"/>
            <a:ext cx="3134433" cy="2089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\\srv\userfolders\11\Г\Фото2014-15\День учителя 03.10.2014\DSC_84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9" y="2214555"/>
            <a:ext cx="3214709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\\srv\userfolders\11\Г\Фото2014-15\Выездной семинар 16.06.2015\DSC_3055.JPG"/>
          <p:cNvPicPr>
            <a:picLocks noChangeAspect="1" noChangeArrowheads="1"/>
          </p:cNvPicPr>
          <p:nvPr/>
        </p:nvPicPr>
        <p:blipFill>
          <a:blip r:embed="rId6" cstate="print"/>
          <a:srcRect t="47839"/>
          <a:stretch>
            <a:fillRect/>
          </a:stretch>
        </p:blipFill>
        <p:spPr bwMode="auto">
          <a:xfrm>
            <a:off x="1152752" y="4287115"/>
            <a:ext cx="6776834" cy="2356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102\Desktop\Коллектив\IMG_5856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-15249" y="4041052"/>
            <a:ext cx="4191000" cy="31723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C:\Users\102\Desktop\Коллектив\S6009158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 l="17500"/>
          <a:stretch>
            <a:fillRect/>
          </a:stretch>
        </p:blipFill>
        <p:spPr bwMode="auto">
          <a:xfrm>
            <a:off x="-15249" y="1796278"/>
            <a:ext cx="2590800" cy="2355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6" descr="C:\Users\102\Desktop\Коллектив\IMG_1665.JPG"/>
          <p:cNvPicPr>
            <a:picLocks noChangeAspect="1" noChangeArrowheads="1"/>
          </p:cNvPicPr>
          <p:nvPr/>
        </p:nvPicPr>
        <p:blipFill>
          <a:blip r:embed="rId5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291321" y="1424563"/>
            <a:ext cx="3924399" cy="3657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4" descr="C:\Users\102\Desktop\IMAG05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2173" y="3498654"/>
            <a:ext cx="3247634" cy="1942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20" descr="C:\Users\102\Desktop\IMAG01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92771" y="5737815"/>
            <a:ext cx="2029683" cy="1213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\\srv\userfolders\11\Г\Фото2013-14\Проектный семинар Взгляд в будущее на природе от 3.06.2014\DSC_6883.JPG"/>
          <p:cNvPicPr>
            <a:picLocks noChangeAspect="1" noChangeArrowheads="1"/>
          </p:cNvPicPr>
          <p:nvPr/>
        </p:nvPicPr>
        <p:blipFill>
          <a:blip r:embed="rId8" cstate="print"/>
          <a:srcRect t="17722"/>
          <a:stretch>
            <a:fillRect/>
          </a:stretch>
        </p:blipFill>
        <p:spPr bwMode="auto">
          <a:xfrm>
            <a:off x="2485049" y="1784142"/>
            <a:ext cx="3000396" cy="1729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3" descr="\\srv\userfolders\11\Г\Фото2013-14\Ильинское 4.03.2014\DSC_516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78291" y="4713100"/>
            <a:ext cx="3750460" cy="250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7298"/>
            <a:ext cx="9146232" cy="504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71470" y="1297379"/>
            <a:ext cx="9156036" cy="70286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FF5050"/>
                </a:solidFill>
              </a:rPr>
              <a:t>ПРОГРАММА</a:t>
            </a:r>
            <a:r>
              <a:rPr lang="en-US" sz="2400" b="1" dirty="0" smtClean="0">
                <a:solidFill>
                  <a:srgbClr val="FF5050"/>
                </a:solidFill>
              </a:rPr>
              <a:t>:</a:t>
            </a:r>
            <a:r>
              <a:rPr lang="ru-RU" sz="2400" b="1" dirty="0" smtClean="0">
                <a:solidFill>
                  <a:srgbClr val="FF5050"/>
                </a:solidFill>
              </a:rPr>
              <a:t> «МОЯ РОДИНА- ПЕРМСКИЙ КРАЙ»</a:t>
            </a:r>
            <a:endParaRPr lang="ru-RU" sz="2400" b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27858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9146232" cy="500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\\srv\userfolders\11\Г\Фото2016-17\Выставки Сборники Олимп и история на 1 этаже\DSC_97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43768" y="1928802"/>
            <a:ext cx="2166523" cy="3249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9803" y="1142984"/>
            <a:ext cx="9156036" cy="702861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СБОРНИКИ «ИННОВАЦИОННАЯ ДЕЯТЕЛЬНОСТЬ ШКОЛЫ»</a:t>
            </a:r>
          </a:p>
        </p:txBody>
      </p:sp>
      <p:pic>
        <p:nvPicPr>
          <p:cNvPr id="7" name="Picture 5" descr="\\srv\userfolders\Евлампиева\Конкурс\Сборник Ин.деятельость школы 2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28802"/>
            <a:ext cx="2317599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admin\Downloads\_20160629_173403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47974" y="2890527"/>
            <a:ext cx="3714774" cy="2791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 descr="\\srv\userfolders\11\Г\Фото2016-17\Выставки Сборники Олимп и история на 1 этаже\DSC_979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174" b="4329"/>
          <a:stretch>
            <a:fillRect/>
          </a:stretch>
        </p:blipFill>
        <p:spPr bwMode="auto">
          <a:xfrm>
            <a:off x="785786" y="2360858"/>
            <a:ext cx="2404650" cy="3372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93" name="Picture 21" descr="\\srv\userfolders\11\Г\Фото2016-17\Выставки Сборники Олимп и история на 1 этаже\DSC_98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="" xmlns:a14="http://schemas.microsoft.com/office/drawing/2010/main">
                  <a14:imgLayer r:embed="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4521" b="5056"/>
          <a:stretch>
            <a:fillRect/>
          </a:stretch>
        </p:blipFill>
        <p:spPr bwMode="auto">
          <a:xfrm>
            <a:off x="1285852" y="2960120"/>
            <a:ext cx="2821158" cy="382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3" descr="\\srv\userfolders\Евлампиева\Конкурс\2 - 0002.jpg"/>
          <p:cNvPicPr>
            <a:picLocks noChangeAspect="1" noChangeArrowheads="1"/>
          </p:cNvPicPr>
          <p:nvPr/>
        </p:nvPicPr>
        <p:blipFill>
          <a:blip r:embed="rId9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928934"/>
            <a:ext cx="3009556" cy="385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\\srv\userfolders\Евлампиева\Конкурс\2 - 0003.jpg"/>
          <p:cNvPicPr>
            <a:picLocks noChangeAspect="1" noChangeArrowheads="1"/>
          </p:cNvPicPr>
          <p:nvPr/>
        </p:nvPicPr>
        <p:blipFill rotWithShape="1">
          <a:blip r:embed="rId10" cstate="print">
            <a:lum contrast="4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3722"/>
          <a:stretch/>
        </p:blipFill>
        <p:spPr bwMode="auto">
          <a:xfrm>
            <a:off x="4061802" y="3214686"/>
            <a:ext cx="2653338" cy="35770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\\srv\userfolders\11\Г\Фото2016-17\Выставки Сборники Олимп и история на 1 этаже\DSC_9803.JPG"/>
          <p:cNvPicPr>
            <a:picLocks noChangeAspect="1" noChangeArrowheads="1"/>
          </p:cNvPicPr>
          <p:nvPr/>
        </p:nvPicPr>
        <p:blipFill>
          <a:blip r:embed="rId11" cstate="print">
            <a:lum bright="20000" contrast="40000"/>
          </a:blip>
          <a:srcRect t="2261" b="2795"/>
          <a:stretch>
            <a:fillRect/>
          </a:stretch>
        </p:blipFill>
        <p:spPr bwMode="auto">
          <a:xfrm>
            <a:off x="2428860" y="3214686"/>
            <a:ext cx="2593175" cy="3693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ХорТанец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32" y="1301920"/>
            <a:ext cx="9144000" cy="512747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WS-Sony-1\Pictures\70 лет победе\Проект наследники великой победы\подложка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9144000" cy="1857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32" y="1922532"/>
            <a:ext cx="842965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Bef>
                <a:spcPts val="400"/>
              </a:spcBef>
            </a:pPr>
            <a:r>
              <a:rPr lang="ru-RU" b="1" dirty="0" smtClean="0">
                <a:solidFill>
                  <a:srgbClr val="C0504D"/>
                </a:solidFill>
              </a:rPr>
              <a:t> </a:t>
            </a:r>
            <a:r>
              <a:rPr lang="ru-RU" sz="5400" b="1" i="1" dirty="0" smtClean="0">
                <a:solidFill>
                  <a:srgbClr val="C0504D"/>
                </a:solidFill>
              </a:rPr>
              <a:t>«Успех,  успешность, </a:t>
            </a:r>
          </a:p>
          <a:p>
            <a:pPr marL="539750" algn="l">
              <a:lnSpc>
                <a:spcPct val="120000"/>
              </a:lnSpc>
              <a:spcBef>
                <a:spcPts val="400"/>
              </a:spcBef>
            </a:pPr>
            <a:r>
              <a:rPr lang="ru-RU" sz="5400" b="1" i="1" dirty="0" smtClean="0">
                <a:solidFill>
                  <a:srgbClr val="C0504D"/>
                </a:solidFill>
              </a:rPr>
              <a:t>успешная школа»</a:t>
            </a:r>
            <a:endParaRPr lang="ru-RU" sz="5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\\srv\userfolders\11\Г\Фото2013-14\Форум 2014\ФОРУМ ВСЕ ЗВЁЗДЫ В ГОСТИ К НАМ\25.03.2014\DSC_57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0609" y="4071942"/>
            <a:ext cx="4213555" cy="2809037"/>
          </a:xfrm>
          <a:prstGeom prst="rect">
            <a:avLst/>
          </a:prstGeom>
          <a:noFill/>
        </p:spPr>
      </p:pic>
      <p:pic>
        <p:nvPicPr>
          <p:cNvPr id="8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4563"/>
            <a:ext cx="9146232" cy="825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\\srv\userfolders\11\Г\Фото2014-15\Форум 24.03.2015 день первый\DSC_1478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143240" y="2071678"/>
            <a:ext cx="3537065" cy="2356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\\srv\userfolders\11\Г\Фото2015-16\Форум 23.03.2016\DSC_6612.JPG"/>
          <p:cNvPicPr>
            <a:picLocks noChangeAspect="1" noChangeArrowheads="1"/>
          </p:cNvPicPr>
          <p:nvPr/>
        </p:nvPicPr>
        <p:blipFill>
          <a:blip r:embed="rId6" cstate="print"/>
          <a:srcRect l="9836" r="7515"/>
          <a:stretch>
            <a:fillRect/>
          </a:stretch>
        </p:blipFill>
        <p:spPr bwMode="auto">
          <a:xfrm>
            <a:off x="6000760" y="2071678"/>
            <a:ext cx="3143240" cy="2535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4" descr="\\srv\userfolders\11\Г\Фото2013-14\Форум 2014\ФОРУМ ВСЕ ЗВЁЗДЫ В ГОСТИ К НАМ\25.03.2014\DSC_57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428792" y="4000504"/>
            <a:ext cx="4286244" cy="2857496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9803" y="1424563"/>
            <a:ext cx="9156036" cy="702861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ru-RU" sz="2400" b="1" dirty="0" smtClean="0">
                <a:solidFill>
                  <a:srgbClr val="FF5050"/>
                </a:solidFill>
              </a:rPr>
              <a:t>«ВСЕ  ЗВЁЗДЫ В  ГОСТИ  К  НАМ»</a:t>
            </a:r>
          </a:p>
        </p:txBody>
      </p:sp>
      <p:pic>
        <p:nvPicPr>
          <p:cNvPr id="1026" name="Picture 2" descr="\\srv\userfolders\11\Г\Фото2015-16\Форум 23.03.2016\DSC_66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" y="2071678"/>
            <a:ext cx="3928448" cy="26189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\\srv\userfolders\11\Г\Фото2015-16\Форум 23.03.2016\DSC_6572.JPG"/>
          <p:cNvPicPr>
            <a:picLocks noChangeAspect="1" noChangeArrowheads="1"/>
          </p:cNvPicPr>
          <p:nvPr/>
        </p:nvPicPr>
        <p:blipFill>
          <a:blip r:embed="rId9" cstate="print"/>
          <a:srcRect l="3604" t="8108" r="4504"/>
          <a:stretch>
            <a:fillRect/>
          </a:stretch>
        </p:blipFill>
        <p:spPr bwMode="auto">
          <a:xfrm>
            <a:off x="1714480" y="4429133"/>
            <a:ext cx="3643338" cy="2428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\\srv\userfolders\11\Г\Фото2011-12\ФотоФорум26.03.13\DSC_1134.JPG"/>
          <p:cNvPicPr>
            <a:picLocks noChangeAspect="1" noChangeArrowheads="1"/>
          </p:cNvPicPr>
          <p:nvPr/>
        </p:nvPicPr>
        <p:blipFill>
          <a:blip r:embed="rId10" cstate="print"/>
          <a:srcRect l="30518" r="26249"/>
          <a:stretch>
            <a:fillRect/>
          </a:stretch>
        </p:blipFill>
        <p:spPr bwMode="auto">
          <a:xfrm>
            <a:off x="5214942" y="4324359"/>
            <a:ext cx="1643074" cy="25336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\\srv\userfolders\11\Г\Фото2011-12\ФотоФорум26.03.13\DSC_1190.JPG"/>
          <p:cNvPicPr>
            <a:picLocks noChangeAspect="1" noChangeArrowheads="1"/>
          </p:cNvPicPr>
          <p:nvPr/>
        </p:nvPicPr>
        <p:blipFill>
          <a:blip r:embed="rId11" cstate="print"/>
          <a:srcRect l="17802" r="23706"/>
          <a:stretch>
            <a:fillRect/>
          </a:stretch>
        </p:blipFill>
        <p:spPr bwMode="auto">
          <a:xfrm>
            <a:off x="4857752" y="2786058"/>
            <a:ext cx="1580395" cy="1801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4563"/>
            <a:ext cx="9146232" cy="8251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9803" y="1424563"/>
            <a:ext cx="9156036" cy="702861"/>
          </a:xfrm>
        </p:spPr>
        <p:txBody>
          <a:bodyPr>
            <a:normAutofit/>
          </a:bodyPr>
          <a:lstStyle/>
          <a:p>
            <a:pPr>
              <a:spcBef>
                <a:spcPct val="50000"/>
              </a:spcBef>
            </a:pPr>
            <a:r>
              <a:rPr lang="ru-RU" sz="2800" b="1" dirty="0" smtClean="0">
                <a:solidFill>
                  <a:srgbClr val="FF5050"/>
                </a:solidFill>
              </a:rPr>
              <a:t>«ВСЕ  ЗВЁЗДЫ В  ГОСТИ  К  НАМ»</a:t>
            </a:r>
          </a:p>
        </p:txBody>
      </p:sp>
      <p:pic>
        <p:nvPicPr>
          <p:cNvPr id="13" name="Picture 2" descr="C:\Users\102\Desktop\МАСТЕР-КЛАССЫ МАРТ\буклет\парамонов.jpg"/>
          <p:cNvPicPr>
            <a:picLocks noChangeAspect="1" noChangeArrowheads="1"/>
          </p:cNvPicPr>
          <p:nvPr/>
        </p:nvPicPr>
        <p:blipFill rotWithShape="1">
          <a:blip r:embed="rId4">
            <a:lum bright="10000"/>
          </a:blip>
          <a:srcRect l="29753" t="16582" r="28887"/>
          <a:stretch/>
        </p:blipFill>
        <p:spPr bwMode="auto">
          <a:xfrm>
            <a:off x="2675872" y="2143116"/>
            <a:ext cx="1396062" cy="1895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9106"/>
          <a:stretch/>
        </p:blipFill>
        <p:spPr bwMode="auto">
          <a:xfrm>
            <a:off x="428596" y="2143116"/>
            <a:ext cx="1554684" cy="1895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" name="Picture 5" descr="C:\Users\admin\Desktop\Форум\Кочерыжко Сергей Сергеевич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426" y="4429132"/>
            <a:ext cx="1468102" cy="1895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" name="Рисунок 24" descr="Победитель 2012 год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235" t="7338" b="13165"/>
          <a:stretch>
            <a:fillRect/>
          </a:stretch>
        </p:blipFill>
        <p:spPr bwMode="auto">
          <a:xfrm>
            <a:off x="428596" y="4429132"/>
            <a:ext cx="1520466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Победитель 2013 года"/>
          <p:cNvPicPr>
            <a:picLocks noChangeAspect="1" noChangeArrowheads="1"/>
          </p:cNvPicPr>
          <p:nvPr/>
        </p:nvPicPr>
        <p:blipFill>
          <a:blip r:embed="rId8"/>
          <a:srcRect t="6250" b="15121"/>
          <a:stretch>
            <a:fillRect/>
          </a:stretch>
        </p:blipFill>
        <p:spPr bwMode="auto">
          <a:xfrm>
            <a:off x="2643174" y="4429132"/>
            <a:ext cx="1524000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 descr="Победитель 2014 года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29190" y="4429132"/>
            <a:ext cx="1335310" cy="1865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2" name="Picture 8" descr="http://mega-u.ru/sites/default/files/styles/large/public/images/uchgoda2010_00.jpg"/>
          <p:cNvPicPr>
            <a:picLocks noChangeAspect="1" noChangeArrowheads="1"/>
          </p:cNvPicPr>
          <p:nvPr/>
        </p:nvPicPr>
        <p:blipFill>
          <a:blip r:embed="rId10" cstate="print"/>
          <a:srcRect l="8886" r="6694"/>
          <a:stretch>
            <a:fillRect/>
          </a:stretch>
        </p:blipFill>
        <p:spPr bwMode="auto">
          <a:xfrm>
            <a:off x="4816070" y="2143116"/>
            <a:ext cx="1470442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Picture 2" descr="C:\Users\102\Desktop\МАСТЕР-КЛАССЫ МАРТ\буклет\ОВЧИННИКОВ - копия.jpg"/>
          <p:cNvPicPr>
            <a:picLocks noChangeAspect="1" noChangeArrowheads="1"/>
          </p:cNvPicPr>
          <p:nvPr/>
        </p:nvPicPr>
        <p:blipFill>
          <a:blip r:embed="rId11" cstate="print">
            <a:lum bright="10000"/>
          </a:blip>
          <a:srcRect l="12200" t="4897" r="12160" b="29815"/>
          <a:stretch>
            <a:fillRect/>
          </a:stretch>
        </p:blipFill>
        <p:spPr bwMode="auto">
          <a:xfrm>
            <a:off x="7125908" y="2133898"/>
            <a:ext cx="1446620" cy="18666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1"/>
            <a:ext cx="9144000" cy="571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57158" y="3643314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Артур Заруба</a:t>
            </a:r>
          </a:p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1992 год</a:t>
            </a:r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357422" y="3714752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Олег Парамонов </a:t>
            </a:r>
          </a:p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1993 год</a:t>
            </a:r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357686" y="3714752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Наталья Никифорова  2009 год</a:t>
            </a:r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786578" y="3714752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Алексей Овчинников 2011 год</a:t>
            </a:r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Picture 3" descr="C:\Users\WS-Sony-1\Pictures\70 лет победе\Проект наследники великой победы\подложк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4038"/>
            <a:ext cx="9144000" cy="571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71406" y="5987497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Александр </a:t>
            </a:r>
            <a:r>
              <a:rPr lang="ru-RU" sz="1600" b="1" dirty="0" err="1" smtClean="0">
                <a:solidFill>
                  <a:srgbClr val="492303"/>
                </a:solidFill>
                <a:latin typeface="Century Gothic" panose="020B0502020202020204" pitchFamily="34" charset="0"/>
              </a:rPr>
              <a:t>Демахин</a:t>
            </a:r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 2012 год</a:t>
            </a:r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428860" y="6014039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Андрей </a:t>
            </a:r>
            <a:r>
              <a:rPr lang="ru-RU" sz="1600" b="1" dirty="0" err="1" smtClean="0">
                <a:solidFill>
                  <a:srgbClr val="492303"/>
                </a:solidFill>
                <a:latin typeface="Century Gothic" panose="020B0502020202020204" pitchFamily="34" charset="0"/>
              </a:rPr>
              <a:t>Сиденко</a:t>
            </a:r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 2013 год</a:t>
            </a:r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500562" y="6014039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Алла </a:t>
            </a:r>
            <a:r>
              <a:rPr lang="ru-RU" sz="1600" b="1" dirty="0" err="1" smtClean="0">
                <a:solidFill>
                  <a:srgbClr val="492303"/>
                </a:solidFill>
                <a:latin typeface="Century Gothic" panose="020B0502020202020204" pitchFamily="34" charset="0"/>
              </a:rPr>
              <a:t>Головенькина</a:t>
            </a:r>
            <a:endParaRPr lang="ru-RU" sz="1600" b="1" dirty="0" smtClean="0">
              <a:solidFill>
                <a:srgbClr val="492303"/>
              </a:solidFill>
              <a:latin typeface="Century Gothic" panose="020B0502020202020204" pitchFamily="34" charset="0"/>
            </a:endParaRPr>
          </a:p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 2014 год</a:t>
            </a:r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786578" y="6000768"/>
            <a:ext cx="27860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Сергей </a:t>
            </a:r>
            <a:r>
              <a:rPr lang="ru-RU" sz="1600" b="1" dirty="0" err="1" smtClean="0">
                <a:solidFill>
                  <a:srgbClr val="492303"/>
                </a:solidFill>
                <a:latin typeface="Century Gothic" panose="020B0502020202020204" pitchFamily="34" charset="0"/>
              </a:rPr>
              <a:t>Кочережко</a:t>
            </a:r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600" b="1" dirty="0" smtClean="0">
                <a:solidFill>
                  <a:srgbClr val="492303"/>
                </a:solidFill>
                <a:latin typeface="Century Gothic" panose="020B0502020202020204" pitchFamily="34" charset="0"/>
              </a:rPr>
              <a:t> 2015 год</a:t>
            </a:r>
            <a:endParaRPr lang="ru-RU" sz="1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\\srv\userfolders\11\Г\Фото2016-17\Форум 27.03.2017 ИАЦ\100CANON\IMG_00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857364"/>
            <a:ext cx="6643734" cy="442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\\srv\userfolders\11\Г\Фото2016-17\Форум 27.03.2017 ИАЦ\100CANON\IMG_00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285860"/>
            <a:ext cx="3714776" cy="5572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srv\userfolders\11\Г\Фото2016-17\форум 2017 НАШ\1\DSC_2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70" y="1142984"/>
            <a:ext cx="8465372" cy="5643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rv\userfolders\11\Г\Фото2016-17\Форум 27.03.2017 ИАЦ\100CANON\IMG_0085.JPG"/>
          <p:cNvPicPr>
            <a:picLocks noChangeAspect="1" noChangeArrowheads="1"/>
          </p:cNvPicPr>
          <p:nvPr/>
        </p:nvPicPr>
        <p:blipFill>
          <a:blip r:embed="rId3" cstate="print"/>
          <a:srcRect t="5063" b="17730"/>
          <a:stretch>
            <a:fillRect/>
          </a:stretch>
        </p:blipFill>
        <p:spPr bwMode="auto">
          <a:xfrm>
            <a:off x="-357222" y="1357297"/>
            <a:ext cx="9992928" cy="514353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srv\userfolders\11\Г\Фото2016-17\форум 2017 НАШ\1\DSC_2301.JPG"/>
          <p:cNvPicPr>
            <a:picLocks noChangeAspect="1" noChangeArrowheads="1"/>
          </p:cNvPicPr>
          <p:nvPr/>
        </p:nvPicPr>
        <p:blipFill>
          <a:blip r:embed="rId3" cstate="print"/>
          <a:srcRect l="31690" t="23553" r="24910" b="24570"/>
          <a:stretch>
            <a:fillRect/>
          </a:stretch>
        </p:blipFill>
        <p:spPr bwMode="auto">
          <a:xfrm>
            <a:off x="0" y="1214422"/>
            <a:ext cx="4572032" cy="364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 descr="\\srv\userfolders\11\Г\Фото2016-17\форум 2017 НАШ\1\DSC_2305.JPG"/>
          <p:cNvPicPr>
            <a:picLocks noChangeAspect="1" noChangeArrowheads="1"/>
          </p:cNvPicPr>
          <p:nvPr/>
        </p:nvPicPr>
        <p:blipFill>
          <a:blip r:embed="rId4" cstate="print"/>
          <a:srcRect l="25588" t="10330" r="39828" b="36268"/>
          <a:stretch>
            <a:fillRect/>
          </a:stretch>
        </p:blipFill>
        <p:spPr bwMode="auto">
          <a:xfrm>
            <a:off x="6357950" y="3071810"/>
            <a:ext cx="2428892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4" descr="\\srv\userfolders\11\Г\Фото2016-17\форум 2017 НАШ\1\DSC_2316.JPG"/>
          <p:cNvPicPr>
            <a:picLocks noChangeAspect="1" noChangeArrowheads="1"/>
          </p:cNvPicPr>
          <p:nvPr/>
        </p:nvPicPr>
        <p:blipFill>
          <a:blip r:embed="rId5" cstate="print"/>
          <a:srcRect l="32369" t="21519" r="39828" b="29656"/>
          <a:stretch>
            <a:fillRect/>
          </a:stretch>
        </p:blipFill>
        <p:spPr bwMode="auto">
          <a:xfrm>
            <a:off x="4429124" y="1214422"/>
            <a:ext cx="2135699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\\srv\userfolders\11\Г\Фото2016-17\форум 2017 НАШ\1\DSC_2324.JPG"/>
          <p:cNvPicPr>
            <a:picLocks noChangeAspect="1" noChangeArrowheads="1"/>
          </p:cNvPicPr>
          <p:nvPr/>
        </p:nvPicPr>
        <p:blipFill>
          <a:blip r:embed="rId6" cstate="print"/>
          <a:srcRect l="33725" t="22536" r="28978" b="29656"/>
          <a:stretch>
            <a:fillRect/>
          </a:stretch>
        </p:blipFill>
        <p:spPr bwMode="auto">
          <a:xfrm>
            <a:off x="4286248" y="3149742"/>
            <a:ext cx="2500330" cy="2136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\\srv\userfolders\11\Г\Фото2016-17\форум 2017 НАШ\1\DSC_2339.JPG"/>
          <p:cNvPicPr>
            <a:picLocks noChangeAspect="1" noChangeArrowheads="1"/>
          </p:cNvPicPr>
          <p:nvPr/>
        </p:nvPicPr>
        <p:blipFill>
          <a:blip r:embed="rId7" cstate="print"/>
          <a:srcRect l="12068" r="15517"/>
          <a:stretch>
            <a:fillRect/>
          </a:stretch>
        </p:blipFill>
        <p:spPr bwMode="auto">
          <a:xfrm>
            <a:off x="0" y="4095752"/>
            <a:ext cx="3000396" cy="2762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5" name="Picture 7" descr="\\srv\userfolders\11\Г\Фото2016-17\форум 2017 НАШ\1\DSC_2348.JPG"/>
          <p:cNvPicPr>
            <a:picLocks noChangeAspect="1" noChangeArrowheads="1"/>
          </p:cNvPicPr>
          <p:nvPr/>
        </p:nvPicPr>
        <p:blipFill>
          <a:blip r:embed="rId8" cstate="print"/>
          <a:srcRect l="28978" t="18309" r="40506" b="21677"/>
          <a:stretch>
            <a:fillRect/>
          </a:stretch>
        </p:blipFill>
        <p:spPr bwMode="auto">
          <a:xfrm>
            <a:off x="2899885" y="4572008"/>
            <a:ext cx="1743553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6" name="Picture 8" descr="\\srv\userfolders\11\Г\Фото2016-17\форум 2017 НАШ\1\DSC_2363.JPG"/>
          <p:cNvPicPr>
            <a:picLocks noChangeAspect="1" noChangeArrowheads="1"/>
          </p:cNvPicPr>
          <p:nvPr/>
        </p:nvPicPr>
        <p:blipFill>
          <a:blip r:embed="rId9" cstate="print"/>
          <a:srcRect l="39828" t="39828" r="28300" b="17450"/>
          <a:stretch>
            <a:fillRect/>
          </a:stretch>
        </p:blipFill>
        <p:spPr bwMode="auto">
          <a:xfrm>
            <a:off x="6572264" y="1235677"/>
            <a:ext cx="2214578" cy="1978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7" name="Picture 9" descr="\\srv\userfolders\11\Г\Фото2016-17\форум 2017 НАШ\1\DSC_2370.JPG"/>
          <p:cNvPicPr>
            <a:picLocks noChangeAspect="1" noChangeArrowheads="1"/>
          </p:cNvPicPr>
          <p:nvPr/>
        </p:nvPicPr>
        <p:blipFill>
          <a:blip r:embed="rId10" cstate="print"/>
          <a:srcRect l="8634" t="28639" r="14738" b="13381"/>
          <a:stretch>
            <a:fillRect/>
          </a:stretch>
        </p:blipFill>
        <p:spPr bwMode="auto">
          <a:xfrm>
            <a:off x="4643438" y="4929223"/>
            <a:ext cx="4107010" cy="2071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srv\userfolders\11\Г\Фото2016-17\форум 2017 НАШ\1\DSC_2256.JPG"/>
          <p:cNvPicPr>
            <a:picLocks noChangeAspect="1" noChangeArrowheads="1"/>
          </p:cNvPicPr>
          <p:nvPr/>
        </p:nvPicPr>
        <p:blipFill>
          <a:blip r:embed="rId3" cstate="print"/>
          <a:srcRect l="6600" t="19484" b="11347"/>
          <a:stretch>
            <a:fillRect/>
          </a:stretch>
        </p:blipFill>
        <p:spPr bwMode="auto">
          <a:xfrm>
            <a:off x="-32" y="1426922"/>
            <a:ext cx="9553605" cy="4716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WS-Sony-1\Pictures\70 лет победе\Проект наследники великой победы\подложка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74"/>
            <a:ext cx="9144000" cy="1857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-32" y="1922532"/>
            <a:ext cx="8429652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Bef>
                <a:spcPts val="400"/>
              </a:spcBef>
            </a:pPr>
            <a:r>
              <a:rPr lang="ru-RU" b="1" dirty="0" smtClean="0">
                <a:solidFill>
                  <a:srgbClr val="C0504D"/>
                </a:solidFill>
              </a:rPr>
              <a:t> </a:t>
            </a:r>
            <a:r>
              <a:rPr lang="ru-RU" sz="5400" b="1" i="1" dirty="0" smtClean="0">
                <a:solidFill>
                  <a:srgbClr val="C0504D"/>
                </a:solidFill>
              </a:rPr>
              <a:t>«Успех,  успешность, </a:t>
            </a:r>
          </a:p>
          <a:p>
            <a:pPr marL="539750" algn="l">
              <a:lnSpc>
                <a:spcPct val="120000"/>
              </a:lnSpc>
              <a:spcBef>
                <a:spcPts val="400"/>
              </a:spcBef>
            </a:pPr>
            <a:r>
              <a:rPr lang="ru-RU" sz="5400" b="1" i="1" dirty="0" smtClean="0">
                <a:solidFill>
                  <a:srgbClr val="C0504D"/>
                </a:solidFill>
              </a:rPr>
              <a:t>успешная школа»</a:t>
            </a:r>
            <a:endParaRPr lang="ru-RU" sz="5400" b="1" i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чный тур всероссийского конкурса «Успешная школа», день 2_0001_0001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0034" y="1643050"/>
            <a:ext cx="8255015" cy="46434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388</Words>
  <PresentationFormat>Экран (4:3)</PresentationFormat>
  <Paragraphs>131</Paragraphs>
  <Slides>26</Slides>
  <Notes>0</Notes>
  <HiddenSlides>2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Тема1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ПРОГРАММА: «МОЯ РОДИНА- ПЕРМСКИЙ КРАЙ»</vt:lpstr>
      <vt:lpstr>СБОРНИКИ «ИННОВАЦИОННАЯ ДЕЯТЕЛЬНОСТЬ ШКОЛЫ»</vt:lpstr>
      <vt:lpstr>Слайд 23</vt:lpstr>
      <vt:lpstr>Слайд 24</vt:lpstr>
      <vt:lpstr>«ВСЕ  ЗВЁЗДЫ В  ГОСТИ  К  НАМ»</vt:lpstr>
      <vt:lpstr>«ВСЕ  ЗВЁЗДЫ В  ГОСТИ  К  НАМ»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Алексей</cp:lastModifiedBy>
  <cp:revision>23</cp:revision>
  <dcterms:created xsi:type="dcterms:W3CDTF">2017-03-28T11:03:03Z</dcterms:created>
  <dcterms:modified xsi:type="dcterms:W3CDTF">2017-03-29T12:26:17Z</dcterms:modified>
</cp:coreProperties>
</file>