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20"/>
  </p:notesMasterIdLst>
  <p:sldIdLst>
    <p:sldId id="256" r:id="rId2"/>
    <p:sldId id="266" r:id="rId3"/>
    <p:sldId id="292" r:id="rId4"/>
    <p:sldId id="294" r:id="rId5"/>
    <p:sldId id="295" r:id="rId6"/>
    <p:sldId id="272" r:id="rId7"/>
    <p:sldId id="273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</p:sldIdLst>
  <p:sldSz cx="13004800" cy="9753600"/>
  <p:notesSz cx="6858000" cy="9144000"/>
  <p:defaultTextStyle>
    <a:lvl1pPr algn="ctr" defTabSz="584200">
      <a:defRPr sz="3400">
        <a:latin typeface="+mn-lt"/>
        <a:ea typeface="+mn-ea"/>
        <a:cs typeface="+mn-cs"/>
        <a:sym typeface="Helvetica Light"/>
      </a:defRPr>
    </a:lvl1pPr>
    <a:lvl2pPr indent="228600" algn="ctr" defTabSz="584200">
      <a:defRPr sz="3400">
        <a:latin typeface="+mn-lt"/>
        <a:ea typeface="+mn-ea"/>
        <a:cs typeface="+mn-cs"/>
        <a:sym typeface="Helvetica Light"/>
      </a:defRPr>
    </a:lvl2pPr>
    <a:lvl3pPr indent="457200" algn="ctr" defTabSz="584200">
      <a:defRPr sz="3400">
        <a:latin typeface="+mn-lt"/>
        <a:ea typeface="+mn-ea"/>
        <a:cs typeface="+mn-cs"/>
        <a:sym typeface="Helvetica Light"/>
      </a:defRPr>
    </a:lvl3pPr>
    <a:lvl4pPr indent="685800" algn="ctr" defTabSz="584200">
      <a:defRPr sz="3400">
        <a:latin typeface="+mn-lt"/>
        <a:ea typeface="+mn-ea"/>
        <a:cs typeface="+mn-cs"/>
        <a:sym typeface="Helvetica Light"/>
      </a:defRPr>
    </a:lvl4pPr>
    <a:lvl5pPr indent="914400" algn="ctr" defTabSz="584200">
      <a:defRPr sz="3400">
        <a:latin typeface="+mn-lt"/>
        <a:ea typeface="+mn-ea"/>
        <a:cs typeface="+mn-cs"/>
        <a:sym typeface="Helvetica Light"/>
      </a:defRPr>
    </a:lvl5pPr>
    <a:lvl6pPr indent="1143000" algn="ctr" defTabSz="584200">
      <a:defRPr sz="3400">
        <a:latin typeface="+mn-lt"/>
        <a:ea typeface="+mn-ea"/>
        <a:cs typeface="+mn-cs"/>
        <a:sym typeface="Helvetica Light"/>
      </a:defRPr>
    </a:lvl6pPr>
    <a:lvl7pPr indent="1371600" algn="ctr" defTabSz="584200">
      <a:defRPr sz="3400">
        <a:latin typeface="+mn-lt"/>
        <a:ea typeface="+mn-ea"/>
        <a:cs typeface="+mn-cs"/>
        <a:sym typeface="Helvetica Light"/>
      </a:defRPr>
    </a:lvl7pPr>
    <a:lvl8pPr indent="1600200" algn="ctr" defTabSz="584200">
      <a:defRPr sz="3400">
        <a:latin typeface="+mn-lt"/>
        <a:ea typeface="+mn-ea"/>
        <a:cs typeface="+mn-cs"/>
        <a:sym typeface="Helvetica Light"/>
      </a:defRPr>
    </a:lvl8pPr>
    <a:lvl9pPr indent="1828800" algn="ctr" defTabSz="584200">
      <a:defRPr sz="34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02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\&#1060;&#1044;&#1055;\2015-16\&#1055;&#1056;&#1054;&#1060;&#1048;-&#1050;&#1088;&#1072;&#1081;\archive-2016-12-09_12-03-30\archive\&#1055;&#1056;&#1054;&#1060;&#1048;-&#1050;&#1056;&#1040;&#1049;-2016\&#1056;&#1077;&#1079;&#1091;&#1083;&#1100;&#1090;&#1072;&#1090;&#1099;%20&#1090;&#1077;&#1089;&#1090;&#1080;&#1088;&#1086;&#1074;&#1072;&#1085;&#1080;&#1081;\20.10.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8"/>
            <c:invertIfNegative val="0"/>
            <c:bubble3D val="0"/>
            <c:spPr>
              <a:solidFill>
                <a:srgbClr val="FAA100"/>
              </a:solidFill>
            </c:spPr>
          </c:dPt>
          <c:dLbls>
            <c:dLbl>
              <c:idx val="0"/>
              <c:layout>
                <c:manualLayout>
                  <c:x val="5.1876591165700651E-3"/>
                  <c:y val="-5.90325965741502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Лист1!$A$6:$A$14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Лист1!$B$6:$B$14</c:f>
              <c:numCache>
                <c:formatCode>General</c:formatCode>
                <c:ptCount val="9"/>
                <c:pt idx="0">
                  <c:v>339</c:v>
                </c:pt>
                <c:pt idx="1">
                  <c:v>931</c:v>
                </c:pt>
                <c:pt idx="2">
                  <c:v>946</c:v>
                </c:pt>
                <c:pt idx="3">
                  <c:v>2291</c:v>
                </c:pt>
                <c:pt idx="4">
                  <c:v>3676</c:v>
                </c:pt>
                <c:pt idx="5">
                  <c:v>4118</c:v>
                </c:pt>
                <c:pt idx="6">
                  <c:v>4790</c:v>
                </c:pt>
                <c:pt idx="7">
                  <c:v>6966</c:v>
                </c:pt>
                <c:pt idx="8">
                  <c:v>10964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6"/>
        <c:axId val="167688832"/>
        <c:axId val="167691392"/>
      </c:barChart>
      <c:catAx>
        <c:axId val="16768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chemeClr val="tx2"/>
                </a:solidFill>
              </a:defRPr>
            </a:pPr>
            <a:endParaRPr lang="ru-RU"/>
          </a:p>
        </c:txPr>
        <c:crossAx val="167691392"/>
        <c:crosses val="autoZero"/>
        <c:auto val="1"/>
        <c:lblAlgn val="ctr"/>
        <c:lblOffset val="100"/>
        <c:tickLblSkip val="1"/>
        <c:noMultiLvlLbl val="0"/>
      </c:catAx>
      <c:valAx>
        <c:axId val="167691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6888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501499260356282E-2"/>
          <c:y val="4.855261063127405E-2"/>
          <c:w val="0.95922489567073388"/>
          <c:h val="0.660753925374801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Лист1!$L$3</c:f>
              <c:strCache>
                <c:ptCount val="1"/>
                <c:pt idx="0">
                  <c:v>Всего участников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5.7328339591649702E-4"/>
                  <c:y val="6.369926137001657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-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558E-3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6985651731993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8231518811959369E-3"/>
                  <c:y val="-1.6730167236320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648354039633796E-3"/>
                  <c:y val="4.6295918100603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Лист1!$K$4:$K$9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английский язык</c:v>
                </c:pt>
                <c:pt idx="3">
                  <c:v>обществознание</c:v>
                </c:pt>
                <c:pt idx="4">
                  <c:v>информатика</c:v>
                </c:pt>
                <c:pt idx="5">
                  <c:v>физика</c:v>
                </c:pt>
              </c:strCache>
            </c:strRef>
          </c:cat>
          <c:val>
            <c:numRef>
              <c:f>Лист1!$L$4:$L$9</c:f>
              <c:numCache>
                <c:formatCode>General</c:formatCode>
                <c:ptCount val="6"/>
                <c:pt idx="0">
                  <c:v>3724</c:v>
                </c:pt>
                <c:pt idx="1">
                  <c:v>3146</c:v>
                </c:pt>
                <c:pt idx="2">
                  <c:v>1751</c:v>
                </c:pt>
                <c:pt idx="3">
                  <c:v>1010</c:v>
                </c:pt>
                <c:pt idx="4">
                  <c:v>730</c:v>
                </c:pt>
                <c:pt idx="5">
                  <c:v>602</c:v>
                </c:pt>
              </c:numCache>
            </c:numRef>
          </c:val>
        </c:ser>
        <c:ser>
          <c:idx val="2"/>
          <c:order val="1"/>
          <c:tx>
            <c:strRef>
              <c:f>Лист1!$M$3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solidFill>
              <a:srgbClr val="FAA100"/>
            </a:solidFill>
          </c:spPr>
          <c:invertIfNegative val="0"/>
          <c:dLbls>
            <c:dLbl>
              <c:idx val="0"/>
              <c:layout>
                <c:manualLayout>
                  <c:x val="1.0203182199223042E-2"/>
                  <c:y val="2.5936660632479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11836841479634E-2"/>
                  <c:y val="-8.743839102437543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135565383399E-2"/>
                  <c:y val="-2.9393682320881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248731880827099E-2"/>
                  <c:y val="7.1468868132903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2878725137061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37279237109558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>
                    <a:solidFill>
                      <a:srgbClr val="FAA1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Лист1!$K$4:$K$9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английский язык</c:v>
                </c:pt>
                <c:pt idx="3">
                  <c:v>обществознание</c:v>
                </c:pt>
                <c:pt idx="4">
                  <c:v>информатика</c:v>
                </c:pt>
                <c:pt idx="5">
                  <c:v>физика</c:v>
                </c:pt>
              </c:strCache>
            </c:strRef>
          </c:cat>
          <c:val>
            <c:numRef>
              <c:f>Лист1!$M$4:$M$9</c:f>
              <c:numCache>
                <c:formatCode>General</c:formatCode>
                <c:ptCount val="6"/>
                <c:pt idx="0">
                  <c:v>1303</c:v>
                </c:pt>
                <c:pt idx="1">
                  <c:v>1275</c:v>
                </c:pt>
                <c:pt idx="2">
                  <c:v>1132</c:v>
                </c:pt>
                <c:pt idx="3">
                  <c:v>653</c:v>
                </c:pt>
                <c:pt idx="4">
                  <c:v>470</c:v>
                </c:pt>
                <c:pt idx="5">
                  <c:v>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168044032"/>
        <c:axId val="168045568"/>
      </c:barChart>
      <c:catAx>
        <c:axId val="168044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tx2"/>
                </a:solidFill>
              </a:defRPr>
            </a:pPr>
            <a:endParaRPr lang="ru-RU"/>
          </a:p>
        </c:txPr>
        <c:crossAx val="168045568"/>
        <c:crosses val="autoZero"/>
        <c:auto val="1"/>
        <c:lblAlgn val="ctr"/>
        <c:lblOffset val="100"/>
        <c:noMultiLvlLbl val="0"/>
      </c:catAx>
      <c:valAx>
        <c:axId val="168045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8044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43000272696974"/>
          <c:y val="0.17799452021670795"/>
          <c:w val="0.29687564558942486"/>
          <c:h val="0.21930774031643543"/>
        </c:manualLayout>
      </c:layout>
      <c:overlay val="1"/>
      <c:txPr>
        <a:bodyPr/>
        <a:lstStyle/>
        <a:p>
          <a:pPr>
            <a:defRPr sz="320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 b="1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940751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2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2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2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2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2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2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2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2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2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D%D0%B3%D0%BB%D0%B8%D0%B9%D1%81%D0%BA%D0%B8%D0%B9_%D1%8F%D0%B7%D1%8B%D0%BA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9A%D0%B5%D0%BC%D0%B1%D1%80%D0%B8%D0%B4%D0%B6%D1%81%D0%BA%D0%B8%D0%B9_%D1%83%D0%BD%D0%B8%D0%B2%D0%B5%D1%80%D1%81%D0%B8%D1%82%D0%B5%D1%82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Для органов управления системой образования на местном и региональном уровнях олимпиада «ПРОФИ-КРАЙ» и накапливаемая на ее основе база данных </a:t>
            </a:r>
            <a:r>
              <a:rPr kumimoji="0" lang="ru-RU" altLang="ru-RU" b="1" dirty="0" smtClean="0"/>
              <a:t>являются эффективным инструментом управления качеством образования </a:t>
            </a:r>
            <a:r>
              <a:rPr kumimoji="0" lang="ru-RU" altLang="ru-RU" dirty="0" smtClean="0"/>
              <a:t>(принятия управленческих решений). Информация об уровне предметной компетенции дает возможность дифференцированно подойти к повышению квалификации каждого педагога, а анализ динамических рядов данных и сравнение их с результатами ЕГЭ школьников позволяет судить об успехах реализуемых мер в сфере среднего образования Пермского региона.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Олимпиада «ПРОФИ» как конкурс профессионального мастерства стал органичным элементом системы образования Пермского края. Он не только предоставляет возможность каждому учителю определить свой уровень предметной компетенции, но и стал мощным стимулом к профессиональному самосовершенствованию. Являясь </a:t>
            </a:r>
            <a:r>
              <a:rPr kumimoji="0" lang="ru-RU" altLang="ru-RU" b="1" dirty="0" smtClean="0"/>
              <a:t>объективным способом диагностики профессионального уровня учителя, Олимпиада «ПРОФИ» позволяет, в конечном итоге,  эффективно управлять качеством школьного образования в новом формате.</a:t>
            </a:r>
            <a:endParaRPr kumimoji="0" lang="ru-RU" alt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Методика проведения олимпиады «ПРОФИ» постоянно совершенствуется, и сейчас уже можно говорить о массовом многопрофильном инновационном образовательном продукте, спрос на который предъявляется всеми участниками образовательного процесса в сфере среднего общего,</a:t>
            </a:r>
            <a:r>
              <a:rPr kumimoji="0" lang="ru-RU" altLang="ru-RU" baseline="0" dirty="0" smtClean="0"/>
              <a:t> среднего профессионального и даже высшего </a:t>
            </a:r>
            <a:r>
              <a:rPr kumimoji="0" lang="ru-RU" altLang="ru-RU" dirty="0" smtClean="0"/>
              <a:t>образования.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В олимпиаде учителей «ПРОФИ-201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6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» приняли участие и выполнили задания почти 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11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000 учителей, что 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на 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57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,4% 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больше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количества участников 201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5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года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.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А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с начала конкурса число участников выросло более чем в 30 раз!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Беспрецедентное число участников и статус международной Олимпиады, сделали её уникальным явлением на образовательном пространстве России и стран СНГ!</a:t>
            </a:r>
            <a:endParaRPr kumimoji="0"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В 2015 году количество регионов-участников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О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лимпиады выросло более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чем на 40% </a:t>
            </a:r>
            <a:r>
              <a:rPr kumimoji="1"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с 55 до 78 регионов России.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В 2016 еще на 5 – до 83.</a:t>
            </a:r>
            <a:endParaRPr kumimoji="1" lang="ru-RU" sz="1200" b="0" i="0" kern="1200" dirty="0" smtClean="0">
              <a:solidFill>
                <a:schemeClr val="tx1"/>
              </a:solidFill>
              <a:effectLst/>
              <a:latin typeface="+mn-lt"/>
              <a:ea typeface="Arial" charset="0"/>
              <a:cs typeface="Arial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Остались </a:t>
            </a:r>
            <a:r>
              <a:rPr kumimoji="1" lang="ru-RU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не охваченными только </a:t>
            </a:r>
            <a:r>
              <a:rPr kumimoji="1"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4 региона РФ: Ненецкий автономный округ, Новгородская обл., Сахалинская обл.</a:t>
            </a:r>
            <a:r>
              <a:rPr kumimoji="1"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 и </a:t>
            </a:r>
            <a:r>
              <a:rPr kumimoji="1"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Смоленская обл.</a:t>
            </a:r>
            <a:endParaRPr kumimoji="0"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За девять лет существования конкурса в нем приняло участие только по результатам 1-го тура Олимпиады более 35 тыс. учителей. Большинство из них – учителя Пермского края. Однако в последние два года наметилась тенденция увеличения</a:t>
            </a:r>
            <a:r>
              <a:rPr kumimoji="0" lang="ru-RU" altLang="ru-RU" baseline="0" dirty="0" smtClean="0"/>
              <a:t> количества участников из других регионов: 2014 год – 8,6%, 2015 год – 31,3%, 2016 год – 52%.</a:t>
            </a:r>
            <a:endParaRPr kumimoji="0" lang="ru-RU" alt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Олимпиады «ПРОФИ-КРАЙ» помогают заботиться о профессиональной компетенции педагогов по линии повышения уровня предметных знаний. Происходит организация адресного обучения, дифференцированного по уровню подготовленности учителя. Такая схема повышения квалификации с недавнего времени реализуется в Пермском крае.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Например, по результатам Олимпиады 2011 года двести учителей английского языка, принявшие участие во втором туре и возглавившие рейтинг, прошли курсы повышения квалификации. Те, кто оказался в первой сотне, были разделены на 4 группы по 25 человек и в течение месяца обучались по программе CELTA (CELTA (</a:t>
            </a:r>
            <a:r>
              <a:rPr kumimoji="0" lang="ru-RU" altLang="ru-RU" dirty="0" err="1" smtClean="0"/>
              <a:t>Certificate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in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English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Language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teaching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to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Adults</a:t>
            </a:r>
            <a:r>
              <a:rPr kumimoji="0" lang="ru-RU" altLang="ru-RU" dirty="0" smtClean="0"/>
              <a:t>) – сертификат, подтверждающий квалификацию преподавателя английского языка. Программа рассчитана на людей, как уже имеющих опыт преподавания, так и новичков без преподавательского опыта. Сертификация ведётся от имени </a:t>
            </a:r>
            <a:r>
              <a:rPr kumimoji="0" lang="ru-RU" altLang="ru-RU" dirty="0" err="1" smtClean="0"/>
              <a:t>Cambridge</a:t>
            </a:r>
            <a:r>
              <a:rPr kumimoji="0" lang="ru-RU" altLang="ru-RU" dirty="0" smtClean="0"/>
              <a:t> ESOL специально приглашенными преподавателями из Великобритании (</a:t>
            </a:r>
            <a:r>
              <a:rPr kumimoji="0" lang="ru-RU" altLang="ru-RU" b="1" dirty="0" err="1" smtClean="0"/>
              <a:t>Cambridge</a:t>
            </a:r>
            <a:r>
              <a:rPr kumimoji="0" lang="ru-RU" altLang="ru-RU" b="1" dirty="0" smtClean="0"/>
              <a:t> ESOL</a:t>
            </a:r>
            <a:r>
              <a:rPr kumimoji="0" lang="ru-RU" altLang="ru-RU" dirty="0" smtClean="0"/>
              <a:t> (</a:t>
            </a:r>
            <a:r>
              <a:rPr kumimoji="0" lang="ru-RU" altLang="ru-RU" u="sng" dirty="0" smtClean="0">
                <a:hlinkClick r:id="rId3" tooltip="Английский язык"/>
              </a:rPr>
              <a:t>англ.</a:t>
            </a:r>
            <a:r>
              <a:rPr kumimoji="0" lang="ru-RU" altLang="ru-RU" dirty="0" smtClean="0"/>
              <a:t> </a:t>
            </a:r>
            <a:r>
              <a:rPr kumimoji="0" lang="ru-RU" altLang="ru-RU" i="1" dirty="0" err="1" smtClean="0"/>
              <a:t>English</a:t>
            </a:r>
            <a:r>
              <a:rPr kumimoji="0" lang="ru-RU" altLang="ru-RU" i="1" dirty="0" smtClean="0"/>
              <a:t> </a:t>
            </a:r>
            <a:r>
              <a:rPr kumimoji="0" lang="ru-RU" altLang="ru-RU" i="1" dirty="0" err="1" smtClean="0"/>
              <a:t>for</a:t>
            </a:r>
            <a:r>
              <a:rPr kumimoji="0" lang="ru-RU" altLang="ru-RU" i="1" dirty="0" smtClean="0"/>
              <a:t> </a:t>
            </a:r>
            <a:r>
              <a:rPr kumimoji="0" lang="ru-RU" altLang="ru-RU" i="1" dirty="0" err="1" smtClean="0"/>
              <a:t>Speakers</a:t>
            </a:r>
            <a:r>
              <a:rPr kumimoji="0" lang="ru-RU" altLang="ru-RU" i="1" dirty="0" smtClean="0"/>
              <a:t> </a:t>
            </a:r>
            <a:r>
              <a:rPr kumimoji="0" lang="ru-RU" altLang="ru-RU" i="1" dirty="0" err="1" smtClean="0"/>
              <a:t>of</a:t>
            </a:r>
            <a:r>
              <a:rPr kumimoji="0" lang="ru-RU" altLang="ru-RU" i="1" dirty="0" smtClean="0"/>
              <a:t> </a:t>
            </a:r>
            <a:r>
              <a:rPr kumimoji="0" lang="ru-RU" altLang="ru-RU" i="1" dirty="0" err="1" smtClean="0"/>
              <a:t>Other</a:t>
            </a:r>
            <a:r>
              <a:rPr kumimoji="0" lang="ru-RU" altLang="ru-RU" i="1" dirty="0" smtClean="0"/>
              <a:t> </a:t>
            </a:r>
            <a:r>
              <a:rPr kumimoji="0" lang="ru-RU" altLang="ru-RU" i="1" dirty="0" err="1" smtClean="0"/>
              <a:t>Languages</a:t>
            </a:r>
            <a:r>
              <a:rPr kumimoji="0" lang="ru-RU" altLang="ru-RU" dirty="0" smtClean="0"/>
              <a:t>), Кембриджские экзамены — группа экзаменов по английскому языку, проводимых одноимённым подразделением экзаменационного совета </a:t>
            </a:r>
            <a:r>
              <a:rPr kumimoji="0" lang="ru-RU" altLang="ru-RU" u="sng" dirty="0" smtClean="0">
                <a:hlinkClick r:id="rId4" tooltip="Кембриджский университет"/>
              </a:rPr>
              <a:t>Кембриджского университета</a:t>
            </a:r>
            <a:r>
              <a:rPr kumimoji="0" lang="ru-RU" altLang="ru-RU" dirty="0" smtClean="0"/>
              <a:t> (UCLES (</a:t>
            </a:r>
            <a:r>
              <a:rPr kumimoji="0" lang="ru-RU" altLang="ru-RU" dirty="0" err="1" smtClean="0"/>
              <a:t>University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of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Cambridge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Local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Examinations</a:t>
            </a:r>
            <a:r>
              <a:rPr kumimoji="0" lang="ru-RU" altLang="ru-RU" dirty="0" smtClean="0"/>
              <a:t> </a:t>
            </a:r>
            <a:r>
              <a:rPr kumimoji="0" lang="ru-RU" altLang="ru-RU" dirty="0" err="1" smtClean="0"/>
              <a:t>Syndicate</a:t>
            </a:r>
            <a:r>
              <a:rPr kumimoji="0" lang="ru-RU" altLang="ru-RU" dirty="0" smtClean="0"/>
              <a:t>) — подразделение </a:t>
            </a:r>
            <a:r>
              <a:rPr kumimoji="0" lang="ru-RU" altLang="ru-RU" u="sng" dirty="0" smtClean="0">
                <a:hlinkClick r:id="rId4" tooltip="Кембриджский университет"/>
              </a:rPr>
              <a:t>Кембриджского университета</a:t>
            </a:r>
            <a:r>
              <a:rPr kumimoji="0" lang="ru-RU" altLang="ru-RU" dirty="0" smtClean="0"/>
              <a:t> — создано в 1858 году с целью проведения экзаменов в школах. Позднее его функции были расширены)).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По окончании учителя сдавали экзамен на сертификат, подтверждающий уровень квалификации преподавателя английского языка. Вторая сотня учителей проходила курсы в ПГПУ, где тоже была подготовлена специальная программа, учитывающая разную подготовленность учителей. Для участников олимпиады не вошедших в ТОП200 совместно с департаментом образования была разработана программа повышения квалификации, предполагающая дифференцированный подход к повышению квалификации учителей, вплоть до того, что с самыми отстающими занятия проводились индивидуально.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Аналогичная схема реализуется по всем предметам органами управления образования на различных уровнях.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ru-RU" altLang="ru-RU" dirty="0" smtClean="0"/>
              <a:t>За семилетний</a:t>
            </a:r>
            <a:r>
              <a:rPr kumimoji="0" lang="ru-RU" altLang="ru-RU" baseline="0" dirty="0" smtClean="0"/>
              <a:t> </a:t>
            </a:r>
            <a:r>
              <a:rPr kumimoji="0" lang="ru-RU" altLang="ru-RU" dirty="0" smtClean="0"/>
              <a:t>период проведения олимпиад «ПРОФИ» (2008–2015 годы) в НИУ ВШЭ – Пермь </a:t>
            </a:r>
            <a:r>
              <a:rPr kumimoji="0" lang="ru-RU" altLang="ru-RU" b="1" dirty="0" smtClean="0"/>
              <a:t>сформирована</a:t>
            </a:r>
            <a:r>
              <a:rPr kumimoji="0" lang="ru-RU" altLang="ru-RU" dirty="0" smtClean="0"/>
              <a:t> </a:t>
            </a:r>
            <a:r>
              <a:rPr kumimoji="0" lang="ru-RU" altLang="ru-RU" b="1" dirty="0" smtClean="0"/>
              <a:t>большая информационная база данных</a:t>
            </a:r>
            <a:r>
              <a:rPr kumimoji="0" lang="ru-RU" altLang="ru-RU" dirty="0" smtClean="0"/>
              <a:t> </a:t>
            </a:r>
            <a:r>
              <a:rPr kumimoji="0" lang="ru-RU" altLang="ru-RU" b="1" dirty="0" smtClean="0"/>
              <a:t>результатов</a:t>
            </a:r>
            <a:r>
              <a:rPr kumimoji="0" lang="ru-RU" altLang="ru-RU" dirty="0" smtClean="0"/>
              <a:t> независимой диагностики предметных знаний учителей. По результатам каждой Олимпиады НИУ ВШЭ – Пермь представляет в Министерство образования и науки Пермского края аналитические справки, на основе которых выстраивается деятельность по повышению квалификации работников образовательной системы Пермского края.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89E89-C2CE-40E1-B064-91F2B3B6E0AB}" type="datetime1">
              <a:rPr lang="ru-RU" smtClean="0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C6B9D-B5B1-45FF-99F1-E2FDCFF33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0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D83A-EBFC-4EBD-854D-82DCA2A52F1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07F-C660-4E61-A1F6-CFCD93C0F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408943" y="555416"/>
            <a:ext cx="4161084" cy="11835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25689" y="555416"/>
            <a:ext cx="12266507" cy="11835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D83A-EBFC-4EBD-854D-82DCA2A52F1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07F-C660-4E61-A1F6-CFCD93C0F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1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78099" y="2447924"/>
            <a:ext cx="7848602" cy="247650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7800"/>
              <a:t>Текст заголовка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78099" y="4991100"/>
            <a:ext cx="7848602" cy="84772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228600" algn="ctr">
              <a:spcBef>
                <a:spcPts val="0"/>
              </a:spcBef>
              <a:buSzTx/>
              <a:buNone/>
              <a:defRPr sz="3000"/>
            </a:lvl2pPr>
            <a:lvl3pPr marL="0" indent="457200" algn="ctr">
              <a:spcBef>
                <a:spcPts val="0"/>
              </a:spcBef>
              <a:buSzTx/>
              <a:buNone/>
              <a:defRPr sz="3000"/>
            </a:lvl3pPr>
            <a:lvl4pPr marL="0" indent="685800" algn="ctr">
              <a:spcBef>
                <a:spcPts val="0"/>
              </a:spcBef>
              <a:buSzTx/>
              <a:buNone/>
              <a:defRPr sz="3000"/>
            </a:lvl4pPr>
            <a:lvl5pPr marL="0" indent="914400" algn="ctr">
              <a:spcBef>
                <a:spcPts val="0"/>
              </a:spcBef>
              <a:buSzTx/>
              <a:buNone/>
              <a:defRPr sz="3000"/>
            </a:lvl5pPr>
          </a:lstStyle>
          <a:p>
            <a:pPr lvl="0">
              <a:defRPr sz="1800"/>
            </a:pPr>
            <a:r>
              <a:rPr sz="3000"/>
              <a:t>Уровень текста 1</a:t>
            </a:r>
          </a:p>
          <a:p>
            <a:pPr lvl="1">
              <a:defRPr sz="1800"/>
            </a:pPr>
            <a:r>
              <a:rPr sz="3000"/>
              <a:t>Уровень текста 2</a:t>
            </a:r>
          </a:p>
          <a:p>
            <a:pPr lvl="2">
              <a:defRPr sz="1800"/>
            </a:pPr>
            <a:r>
              <a:rPr sz="3000"/>
              <a:t>Уровень текста 3</a:t>
            </a:r>
          </a:p>
          <a:p>
            <a:pPr lvl="3">
              <a:defRPr sz="1800"/>
            </a:pPr>
            <a:r>
              <a:rPr sz="3000"/>
              <a:t>Уровень текста 4</a:t>
            </a:r>
          </a:p>
          <a:p>
            <a:pPr lvl="4">
              <a:defRPr sz="1800"/>
            </a:pPr>
            <a:r>
              <a:rPr sz="30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9CFC9-E190-4833-A8EE-2297D09636D7}" type="datetime1">
              <a:rPr lang="ru-RU" smtClean="0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23370-EB84-4BA8-B0F4-4640EE70C9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17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D83A-EBFC-4EBD-854D-82DCA2A52F1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07F-C660-4E61-A1F6-CFCD93C0F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3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5689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356233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D83A-EBFC-4EBD-854D-82DCA2A52F1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07F-C660-4E61-A1F6-CFCD93C0F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0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D83A-EBFC-4EBD-854D-82DCA2A52F1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07F-C660-4E61-A1F6-CFCD93C0F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2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D83A-EBFC-4EBD-854D-82DCA2A52F1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07F-C660-4E61-A1F6-CFCD93C0F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1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D83A-EBFC-4EBD-854D-82DCA2A52F1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07F-C660-4E61-A1F6-CFCD93C0F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8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D83A-EBFC-4EBD-854D-82DCA2A52F1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07F-C660-4E61-A1F6-CFCD93C0F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6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D83A-EBFC-4EBD-854D-82DCA2A52F1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607F-C660-4E61-A1F6-CFCD93C0F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0D83A-EBFC-4EBD-854D-82DCA2A52F16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43308" y="9040144"/>
            <a:ext cx="4118187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A607F-C660-4E61-A1F6-CFCD93C0F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00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1300393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1300393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69" indent="-406374" algn="l" defTabSz="1300393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92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688" indent="-325098" algn="l" defTabSz="13003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85" indent="-325098" algn="l" defTabSz="1300393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81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130039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Снимок экрана 2017-02-01 в 11.18.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518195" y="3275483"/>
            <a:ext cx="9968410" cy="388843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lvl="0" defTabSz="914400">
              <a:defRPr sz="1800"/>
            </a:pPr>
            <a:r>
              <a:rPr lang="ru-RU" sz="5000" b="1" dirty="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Эффекты инновационного взаимодействия школ и Пермского кампуса НИУ ВШЭ: итоги года</a:t>
            </a:r>
            <a:r>
              <a:rPr sz="5000" b="1" dirty="0" smtClean="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 </a:t>
            </a:r>
            <a:endParaRPr sz="5000" b="1" dirty="0">
              <a:latin typeface="PermianSlabSerifTypeface"/>
              <a:ea typeface="PermianSlabSerifTypeface"/>
              <a:cs typeface="PermianSlabSerifTypeface"/>
              <a:sym typeface="PermianSlabSerifTypefac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Снимок экрана 2017-02-01 в 11.18.0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121" name="Заголовок 2"/>
          <p:cNvSpPr txBox="1">
            <a:spLocks/>
          </p:cNvSpPr>
          <p:nvPr/>
        </p:nvSpPr>
        <p:spPr>
          <a:xfrm>
            <a:off x="2306424" y="390596"/>
            <a:ext cx="10316656" cy="102982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 lnSpcReduction="10000"/>
          </a:bodyPr>
          <a:lstStyle>
            <a:lvl1pPr algn="ctr" defTabSz="1300393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Пункты </a:t>
            </a:r>
            <a:r>
              <a:rPr lang="ru-RU" altLang="ru-RU" sz="3000" b="1" dirty="0" smtClean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проведения 2-го </a:t>
            </a:r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тура олимпиады </a:t>
            </a:r>
            <a:r>
              <a:rPr lang="ru-RU" altLang="ru-RU" sz="3000" b="1" dirty="0" smtClean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/>
            </a:r>
            <a:br>
              <a:rPr lang="ru-RU" altLang="ru-RU" sz="3000" b="1" dirty="0" smtClean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</a:br>
            <a:r>
              <a:rPr lang="ru-RU" altLang="ru-RU" sz="3000" b="1" dirty="0" smtClean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по математике </a:t>
            </a:r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и русскому языку, 2016 г.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004484" y="2236261"/>
            <a:ext cx="11642598" cy="6240939"/>
            <a:chOff x="0" y="204370"/>
            <a:chExt cx="16057275" cy="8720753"/>
          </a:xfrm>
        </p:grpSpPr>
        <p:sp>
          <p:nvSpPr>
            <p:cNvPr id="10" name="Камчатский край"/>
            <p:cNvSpPr>
              <a:spLocks/>
            </p:cNvSpPr>
            <p:nvPr/>
          </p:nvSpPr>
          <p:spPr bwMode="auto">
            <a:xfrm>
              <a:off x="13920303" y="1824069"/>
              <a:ext cx="2136972" cy="2864214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Алтайский край"/>
            <p:cNvSpPr>
              <a:spLocks/>
            </p:cNvSpPr>
            <p:nvPr/>
          </p:nvSpPr>
          <p:spPr bwMode="auto">
            <a:xfrm>
              <a:off x="6396989" y="7808720"/>
              <a:ext cx="1180702" cy="796124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Амурская область"/>
            <p:cNvSpPr>
              <a:spLocks/>
            </p:cNvSpPr>
            <p:nvPr/>
          </p:nvSpPr>
          <p:spPr bwMode="auto">
            <a:xfrm>
              <a:off x="11588173" y="6143267"/>
              <a:ext cx="2117456" cy="1345174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Архангельская область"/>
            <p:cNvSpPr>
              <a:spLocks/>
            </p:cNvSpPr>
            <p:nvPr/>
          </p:nvSpPr>
          <p:spPr bwMode="auto">
            <a:xfrm>
              <a:off x="2874400" y="3864707"/>
              <a:ext cx="1541742" cy="1372626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Астраханская область"/>
            <p:cNvSpPr>
              <a:spLocks/>
            </p:cNvSpPr>
            <p:nvPr/>
          </p:nvSpPr>
          <p:spPr bwMode="auto">
            <a:xfrm>
              <a:off x="1635152" y="7177312"/>
              <a:ext cx="409830" cy="668012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Белгородская область"/>
            <p:cNvSpPr>
              <a:spLocks/>
            </p:cNvSpPr>
            <p:nvPr/>
          </p:nvSpPr>
          <p:spPr bwMode="auto">
            <a:xfrm>
              <a:off x="1039922" y="5923646"/>
              <a:ext cx="351283" cy="457542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Брянская область"/>
            <p:cNvSpPr>
              <a:spLocks/>
            </p:cNvSpPr>
            <p:nvPr/>
          </p:nvSpPr>
          <p:spPr bwMode="auto">
            <a:xfrm>
              <a:off x="952101" y="5246484"/>
              <a:ext cx="478136" cy="375184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Владимирская область"/>
            <p:cNvSpPr>
              <a:spLocks/>
            </p:cNvSpPr>
            <p:nvPr/>
          </p:nvSpPr>
          <p:spPr bwMode="auto">
            <a:xfrm>
              <a:off x="2171834" y="5301389"/>
              <a:ext cx="419589" cy="457542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Волгоградская область"/>
            <p:cNvSpPr>
              <a:spLocks/>
            </p:cNvSpPr>
            <p:nvPr/>
          </p:nvSpPr>
          <p:spPr bwMode="auto">
            <a:xfrm>
              <a:off x="1381447" y="6463546"/>
              <a:ext cx="887966" cy="75952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Вологодская область"/>
            <p:cNvSpPr>
              <a:spLocks/>
            </p:cNvSpPr>
            <p:nvPr/>
          </p:nvSpPr>
          <p:spPr bwMode="auto">
            <a:xfrm>
              <a:off x="2298687" y="4413758"/>
              <a:ext cx="1278280" cy="960839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Воронежская область"/>
            <p:cNvSpPr>
              <a:spLocks/>
            </p:cNvSpPr>
            <p:nvPr/>
          </p:nvSpPr>
          <p:spPr bwMode="auto">
            <a:xfrm>
              <a:off x="1293626" y="6015154"/>
              <a:ext cx="595230" cy="549050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Еврейская автономная область"/>
            <p:cNvSpPr>
              <a:spLocks/>
            </p:cNvSpPr>
            <p:nvPr/>
          </p:nvSpPr>
          <p:spPr bwMode="auto">
            <a:xfrm>
              <a:off x="13695871" y="7195614"/>
              <a:ext cx="507409" cy="39348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Забайкальский край"/>
            <p:cNvSpPr>
              <a:spLocks/>
            </p:cNvSpPr>
            <p:nvPr/>
          </p:nvSpPr>
          <p:spPr bwMode="auto">
            <a:xfrm>
              <a:off x="10544081" y="6436094"/>
              <a:ext cx="1561258" cy="2113845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Костромская область"/>
            <p:cNvSpPr>
              <a:spLocks/>
            </p:cNvSpPr>
            <p:nvPr/>
          </p:nvSpPr>
          <p:spPr bwMode="auto">
            <a:xfrm>
              <a:off x="2532875" y="5182428"/>
              <a:ext cx="887966" cy="420939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Иркутская область"/>
            <p:cNvSpPr>
              <a:spLocks/>
            </p:cNvSpPr>
            <p:nvPr/>
          </p:nvSpPr>
          <p:spPr bwMode="auto">
            <a:xfrm>
              <a:off x="8758393" y="5603367"/>
              <a:ext cx="2556560" cy="2726951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Кабардино-Балкарская республика"/>
            <p:cNvSpPr>
              <a:spLocks/>
            </p:cNvSpPr>
            <p:nvPr/>
          </p:nvSpPr>
          <p:spPr bwMode="auto">
            <a:xfrm>
              <a:off x="717913" y="7726362"/>
              <a:ext cx="331768" cy="201318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Калининградская область"/>
            <p:cNvSpPr>
              <a:spLocks/>
            </p:cNvSpPr>
            <p:nvPr/>
          </p:nvSpPr>
          <p:spPr bwMode="auto">
            <a:xfrm>
              <a:off x="356872" y="3892160"/>
              <a:ext cx="292736" cy="265375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Калужская область"/>
            <p:cNvSpPr>
              <a:spLocks/>
            </p:cNvSpPr>
            <p:nvPr/>
          </p:nvSpPr>
          <p:spPr bwMode="auto">
            <a:xfrm>
              <a:off x="1381447" y="5246484"/>
              <a:ext cx="468378" cy="292827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" name="Карачаево-Черкесская республика"/>
            <p:cNvSpPr>
              <a:spLocks/>
            </p:cNvSpPr>
            <p:nvPr/>
          </p:nvSpPr>
          <p:spPr bwMode="auto">
            <a:xfrm>
              <a:off x="542271" y="7506742"/>
              <a:ext cx="282978" cy="256224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Кемеровская область"/>
            <p:cNvSpPr>
              <a:spLocks/>
            </p:cNvSpPr>
            <p:nvPr/>
          </p:nvSpPr>
          <p:spPr bwMode="auto">
            <a:xfrm>
              <a:off x="7333744" y="7378630"/>
              <a:ext cx="565956" cy="905934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Кировская область"/>
            <p:cNvSpPr>
              <a:spLocks/>
            </p:cNvSpPr>
            <p:nvPr/>
          </p:nvSpPr>
          <p:spPr bwMode="auto">
            <a:xfrm>
              <a:off x="3089074" y="5200730"/>
              <a:ext cx="1024576" cy="1043196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Ивановская область"/>
            <p:cNvSpPr>
              <a:spLocks/>
            </p:cNvSpPr>
            <p:nvPr/>
          </p:nvSpPr>
          <p:spPr bwMode="auto">
            <a:xfrm>
              <a:off x="2366992" y="5328842"/>
              <a:ext cx="478136" cy="311129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Краснодарский край"/>
            <p:cNvSpPr>
              <a:spLocks noEditPoints="1"/>
            </p:cNvSpPr>
            <p:nvPr/>
          </p:nvSpPr>
          <p:spPr bwMode="auto">
            <a:xfrm>
              <a:off x="327599" y="6820428"/>
              <a:ext cx="624504" cy="722916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Красноярский край"/>
            <p:cNvSpPr>
              <a:spLocks/>
            </p:cNvSpPr>
            <p:nvPr/>
          </p:nvSpPr>
          <p:spPr bwMode="auto">
            <a:xfrm>
              <a:off x="7167860" y="2766606"/>
              <a:ext cx="2624865" cy="5609466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Курганская область"/>
            <p:cNvSpPr>
              <a:spLocks/>
            </p:cNvSpPr>
            <p:nvPr/>
          </p:nvSpPr>
          <p:spPr bwMode="auto">
            <a:xfrm>
              <a:off x="4513722" y="6802128"/>
              <a:ext cx="809902" cy="503296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" name="Курская область"/>
            <p:cNvSpPr>
              <a:spLocks/>
            </p:cNvSpPr>
            <p:nvPr/>
          </p:nvSpPr>
          <p:spPr bwMode="auto">
            <a:xfrm>
              <a:off x="1039922" y="5639970"/>
              <a:ext cx="458619" cy="439240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Ленинградская область"/>
            <p:cNvSpPr>
              <a:spLocks/>
            </p:cNvSpPr>
            <p:nvPr/>
          </p:nvSpPr>
          <p:spPr bwMode="auto">
            <a:xfrm>
              <a:off x="1771762" y="3910461"/>
              <a:ext cx="897723" cy="741218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" name="Липецкая область"/>
            <p:cNvSpPr>
              <a:spLocks/>
            </p:cNvSpPr>
            <p:nvPr/>
          </p:nvSpPr>
          <p:spPr bwMode="auto">
            <a:xfrm>
              <a:off x="1469268" y="5804686"/>
              <a:ext cx="419589" cy="36603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" name="Магаданская область"/>
            <p:cNvSpPr>
              <a:spLocks/>
            </p:cNvSpPr>
            <p:nvPr/>
          </p:nvSpPr>
          <p:spPr bwMode="auto">
            <a:xfrm>
              <a:off x="13042095" y="2565287"/>
              <a:ext cx="1463680" cy="1875922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г. Москва"/>
            <p:cNvSpPr>
              <a:spLocks/>
            </p:cNvSpPr>
            <p:nvPr/>
          </p:nvSpPr>
          <p:spPr bwMode="auto">
            <a:xfrm>
              <a:off x="1966919" y="5328842"/>
              <a:ext cx="107336" cy="109810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Московская область"/>
            <p:cNvSpPr>
              <a:spLocks noEditPoints="1"/>
            </p:cNvSpPr>
            <p:nvPr/>
          </p:nvSpPr>
          <p:spPr bwMode="auto">
            <a:xfrm>
              <a:off x="1771762" y="5118372"/>
              <a:ext cx="507409" cy="549050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4" name="Мурманская область"/>
            <p:cNvSpPr>
              <a:spLocks/>
            </p:cNvSpPr>
            <p:nvPr/>
          </p:nvSpPr>
          <p:spPr bwMode="auto">
            <a:xfrm>
              <a:off x="3206168" y="2821511"/>
              <a:ext cx="839176" cy="1024894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Ненецкий автономный округ"/>
            <p:cNvSpPr>
              <a:spLocks/>
            </p:cNvSpPr>
            <p:nvPr/>
          </p:nvSpPr>
          <p:spPr bwMode="auto">
            <a:xfrm>
              <a:off x="4133165" y="3709142"/>
              <a:ext cx="1844236" cy="979140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Нижегородская область"/>
            <p:cNvSpPr>
              <a:spLocks/>
            </p:cNvSpPr>
            <p:nvPr/>
          </p:nvSpPr>
          <p:spPr bwMode="auto">
            <a:xfrm>
              <a:off x="2357234" y="5557613"/>
              <a:ext cx="907481" cy="549050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Новгородская область"/>
            <p:cNvSpPr>
              <a:spLocks/>
            </p:cNvSpPr>
            <p:nvPr/>
          </p:nvSpPr>
          <p:spPr bwMode="auto">
            <a:xfrm>
              <a:off x="1654668" y="4331400"/>
              <a:ext cx="683051" cy="475843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Новосибирская область"/>
            <p:cNvSpPr>
              <a:spLocks/>
            </p:cNvSpPr>
            <p:nvPr/>
          </p:nvSpPr>
          <p:spPr bwMode="auto">
            <a:xfrm>
              <a:off x="6143285" y="7131558"/>
              <a:ext cx="1200217" cy="841878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9" name="Омская область"/>
            <p:cNvSpPr>
              <a:spLocks/>
            </p:cNvSpPr>
            <p:nvPr/>
          </p:nvSpPr>
          <p:spPr bwMode="auto">
            <a:xfrm>
              <a:off x="5596845" y="6747222"/>
              <a:ext cx="741598" cy="1043196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0" name="Оренбургская область"/>
            <p:cNvSpPr>
              <a:spLocks/>
            </p:cNvSpPr>
            <p:nvPr/>
          </p:nvSpPr>
          <p:spPr bwMode="auto">
            <a:xfrm>
              <a:off x="2903674" y="6674016"/>
              <a:ext cx="1219733" cy="1134704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1" name="Орловская область"/>
            <p:cNvSpPr>
              <a:spLocks/>
            </p:cNvSpPr>
            <p:nvPr/>
          </p:nvSpPr>
          <p:spPr bwMode="auto">
            <a:xfrm>
              <a:off x="1283869" y="5539311"/>
              <a:ext cx="341525" cy="356883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2" name="Пензенская область"/>
            <p:cNvSpPr>
              <a:spLocks/>
            </p:cNvSpPr>
            <p:nvPr/>
          </p:nvSpPr>
          <p:spPr bwMode="auto">
            <a:xfrm>
              <a:off x="2132803" y="6051758"/>
              <a:ext cx="468378" cy="494146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3" name="Пермский край"/>
            <p:cNvSpPr>
              <a:spLocks/>
            </p:cNvSpPr>
            <p:nvPr/>
          </p:nvSpPr>
          <p:spPr bwMode="auto">
            <a:xfrm>
              <a:off x="3791640" y="5484406"/>
              <a:ext cx="1005060" cy="1107252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4" name="Приморский край"/>
            <p:cNvSpPr>
              <a:spLocks/>
            </p:cNvSpPr>
            <p:nvPr/>
          </p:nvSpPr>
          <p:spPr bwMode="auto">
            <a:xfrm>
              <a:off x="14252069" y="6893636"/>
              <a:ext cx="673293" cy="1674604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Псковская область"/>
            <p:cNvSpPr>
              <a:spLocks/>
            </p:cNvSpPr>
            <p:nvPr/>
          </p:nvSpPr>
          <p:spPr bwMode="auto">
            <a:xfrm>
              <a:off x="1322900" y="4102628"/>
              <a:ext cx="478136" cy="704615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6" name="Республика Адыгея"/>
            <p:cNvSpPr>
              <a:spLocks/>
            </p:cNvSpPr>
            <p:nvPr/>
          </p:nvSpPr>
          <p:spPr bwMode="auto">
            <a:xfrm>
              <a:off x="503239" y="7131558"/>
              <a:ext cx="204915" cy="338581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Республика Алтай"/>
            <p:cNvSpPr>
              <a:spLocks/>
            </p:cNvSpPr>
            <p:nvPr/>
          </p:nvSpPr>
          <p:spPr bwMode="auto">
            <a:xfrm>
              <a:off x="7177619" y="8229659"/>
              <a:ext cx="770872" cy="695464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8" name="Республика Башкортостан"/>
            <p:cNvSpPr>
              <a:spLocks/>
            </p:cNvSpPr>
            <p:nvPr/>
          </p:nvSpPr>
          <p:spPr bwMode="auto">
            <a:xfrm>
              <a:off x="3440357" y="6408641"/>
              <a:ext cx="858692" cy="1061498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89323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9" name="Республика Бурятия"/>
            <p:cNvSpPr>
              <a:spLocks/>
            </p:cNvSpPr>
            <p:nvPr/>
          </p:nvSpPr>
          <p:spPr bwMode="auto">
            <a:xfrm>
              <a:off x="9197497" y="6719770"/>
              <a:ext cx="2166246" cy="1830168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0" name="Республика Дагестан"/>
            <p:cNvSpPr>
              <a:spLocks/>
            </p:cNvSpPr>
            <p:nvPr/>
          </p:nvSpPr>
          <p:spPr bwMode="auto">
            <a:xfrm>
              <a:off x="1030164" y="7808720"/>
              <a:ext cx="458619" cy="805274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D07B7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1" name="Республика Ингушетия"/>
            <p:cNvSpPr>
              <a:spLocks/>
            </p:cNvSpPr>
            <p:nvPr/>
          </p:nvSpPr>
          <p:spPr bwMode="auto">
            <a:xfrm>
              <a:off x="981375" y="7945983"/>
              <a:ext cx="243947" cy="173867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2" name="Республика Калмыкия"/>
            <p:cNvSpPr>
              <a:spLocks/>
            </p:cNvSpPr>
            <p:nvPr/>
          </p:nvSpPr>
          <p:spPr bwMode="auto">
            <a:xfrm>
              <a:off x="1030164" y="7149860"/>
              <a:ext cx="790387" cy="75952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3" name="Республика Карелия"/>
            <p:cNvSpPr>
              <a:spLocks/>
            </p:cNvSpPr>
            <p:nvPr/>
          </p:nvSpPr>
          <p:spPr bwMode="auto">
            <a:xfrm>
              <a:off x="2269413" y="3224148"/>
              <a:ext cx="1122155" cy="1235364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4" name="Республика Коми"/>
            <p:cNvSpPr>
              <a:spLocks/>
            </p:cNvSpPr>
            <p:nvPr/>
          </p:nvSpPr>
          <p:spPr bwMode="auto">
            <a:xfrm>
              <a:off x="3625756" y="4358852"/>
              <a:ext cx="2341888" cy="1271967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" name="Республика Марий Эл"/>
            <p:cNvSpPr>
              <a:spLocks/>
            </p:cNvSpPr>
            <p:nvPr/>
          </p:nvSpPr>
          <p:spPr bwMode="auto">
            <a:xfrm>
              <a:off x="2893917" y="5813837"/>
              <a:ext cx="478136" cy="311129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" name="Республика Мордовия"/>
            <p:cNvSpPr>
              <a:spLocks/>
            </p:cNvSpPr>
            <p:nvPr/>
          </p:nvSpPr>
          <p:spPr bwMode="auto">
            <a:xfrm>
              <a:off x="2220624" y="5877892"/>
              <a:ext cx="536683" cy="38433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" name="Республика Саха (Якутия)"/>
            <p:cNvSpPr>
              <a:spLocks/>
            </p:cNvSpPr>
            <p:nvPr/>
          </p:nvSpPr>
          <p:spPr bwMode="auto">
            <a:xfrm>
              <a:off x="9343864" y="2071142"/>
              <a:ext cx="4039756" cy="4538818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893230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 smtClean="0"/>
            </a:p>
            <a:p>
              <a:endParaRPr lang="ru-RU" dirty="0"/>
            </a:p>
            <a:p>
              <a:endParaRPr lang="ru-RU" dirty="0" smtClean="0"/>
            </a:p>
            <a:p>
              <a:endParaRPr lang="ru-RU" dirty="0"/>
            </a:p>
            <a:p>
              <a:endParaRPr lang="ru-RU" dirty="0" smtClean="0"/>
            </a:p>
            <a:p>
              <a:endParaRPr lang="ru-RU" b="1" dirty="0">
                <a:solidFill>
                  <a:srgbClr val="FFFFFF"/>
                </a:solidFill>
              </a:endParaRPr>
            </a:p>
          </p:txBody>
        </p:sp>
        <p:sp>
          <p:nvSpPr>
            <p:cNvPr id="68" name="Северная Осетия-Алания"/>
            <p:cNvSpPr>
              <a:spLocks/>
            </p:cNvSpPr>
            <p:nvPr/>
          </p:nvSpPr>
          <p:spPr bwMode="auto">
            <a:xfrm>
              <a:off x="805733" y="7927681"/>
              <a:ext cx="195157" cy="137262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" name="Республика Татарстан"/>
            <p:cNvSpPr>
              <a:spLocks/>
            </p:cNvSpPr>
            <p:nvPr/>
          </p:nvSpPr>
          <p:spPr bwMode="auto">
            <a:xfrm>
              <a:off x="2835370" y="6097512"/>
              <a:ext cx="848934" cy="649710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DB9B9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" name="Республика Тыва"/>
            <p:cNvSpPr>
              <a:spLocks/>
            </p:cNvSpPr>
            <p:nvPr/>
          </p:nvSpPr>
          <p:spPr bwMode="auto">
            <a:xfrm>
              <a:off x="7860669" y="7955133"/>
              <a:ext cx="1366101" cy="796124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" name="Республика Хакасия"/>
            <p:cNvSpPr>
              <a:spLocks/>
            </p:cNvSpPr>
            <p:nvPr/>
          </p:nvSpPr>
          <p:spPr bwMode="auto">
            <a:xfrm>
              <a:off x="7724059" y="7653156"/>
              <a:ext cx="526925" cy="823575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Ростовская область"/>
            <p:cNvSpPr>
              <a:spLocks/>
            </p:cNvSpPr>
            <p:nvPr/>
          </p:nvSpPr>
          <p:spPr bwMode="auto">
            <a:xfrm>
              <a:off x="795975" y="6527602"/>
              <a:ext cx="790387" cy="851028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D07B7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" name="Рязанская область"/>
            <p:cNvSpPr>
              <a:spLocks/>
            </p:cNvSpPr>
            <p:nvPr/>
          </p:nvSpPr>
          <p:spPr bwMode="auto">
            <a:xfrm>
              <a:off x="1820551" y="5649121"/>
              <a:ext cx="536683" cy="36603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" name="Самарская область"/>
            <p:cNvSpPr>
              <a:spLocks/>
            </p:cNvSpPr>
            <p:nvPr/>
          </p:nvSpPr>
          <p:spPr bwMode="auto">
            <a:xfrm>
              <a:off x="2708517" y="6518451"/>
              <a:ext cx="614745" cy="475843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" name="г. Санкт-Петербург"/>
            <p:cNvSpPr>
              <a:spLocks/>
            </p:cNvSpPr>
            <p:nvPr/>
          </p:nvSpPr>
          <p:spPr bwMode="auto">
            <a:xfrm>
              <a:off x="2015709" y="4102628"/>
              <a:ext cx="185400" cy="109810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" name="Саратовская область"/>
            <p:cNvSpPr>
              <a:spLocks/>
            </p:cNvSpPr>
            <p:nvPr/>
          </p:nvSpPr>
          <p:spPr bwMode="auto">
            <a:xfrm>
              <a:off x="1908372" y="6335434"/>
              <a:ext cx="946513" cy="832726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" name="Сахалинская область"/>
            <p:cNvSpPr>
              <a:spLocks/>
            </p:cNvSpPr>
            <p:nvPr/>
          </p:nvSpPr>
          <p:spPr bwMode="auto">
            <a:xfrm>
              <a:off x="14252069" y="5575914"/>
              <a:ext cx="1356344" cy="1326872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" name="Свердловская область"/>
            <p:cNvSpPr>
              <a:spLocks/>
            </p:cNvSpPr>
            <p:nvPr/>
          </p:nvSpPr>
          <p:spPr bwMode="auto">
            <a:xfrm>
              <a:off x="4123407" y="5621668"/>
              <a:ext cx="1122155" cy="1226213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9" name="Смоленская область"/>
            <p:cNvSpPr>
              <a:spLocks/>
            </p:cNvSpPr>
            <p:nvPr/>
          </p:nvSpPr>
          <p:spPr bwMode="auto">
            <a:xfrm>
              <a:off x="1215564" y="4825545"/>
              <a:ext cx="595230" cy="439240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" name="Ставропольский край"/>
            <p:cNvSpPr>
              <a:spLocks/>
            </p:cNvSpPr>
            <p:nvPr/>
          </p:nvSpPr>
          <p:spPr bwMode="auto">
            <a:xfrm>
              <a:off x="805733" y="7250519"/>
              <a:ext cx="565956" cy="677162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89323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Тамбовская область"/>
            <p:cNvSpPr>
              <a:spLocks/>
            </p:cNvSpPr>
            <p:nvPr/>
          </p:nvSpPr>
          <p:spPr bwMode="auto">
            <a:xfrm>
              <a:off x="1771762" y="5960250"/>
              <a:ext cx="390315" cy="411788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Тверская область"/>
            <p:cNvSpPr>
              <a:spLocks/>
            </p:cNvSpPr>
            <p:nvPr/>
          </p:nvSpPr>
          <p:spPr bwMode="auto">
            <a:xfrm>
              <a:off x="1508300" y="4633378"/>
              <a:ext cx="936755" cy="594804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" name="Томская область"/>
            <p:cNvSpPr>
              <a:spLocks/>
            </p:cNvSpPr>
            <p:nvPr/>
          </p:nvSpPr>
          <p:spPr bwMode="auto">
            <a:xfrm>
              <a:off x="6279895" y="6408641"/>
              <a:ext cx="1639321" cy="1107252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" name="Тульская область"/>
            <p:cNvSpPr>
              <a:spLocks/>
            </p:cNvSpPr>
            <p:nvPr/>
          </p:nvSpPr>
          <p:spPr bwMode="auto">
            <a:xfrm>
              <a:off x="1576605" y="5475254"/>
              <a:ext cx="331768" cy="347732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" name="Тюменская область"/>
            <p:cNvSpPr>
              <a:spLocks/>
            </p:cNvSpPr>
            <p:nvPr/>
          </p:nvSpPr>
          <p:spPr bwMode="auto">
            <a:xfrm>
              <a:off x="5011373" y="6353736"/>
              <a:ext cx="1249006" cy="960839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" name="Республика Удмуртия"/>
            <p:cNvSpPr>
              <a:spLocks/>
            </p:cNvSpPr>
            <p:nvPr/>
          </p:nvSpPr>
          <p:spPr bwMode="auto">
            <a:xfrm>
              <a:off x="3450114" y="5914495"/>
              <a:ext cx="478136" cy="530748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" name="Ульяновская область"/>
            <p:cNvSpPr>
              <a:spLocks/>
            </p:cNvSpPr>
            <p:nvPr/>
          </p:nvSpPr>
          <p:spPr bwMode="auto">
            <a:xfrm>
              <a:off x="2523117" y="6234775"/>
              <a:ext cx="585472" cy="420939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" name="Хабаровский край"/>
            <p:cNvSpPr>
              <a:spLocks/>
            </p:cNvSpPr>
            <p:nvPr/>
          </p:nvSpPr>
          <p:spPr bwMode="auto">
            <a:xfrm>
              <a:off x="12661538" y="4184986"/>
              <a:ext cx="2195520" cy="3330906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" name="ХМАО"/>
            <p:cNvSpPr>
              <a:spLocks/>
            </p:cNvSpPr>
            <p:nvPr/>
          </p:nvSpPr>
          <p:spPr bwMode="auto">
            <a:xfrm>
              <a:off x="4904037" y="5008562"/>
              <a:ext cx="2634623" cy="1747811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" name="Челябинская область"/>
            <p:cNvSpPr>
              <a:spLocks/>
            </p:cNvSpPr>
            <p:nvPr/>
          </p:nvSpPr>
          <p:spPr bwMode="auto">
            <a:xfrm>
              <a:off x="3928250" y="6719770"/>
              <a:ext cx="702566" cy="814426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" name="Чеченская республика"/>
            <p:cNvSpPr>
              <a:spLocks/>
            </p:cNvSpPr>
            <p:nvPr/>
          </p:nvSpPr>
          <p:spPr bwMode="auto">
            <a:xfrm>
              <a:off x="1020407" y="8000888"/>
              <a:ext cx="312251" cy="210470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" name="Республика Чувашия"/>
            <p:cNvSpPr>
              <a:spLocks/>
            </p:cNvSpPr>
            <p:nvPr/>
          </p:nvSpPr>
          <p:spPr bwMode="auto">
            <a:xfrm>
              <a:off x="2767064" y="5969400"/>
              <a:ext cx="292736" cy="283676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3" name="Чукотский автономный округ"/>
            <p:cNvSpPr>
              <a:spLocks/>
            </p:cNvSpPr>
            <p:nvPr/>
          </p:nvSpPr>
          <p:spPr bwMode="auto">
            <a:xfrm>
              <a:off x="12915242" y="204370"/>
              <a:ext cx="2117456" cy="2525632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4" name="Ямало-Ненецкий автономный округ"/>
            <p:cNvSpPr>
              <a:spLocks/>
            </p:cNvSpPr>
            <p:nvPr/>
          </p:nvSpPr>
          <p:spPr bwMode="auto">
            <a:xfrm>
              <a:off x="5430961" y="3745746"/>
              <a:ext cx="2156488" cy="2397521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5" name="Ярославская область"/>
            <p:cNvSpPr>
              <a:spLocks/>
            </p:cNvSpPr>
            <p:nvPr/>
          </p:nvSpPr>
          <p:spPr bwMode="auto">
            <a:xfrm>
              <a:off x="2249898" y="4944506"/>
              <a:ext cx="419589" cy="402638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0" name="Томская область"/>
            <p:cNvSpPr>
              <a:spLocks/>
            </p:cNvSpPr>
            <p:nvPr/>
          </p:nvSpPr>
          <p:spPr bwMode="auto">
            <a:xfrm>
              <a:off x="11945474" y="7168343"/>
              <a:ext cx="1639321" cy="1107252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1" name="Скругленный прямоугольник 1"/>
            <p:cNvSpPr/>
            <p:nvPr/>
          </p:nvSpPr>
          <p:spPr>
            <a:xfrm rot="20321822">
              <a:off x="0" y="6435610"/>
              <a:ext cx="395699" cy="492133"/>
            </a:xfrm>
            <a:custGeom>
              <a:avLst/>
              <a:gdLst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339616 w 339616"/>
                <a:gd name="connsiteY4" fmla="*/ 457089 h 513693"/>
                <a:gd name="connsiteX5" fmla="*/ 283012 w 339616"/>
                <a:gd name="connsiteY5" fmla="*/ 513693 h 513693"/>
                <a:gd name="connsiteX6" fmla="*/ 56604 w 339616"/>
                <a:gd name="connsiteY6" fmla="*/ 513693 h 513693"/>
                <a:gd name="connsiteX7" fmla="*/ 0 w 339616"/>
                <a:gd name="connsiteY7" fmla="*/ 457089 h 513693"/>
                <a:gd name="connsiteX8" fmla="*/ 0 w 339616"/>
                <a:gd name="connsiteY8" fmla="*/ 56604 h 513693"/>
                <a:gd name="connsiteX0" fmla="*/ 0 w 340274"/>
                <a:gd name="connsiteY0" fmla="*/ 56604 h 513693"/>
                <a:gd name="connsiteX1" fmla="*/ 56604 w 340274"/>
                <a:gd name="connsiteY1" fmla="*/ 0 h 513693"/>
                <a:gd name="connsiteX2" fmla="*/ 283012 w 340274"/>
                <a:gd name="connsiteY2" fmla="*/ 0 h 513693"/>
                <a:gd name="connsiteX3" fmla="*/ 339616 w 340274"/>
                <a:gd name="connsiteY3" fmla="*/ 56604 h 513693"/>
                <a:gd name="connsiteX4" fmla="*/ 340274 w 340274"/>
                <a:gd name="connsiteY4" fmla="*/ 275897 h 513693"/>
                <a:gd name="connsiteX5" fmla="*/ 339616 w 340274"/>
                <a:gd name="connsiteY5" fmla="*/ 457089 h 513693"/>
                <a:gd name="connsiteX6" fmla="*/ 283012 w 340274"/>
                <a:gd name="connsiteY6" fmla="*/ 513693 h 513693"/>
                <a:gd name="connsiteX7" fmla="*/ 56604 w 340274"/>
                <a:gd name="connsiteY7" fmla="*/ 513693 h 513693"/>
                <a:gd name="connsiteX8" fmla="*/ 0 w 340274"/>
                <a:gd name="connsiteY8" fmla="*/ 457089 h 513693"/>
                <a:gd name="connsiteX9" fmla="*/ 0 w 340274"/>
                <a:gd name="connsiteY9" fmla="*/ 56604 h 513693"/>
                <a:gd name="connsiteX0" fmla="*/ 6568 w 346842"/>
                <a:gd name="connsiteY0" fmla="*/ 56604 h 513693"/>
                <a:gd name="connsiteX1" fmla="*/ 63172 w 346842"/>
                <a:gd name="connsiteY1" fmla="*/ 0 h 513693"/>
                <a:gd name="connsiteX2" fmla="*/ 289580 w 346842"/>
                <a:gd name="connsiteY2" fmla="*/ 0 h 513693"/>
                <a:gd name="connsiteX3" fmla="*/ 346184 w 346842"/>
                <a:gd name="connsiteY3" fmla="*/ 56604 h 513693"/>
                <a:gd name="connsiteX4" fmla="*/ 346842 w 346842"/>
                <a:gd name="connsiteY4" fmla="*/ 275897 h 513693"/>
                <a:gd name="connsiteX5" fmla="*/ 346184 w 346842"/>
                <a:gd name="connsiteY5" fmla="*/ 457089 h 513693"/>
                <a:gd name="connsiteX6" fmla="*/ 289580 w 346842"/>
                <a:gd name="connsiteY6" fmla="*/ 513693 h 513693"/>
                <a:gd name="connsiteX7" fmla="*/ 63172 w 346842"/>
                <a:gd name="connsiteY7" fmla="*/ 513693 h 513693"/>
                <a:gd name="connsiteX8" fmla="*/ 6568 w 346842"/>
                <a:gd name="connsiteY8" fmla="*/ 457089 h 513693"/>
                <a:gd name="connsiteX9" fmla="*/ 0 w 346842"/>
                <a:gd name="connsiteY9" fmla="*/ 286407 h 513693"/>
                <a:gd name="connsiteX10" fmla="*/ 6568 w 346842"/>
                <a:gd name="connsiteY10" fmla="*/ 56604 h 513693"/>
                <a:gd name="connsiteX0" fmla="*/ 0 w 340274"/>
                <a:gd name="connsiteY0" fmla="*/ 56604 h 513693"/>
                <a:gd name="connsiteX1" fmla="*/ 56604 w 340274"/>
                <a:gd name="connsiteY1" fmla="*/ 0 h 513693"/>
                <a:gd name="connsiteX2" fmla="*/ 283012 w 340274"/>
                <a:gd name="connsiteY2" fmla="*/ 0 h 513693"/>
                <a:gd name="connsiteX3" fmla="*/ 339616 w 340274"/>
                <a:gd name="connsiteY3" fmla="*/ 56604 h 513693"/>
                <a:gd name="connsiteX4" fmla="*/ 340274 w 340274"/>
                <a:gd name="connsiteY4" fmla="*/ 275897 h 513693"/>
                <a:gd name="connsiteX5" fmla="*/ 339616 w 340274"/>
                <a:gd name="connsiteY5" fmla="*/ 457089 h 513693"/>
                <a:gd name="connsiteX6" fmla="*/ 283012 w 340274"/>
                <a:gd name="connsiteY6" fmla="*/ 513693 h 513693"/>
                <a:gd name="connsiteX7" fmla="*/ 56604 w 340274"/>
                <a:gd name="connsiteY7" fmla="*/ 513693 h 513693"/>
                <a:gd name="connsiteX8" fmla="*/ 0 w 340274"/>
                <a:gd name="connsiteY8" fmla="*/ 457089 h 513693"/>
                <a:gd name="connsiteX9" fmla="*/ 109046 w 340274"/>
                <a:gd name="connsiteY9" fmla="*/ 281152 h 513693"/>
                <a:gd name="connsiteX10" fmla="*/ 0 w 340274"/>
                <a:gd name="connsiteY10" fmla="*/ 56604 h 513693"/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229916 w 339616"/>
                <a:gd name="connsiteY4" fmla="*/ 286407 h 513693"/>
                <a:gd name="connsiteX5" fmla="*/ 339616 w 339616"/>
                <a:gd name="connsiteY5" fmla="*/ 457089 h 513693"/>
                <a:gd name="connsiteX6" fmla="*/ 283012 w 339616"/>
                <a:gd name="connsiteY6" fmla="*/ 513693 h 513693"/>
                <a:gd name="connsiteX7" fmla="*/ 56604 w 339616"/>
                <a:gd name="connsiteY7" fmla="*/ 513693 h 513693"/>
                <a:gd name="connsiteX8" fmla="*/ 0 w 339616"/>
                <a:gd name="connsiteY8" fmla="*/ 457089 h 513693"/>
                <a:gd name="connsiteX9" fmla="*/ 109046 w 339616"/>
                <a:gd name="connsiteY9" fmla="*/ 281152 h 513693"/>
                <a:gd name="connsiteX10" fmla="*/ 0 w 339616"/>
                <a:gd name="connsiteY10" fmla="*/ 56604 h 513693"/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229916 w 339616"/>
                <a:gd name="connsiteY4" fmla="*/ 286407 h 513693"/>
                <a:gd name="connsiteX5" fmla="*/ 339616 w 339616"/>
                <a:gd name="connsiteY5" fmla="*/ 457089 h 513693"/>
                <a:gd name="connsiteX6" fmla="*/ 283012 w 339616"/>
                <a:gd name="connsiteY6" fmla="*/ 513693 h 513693"/>
                <a:gd name="connsiteX7" fmla="*/ 56604 w 339616"/>
                <a:gd name="connsiteY7" fmla="*/ 513693 h 513693"/>
                <a:gd name="connsiteX8" fmla="*/ 152400 w 339616"/>
                <a:gd name="connsiteY8" fmla="*/ 415047 h 513693"/>
                <a:gd name="connsiteX9" fmla="*/ 109046 w 339616"/>
                <a:gd name="connsiteY9" fmla="*/ 281152 h 513693"/>
                <a:gd name="connsiteX10" fmla="*/ 0 w 339616"/>
                <a:gd name="connsiteY10" fmla="*/ 56604 h 513693"/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229916 w 339616"/>
                <a:gd name="connsiteY4" fmla="*/ 286407 h 513693"/>
                <a:gd name="connsiteX5" fmla="*/ 339616 w 339616"/>
                <a:gd name="connsiteY5" fmla="*/ 457089 h 513693"/>
                <a:gd name="connsiteX6" fmla="*/ 283012 w 339616"/>
                <a:gd name="connsiteY6" fmla="*/ 513693 h 513693"/>
                <a:gd name="connsiteX7" fmla="*/ 182728 w 339616"/>
                <a:gd name="connsiteY7" fmla="*/ 503183 h 513693"/>
                <a:gd name="connsiteX8" fmla="*/ 152400 w 339616"/>
                <a:gd name="connsiteY8" fmla="*/ 415047 h 513693"/>
                <a:gd name="connsiteX9" fmla="*/ 109046 w 339616"/>
                <a:gd name="connsiteY9" fmla="*/ 281152 h 513693"/>
                <a:gd name="connsiteX10" fmla="*/ 0 w 339616"/>
                <a:gd name="connsiteY10" fmla="*/ 56604 h 513693"/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229916 w 339616"/>
                <a:gd name="connsiteY4" fmla="*/ 286407 h 513693"/>
                <a:gd name="connsiteX5" fmla="*/ 213491 w 339616"/>
                <a:gd name="connsiteY5" fmla="*/ 388771 h 513693"/>
                <a:gd name="connsiteX6" fmla="*/ 283012 w 339616"/>
                <a:gd name="connsiteY6" fmla="*/ 513693 h 513693"/>
                <a:gd name="connsiteX7" fmla="*/ 182728 w 339616"/>
                <a:gd name="connsiteY7" fmla="*/ 503183 h 513693"/>
                <a:gd name="connsiteX8" fmla="*/ 152400 w 339616"/>
                <a:gd name="connsiteY8" fmla="*/ 415047 h 513693"/>
                <a:gd name="connsiteX9" fmla="*/ 109046 w 339616"/>
                <a:gd name="connsiteY9" fmla="*/ 281152 h 513693"/>
                <a:gd name="connsiteX10" fmla="*/ 0 w 339616"/>
                <a:gd name="connsiteY10" fmla="*/ 56604 h 513693"/>
                <a:gd name="connsiteX0" fmla="*/ 0 w 339616"/>
                <a:gd name="connsiteY0" fmla="*/ 319363 h 776452"/>
                <a:gd name="connsiteX1" fmla="*/ 209004 w 339616"/>
                <a:gd name="connsiteY1" fmla="*/ 0 h 776452"/>
                <a:gd name="connsiteX2" fmla="*/ 283012 w 339616"/>
                <a:gd name="connsiteY2" fmla="*/ 262759 h 776452"/>
                <a:gd name="connsiteX3" fmla="*/ 339616 w 339616"/>
                <a:gd name="connsiteY3" fmla="*/ 319363 h 776452"/>
                <a:gd name="connsiteX4" fmla="*/ 229916 w 339616"/>
                <a:gd name="connsiteY4" fmla="*/ 549166 h 776452"/>
                <a:gd name="connsiteX5" fmla="*/ 213491 w 339616"/>
                <a:gd name="connsiteY5" fmla="*/ 651530 h 776452"/>
                <a:gd name="connsiteX6" fmla="*/ 283012 w 339616"/>
                <a:gd name="connsiteY6" fmla="*/ 776452 h 776452"/>
                <a:gd name="connsiteX7" fmla="*/ 182728 w 339616"/>
                <a:gd name="connsiteY7" fmla="*/ 765942 h 776452"/>
                <a:gd name="connsiteX8" fmla="*/ 152400 w 339616"/>
                <a:gd name="connsiteY8" fmla="*/ 677806 h 776452"/>
                <a:gd name="connsiteX9" fmla="*/ 109046 w 339616"/>
                <a:gd name="connsiteY9" fmla="*/ 543911 h 776452"/>
                <a:gd name="connsiteX10" fmla="*/ 0 w 339616"/>
                <a:gd name="connsiteY10" fmla="*/ 319363 h 776452"/>
                <a:gd name="connsiteX0" fmla="*/ 0 w 276553"/>
                <a:gd name="connsiteY0" fmla="*/ 314107 h 776452"/>
                <a:gd name="connsiteX1" fmla="*/ 145941 w 276553"/>
                <a:gd name="connsiteY1" fmla="*/ 0 h 776452"/>
                <a:gd name="connsiteX2" fmla="*/ 219949 w 276553"/>
                <a:gd name="connsiteY2" fmla="*/ 262759 h 776452"/>
                <a:gd name="connsiteX3" fmla="*/ 276553 w 276553"/>
                <a:gd name="connsiteY3" fmla="*/ 319363 h 776452"/>
                <a:gd name="connsiteX4" fmla="*/ 166853 w 276553"/>
                <a:gd name="connsiteY4" fmla="*/ 549166 h 776452"/>
                <a:gd name="connsiteX5" fmla="*/ 150428 w 276553"/>
                <a:gd name="connsiteY5" fmla="*/ 651530 h 776452"/>
                <a:gd name="connsiteX6" fmla="*/ 219949 w 276553"/>
                <a:gd name="connsiteY6" fmla="*/ 776452 h 776452"/>
                <a:gd name="connsiteX7" fmla="*/ 119665 w 276553"/>
                <a:gd name="connsiteY7" fmla="*/ 765942 h 776452"/>
                <a:gd name="connsiteX8" fmla="*/ 89337 w 276553"/>
                <a:gd name="connsiteY8" fmla="*/ 677806 h 776452"/>
                <a:gd name="connsiteX9" fmla="*/ 45983 w 276553"/>
                <a:gd name="connsiteY9" fmla="*/ 543911 h 776452"/>
                <a:gd name="connsiteX10" fmla="*/ 0 w 276553"/>
                <a:gd name="connsiteY10" fmla="*/ 314107 h 776452"/>
                <a:gd name="connsiteX0" fmla="*/ 0 w 371146"/>
                <a:gd name="connsiteY0" fmla="*/ 314107 h 776452"/>
                <a:gd name="connsiteX1" fmla="*/ 240534 w 371146"/>
                <a:gd name="connsiteY1" fmla="*/ 0 h 776452"/>
                <a:gd name="connsiteX2" fmla="*/ 314542 w 371146"/>
                <a:gd name="connsiteY2" fmla="*/ 262759 h 776452"/>
                <a:gd name="connsiteX3" fmla="*/ 371146 w 371146"/>
                <a:gd name="connsiteY3" fmla="*/ 319363 h 776452"/>
                <a:gd name="connsiteX4" fmla="*/ 261446 w 371146"/>
                <a:gd name="connsiteY4" fmla="*/ 549166 h 776452"/>
                <a:gd name="connsiteX5" fmla="*/ 245021 w 371146"/>
                <a:gd name="connsiteY5" fmla="*/ 651530 h 776452"/>
                <a:gd name="connsiteX6" fmla="*/ 314542 w 371146"/>
                <a:gd name="connsiteY6" fmla="*/ 776452 h 776452"/>
                <a:gd name="connsiteX7" fmla="*/ 214258 w 371146"/>
                <a:gd name="connsiteY7" fmla="*/ 765942 h 776452"/>
                <a:gd name="connsiteX8" fmla="*/ 183930 w 371146"/>
                <a:gd name="connsiteY8" fmla="*/ 677806 h 776452"/>
                <a:gd name="connsiteX9" fmla="*/ 140576 w 371146"/>
                <a:gd name="connsiteY9" fmla="*/ 543911 h 776452"/>
                <a:gd name="connsiteX10" fmla="*/ 0 w 371146"/>
                <a:gd name="connsiteY10" fmla="*/ 314107 h 776452"/>
                <a:gd name="connsiteX0" fmla="*/ 1161 w 372307"/>
                <a:gd name="connsiteY0" fmla="*/ 314881 h 777226"/>
                <a:gd name="connsiteX1" fmla="*/ 83930 w 372307"/>
                <a:gd name="connsiteY1" fmla="*/ 187333 h 777226"/>
                <a:gd name="connsiteX2" fmla="*/ 241695 w 372307"/>
                <a:gd name="connsiteY2" fmla="*/ 774 h 777226"/>
                <a:gd name="connsiteX3" fmla="*/ 315703 w 372307"/>
                <a:gd name="connsiteY3" fmla="*/ 263533 h 777226"/>
                <a:gd name="connsiteX4" fmla="*/ 372307 w 372307"/>
                <a:gd name="connsiteY4" fmla="*/ 320137 h 777226"/>
                <a:gd name="connsiteX5" fmla="*/ 262607 w 372307"/>
                <a:gd name="connsiteY5" fmla="*/ 549940 h 777226"/>
                <a:gd name="connsiteX6" fmla="*/ 246182 w 372307"/>
                <a:gd name="connsiteY6" fmla="*/ 652304 h 777226"/>
                <a:gd name="connsiteX7" fmla="*/ 315703 w 372307"/>
                <a:gd name="connsiteY7" fmla="*/ 777226 h 777226"/>
                <a:gd name="connsiteX8" fmla="*/ 215419 w 372307"/>
                <a:gd name="connsiteY8" fmla="*/ 766716 h 777226"/>
                <a:gd name="connsiteX9" fmla="*/ 185091 w 372307"/>
                <a:gd name="connsiteY9" fmla="*/ 678580 h 777226"/>
                <a:gd name="connsiteX10" fmla="*/ 141737 w 372307"/>
                <a:gd name="connsiteY10" fmla="*/ 544685 h 777226"/>
                <a:gd name="connsiteX11" fmla="*/ 1161 w 372307"/>
                <a:gd name="connsiteY11" fmla="*/ 314881 h 777226"/>
                <a:gd name="connsiteX0" fmla="*/ 687 w 371833"/>
                <a:gd name="connsiteY0" fmla="*/ 314881 h 777226"/>
                <a:gd name="connsiteX1" fmla="*/ 125497 w 371833"/>
                <a:gd name="connsiteY1" fmla="*/ 187333 h 777226"/>
                <a:gd name="connsiteX2" fmla="*/ 241221 w 371833"/>
                <a:gd name="connsiteY2" fmla="*/ 774 h 777226"/>
                <a:gd name="connsiteX3" fmla="*/ 315229 w 371833"/>
                <a:gd name="connsiteY3" fmla="*/ 263533 h 777226"/>
                <a:gd name="connsiteX4" fmla="*/ 371833 w 371833"/>
                <a:gd name="connsiteY4" fmla="*/ 320137 h 777226"/>
                <a:gd name="connsiteX5" fmla="*/ 262133 w 371833"/>
                <a:gd name="connsiteY5" fmla="*/ 549940 h 777226"/>
                <a:gd name="connsiteX6" fmla="*/ 245708 w 371833"/>
                <a:gd name="connsiteY6" fmla="*/ 652304 h 777226"/>
                <a:gd name="connsiteX7" fmla="*/ 315229 w 371833"/>
                <a:gd name="connsiteY7" fmla="*/ 777226 h 777226"/>
                <a:gd name="connsiteX8" fmla="*/ 214945 w 371833"/>
                <a:gd name="connsiteY8" fmla="*/ 766716 h 777226"/>
                <a:gd name="connsiteX9" fmla="*/ 184617 w 371833"/>
                <a:gd name="connsiteY9" fmla="*/ 678580 h 777226"/>
                <a:gd name="connsiteX10" fmla="*/ 141263 w 371833"/>
                <a:gd name="connsiteY10" fmla="*/ 544685 h 777226"/>
                <a:gd name="connsiteX11" fmla="*/ 687 w 371833"/>
                <a:gd name="connsiteY11" fmla="*/ 314881 h 777226"/>
                <a:gd name="connsiteX0" fmla="*/ 687 w 371833"/>
                <a:gd name="connsiteY0" fmla="*/ 314881 h 777226"/>
                <a:gd name="connsiteX1" fmla="*/ 125497 w 371833"/>
                <a:gd name="connsiteY1" fmla="*/ 187333 h 777226"/>
                <a:gd name="connsiteX2" fmla="*/ 241221 w 371833"/>
                <a:gd name="connsiteY2" fmla="*/ 774 h 777226"/>
                <a:gd name="connsiteX3" fmla="*/ 315229 w 371833"/>
                <a:gd name="connsiteY3" fmla="*/ 263533 h 777226"/>
                <a:gd name="connsiteX4" fmla="*/ 371833 w 371833"/>
                <a:gd name="connsiteY4" fmla="*/ 320137 h 777226"/>
                <a:gd name="connsiteX5" fmla="*/ 262133 w 371833"/>
                <a:gd name="connsiteY5" fmla="*/ 549940 h 777226"/>
                <a:gd name="connsiteX6" fmla="*/ 245708 w 371833"/>
                <a:gd name="connsiteY6" fmla="*/ 652304 h 777226"/>
                <a:gd name="connsiteX7" fmla="*/ 315229 w 371833"/>
                <a:gd name="connsiteY7" fmla="*/ 777226 h 777226"/>
                <a:gd name="connsiteX8" fmla="*/ 214945 w 371833"/>
                <a:gd name="connsiteY8" fmla="*/ 766716 h 777226"/>
                <a:gd name="connsiteX9" fmla="*/ 179362 w 371833"/>
                <a:gd name="connsiteY9" fmla="*/ 641794 h 777226"/>
                <a:gd name="connsiteX10" fmla="*/ 141263 w 371833"/>
                <a:gd name="connsiteY10" fmla="*/ 544685 h 777226"/>
                <a:gd name="connsiteX11" fmla="*/ 687 w 371833"/>
                <a:gd name="connsiteY11" fmla="*/ 314881 h 777226"/>
                <a:gd name="connsiteX0" fmla="*/ 687 w 371833"/>
                <a:gd name="connsiteY0" fmla="*/ 314881 h 777226"/>
                <a:gd name="connsiteX1" fmla="*/ 125497 w 371833"/>
                <a:gd name="connsiteY1" fmla="*/ 187333 h 777226"/>
                <a:gd name="connsiteX2" fmla="*/ 241221 w 371833"/>
                <a:gd name="connsiteY2" fmla="*/ 774 h 777226"/>
                <a:gd name="connsiteX3" fmla="*/ 315229 w 371833"/>
                <a:gd name="connsiteY3" fmla="*/ 263533 h 777226"/>
                <a:gd name="connsiteX4" fmla="*/ 371833 w 371833"/>
                <a:gd name="connsiteY4" fmla="*/ 320137 h 777226"/>
                <a:gd name="connsiteX5" fmla="*/ 262133 w 371833"/>
                <a:gd name="connsiteY5" fmla="*/ 549940 h 777226"/>
                <a:gd name="connsiteX6" fmla="*/ 245708 w 371833"/>
                <a:gd name="connsiteY6" fmla="*/ 652304 h 777226"/>
                <a:gd name="connsiteX7" fmla="*/ 315229 w 371833"/>
                <a:gd name="connsiteY7" fmla="*/ 777226 h 777226"/>
                <a:gd name="connsiteX8" fmla="*/ 214945 w 371833"/>
                <a:gd name="connsiteY8" fmla="*/ 766716 h 777226"/>
                <a:gd name="connsiteX9" fmla="*/ 179362 w 371833"/>
                <a:gd name="connsiteY9" fmla="*/ 641794 h 777226"/>
                <a:gd name="connsiteX10" fmla="*/ 157028 w 371833"/>
                <a:gd name="connsiteY10" fmla="*/ 549941 h 777226"/>
                <a:gd name="connsiteX11" fmla="*/ 687 w 371833"/>
                <a:gd name="connsiteY11" fmla="*/ 314881 h 777226"/>
                <a:gd name="connsiteX0" fmla="*/ 687 w 371833"/>
                <a:gd name="connsiteY0" fmla="*/ 314881 h 766715"/>
                <a:gd name="connsiteX1" fmla="*/ 125497 w 371833"/>
                <a:gd name="connsiteY1" fmla="*/ 187333 h 766715"/>
                <a:gd name="connsiteX2" fmla="*/ 241221 w 371833"/>
                <a:gd name="connsiteY2" fmla="*/ 774 h 766715"/>
                <a:gd name="connsiteX3" fmla="*/ 315229 w 371833"/>
                <a:gd name="connsiteY3" fmla="*/ 263533 h 766715"/>
                <a:gd name="connsiteX4" fmla="*/ 371833 w 371833"/>
                <a:gd name="connsiteY4" fmla="*/ 320137 h 766715"/>
                <a:gd name="connsiteX5" fmla="*/ 262133 w 371833"/>
                <a:gd name="connsiteY5" fmla="*/ 549940 h 766715"/>
                <a:gd name="connsiteX6" fmla="*/ 245708 w 371833"/>
                <a:gd name="connsiteY6" fmla="*/ 652304 h 766715"/>
                <a:gd name="connsiteX7" fmla="*/ 242996 w 371833"/>
                <a:gd name="connsiteY7" fmla="*/ 753984 h 766715"/>
                <a:gd name="connsiteX8" fmla="*/ 214945 w 371833"/>
                <a:gd name="connsiteY8" fmla="*/ 766716 h 766715"/>
                <a:gd name="connsiteX9" fmla="*/ 179362 w 371833"/>
                <a:gd name="connsiteY9" fmla="*/ 641794 h 766715"/>
                <a:gd name="connsiteX10" fmla="*/ 157028 w 371833"/>
                <a:gd name="connsiteY10" fmla="*/ 549941 h 766715"/>
                <a:gd name="connsiteX11" fmla="*/ 687 w 371833"/>
                <a:gd name="connsiteY11" fmla="*/ 314881 h 766715"/>
                <a:gd name="connsiteX0" fmla="*/ 687 w 392213"/>
                <a:gd name="connsiteY0" fmla="*/ 314881 h 766717"/>
                <a:gd name="connsiteX1" fmla="*/ 125497 w 392213"/>
                <a:gd name="connsiteY1" fmla="*/ 187333 h 766717"/>
                <a:gd name="connsiteX2" fmla="*/ 241221 w 392213"/>
                <a:gd name="connsiteY2" fmla="*/ 774 h 766717"/>
                <a:gd name="connsiteX3" fmla="*/ 315229 w 392213"/>
                <a:gd name="connsiteY3" fmla="*/ 263533 h 766717"/>
                <a:gd name="connsiteX4" fmla="*/ 392213 w 392213"/>
                <a:gd name="connsiteY4" fmla="*/ 365483 h 766717"/>
                <a:gd name="connsiteX5" fmla="*/ 262133 w 392213"/>
                <a:gd name="connsiteY5" fmla="*/ 549940 h 766717"/>
                <a:gd name="connsiteX6" fmla="*/ 245708 w 392213"/>
                <a:gd name="connsiteY6" fmla="*/ 652304 h 766717"/>
                <a:gd name="connsiteX7" fmla="*/ 242996 w 392213"/>
                <a:gd name="connsiteY7" fmla="*/ 753984 h 766717"/>
                <a:gd name="connsiteX8" fmla="*/ 214945 w 392213"/>
                <a:gd name="connsiteY8" fmla="*/ 766716 h 766717"/>
                <a:gd name="connsiteX9" fmla="*/ 179362 w 392213"/>
                <a:gd name="connsiteY9" fmla="*/ 641794 h 766717"/>
                <a:gd name="connsiteX10" fmla="*/ 157028 w 392213"/>
                <a:gd name="connsiteY10" fmla="*/ 549941 h 766717"/>
                <a:gd name="connsiteX11" fmla="*/ 687 w 392213"/>
                <a:gd name="connsiteY11" fmla="*/ 314881 h 766717"/>
                <a:gd name="connsiteX0" fmla="*/ 687 w 392213"/>
                <a:gd name="connsiteY0" fmla="*/ 314881 h 766715"/>
                <a:gd name="connsiteX1" fmla="*/ 125497 w 392213"/>
                <a:gd name="connsiteY1" fmla="*/ 187333 h 766715"/>
                <a:gd name="connsiteX2" fmla="*/ 241221 w 392213"/>
                <a:gd name="connsiteY2" fmla="*/ 774 h 766715"/>
                <a:gd name="connsiteX3" fmla="*/ 274414 w 392213"/>
                <a:gd name="connsiteY3" fmla="*/ 278805 h 766715"/>
                <a:gd name="connsiteX4" fmla="*/ 392213 w 392213"/>
                <a:gd name="connsiteY4" fmla="*/ 365483 h 766715"/>
                <a:gd name="connsiteX5" fmla="*/ 262133 w 392213"/>
                <a:gd name="connsiteY5" fmla="*/ 549940 h 766715"/>
                <a:gd name="connsiteX6" fmla="*/ 245708 w 392213"/>
                <a:gd name="connsiteY6" fmla="*/ 652304 h 766715"/>
                <a:gd name="connsiteX7" fmla="*/ 242996 w 392213"/>
                <a:gd name="connsiteY7" fmla="*/ 753984 h 766715"/>
                <a:gd name="connsiteX8" fmla="*/ 214945 w 392213"/>
                <a:gd name="connsiteY8" fmla="*/ 766716 h 766715"/>
                <a:gd name="connsiteX9" fmla="*/ 179362 w 392213"/>
                <a:gd name="connsiteY9" fmla="*/ 641794 h 766715"/>
                <a:gd name="connsiteX10" fmla="*/ 157028 w 392213"/>
                <a:gd name="connsiteY10" fmla="*/ 549941 h 766715"/>
                <a:gd name="connsiteX11" fmla="*/ 687 w 392213"/>
                <a:gd name="connsiteY11" fmla="*/ 314881 h 766715"/>
                <a:gd name="connsiteX0" fmla="*/ 687 w 392213"/>
                <a:gd name="connsiteY0" fmla="*/ 314881 h 766717"/>
                <a:gd name="connsiteX1" fmla="*/ 125497 w 392213"/>
                <a:gd name="connsiteY1" fmla="*/ 187333 h 766717"/>
                <a:gd name="connsiteX2" fmla="*/ 241221 w 392213"/>
                <a:gd name="connsiteY2" fmla="*/ 774 h 766717"/>
                <a:gd name="connsiteX3" fmla="*/ 280064 w 392213"/>
                <a:gd name="connsiteY3" fmla="*/ 225344 h 766717"/>
                <a:gd name="connsiteX4" fmla="*/ 392213 w 392213"/>
                <a:gd name="connsiteY4" fmla="*/ 365483 h 766717"/>
                <a:gd name="connsiteX5" fmla="*/ 262133 w 392213"/>
                <a:gd name="connsiteY5" fmla="*/ 549940 h 766717"/>
                <a:gd name="connsiteX6" fmla="*/ 245708 w 392213"/>
                <a:gd name="connsiteY6" fmla="*/ 652304 h 766717"/>
                <a:gd name="connsiteX7" fmla="*/ 242996 w 392213"/>
                <a:gd name="connsiteY7" fmla="*/ 753984 h 766717"/>
                <a:gd name="connsiteX8" fmla="*/ 214945 w 392213"/>
                <a:gd name="connsiteY8" fmla="*/ 766716 h 766717"/>
                <a:gd name="connsiteX9" fmla="*/ 179362 w 392213"/>
                <a:gd name="connsiteY9" fmla="*/ 641794 h 766717"/>
                <a:gd name="connsiteX10" fmla="*/ 157028 w 392213"/>
                <a:gd name="connsiteY10" fmla="*/ 549941 h 766717"/>
                <a:gd name="connsiteX11" fmla="*/ 687 w 392213"/>
                <a:gd name="connsiteY11" fmla="*/ 314881 h 766717"/>
                <a:gd name="connsiteX0" fmla="*/ 687 w 392213"/>
                <a:gd name="connsiteY0" fmla="*/ 314881 h 766715"/>
                <a:gd name="connsiteX1" fmla="*/ 125497 w 392213"/>
                <a:gd name="connsiteY1" fmla="*/ 187333 h 766715"/>
                <a:gd name="connsiteX2" fmla="*/ 241221 w 392213"/>
                <a:gd name="connsiteY2" fmla="*/ 774 h 766715"/>
                <a:gd name="connsiteX3" fmla="*/ 259015 w 392213"/>
                <a:gd name="connsiteY3" fmla="*/ 268355 h 766715"/>
                <a:gd name="connsiteX4" fmla="*/ 392213 w 392213"/>
                <a:gd name="connsiteY4" fmla="*/ 365483 h 766715"/>
                <a:gd name="connsiteX5" fmla="*/ 262133 w 392213"/>
                <a:gd name="connsiteY5" fmla="*/ 549940 h 766715"/>
                <a:gd name="connsiteX6" fmla="*/ 245708 w 392213"/>
                <a:gd name="connsiteY6" fmla="*/ 652304 h 766715"/>
                <a:gd name="connsiteX7" fmla="*/ 242996 w 392213"/>
                <a:gd name="connsiteY7" fmla="*/ 753984 h 766715"/>
                <a:gd name="connsiteX8" fmla="*/ 214945 w 392213"/>
                <a:gd name="connsiteY8" fmla="*/ 766716 h 766715"/>
                <a:gd name="connsiteX9" fmla="*/ 179362 w 392213"/>
                <a:gd name="connsiteY9" fmla="*/ 641794 h 766715"/>
                <a:gd name="connsiteX10" fmla="*/ 157028 w 392213"/>
                <a:gd name="connsiteY10" fmla="*/ 549941 h 766715"/>
                <a:gd name="connsiteX11" fmla="*/ 687 w 392213"/>
                <a:gd name="connsiteY11" fmla="*/ 314881 h 766715"/>
                <a:gd name="connsiteX0" fmla="*/ 577 w 392103"/>
                <a:gd name="connsiteY0" fmla="*/ 314811 h 766647"/>
                <a:gd name="connsiteX1" fmla="*/ 144741 w 392103"/>
                <a:gd name="connsiteY1" fmla="*/ 203262 h 766647"/>
                <a:gd name="connsiteX2" fmla="*/ 241111 w 392103"/>
                <a:gd name="connsiteY2" fmla="*/ 704 h 766647"/>
                <a:gd name="connsiteX3" fmla="*/ 258905 w 392103"/>
                <a:gd name="connsiteY3" fmla="*/ 268285 h 766647"/>
                <a:gd name="connsiteX4" fmla="*/ 392103 w 392103"/>
                <a:gd name="connsiteY4" fmla="*/ 365413 h 766647"/>
                <a:gd name="connsiteX5" fmla="*/ 262023 w 392103"/>
                <a:gd name="connsiteY5" fmla="*/ 549870 h 766647"/>
                <a:gd name="connsiteX6" fmla="*/ 245598 w 392103"/>
                <a:gd name="connsiteY6" fmla="*/ 652234 h 766647"/>
                <a:gd name="connsiteX7" fmla="*/ 242886 w 392103"/>
                <a:gd name="connsiteY7" fmla="*/ 753914 h 766647"/>
                <a:gd name="connsiteX8" fmla="*/ 214835 w 392103"/>
                <a:gd name="connsiteY8" fmla="*/ 766646 h 766647"/>
                <a:gd name="connsiteX9" fmla="*/ 179252 w 392103"/>
                <a:gd name="connsiteY9" fmla="*/ 641724 h 766647"/>
                <a:gd name="connsiteX10" fmla="*/ 156918 w 392103"/>
                <a:gd name="connsiteY10" fmla="*/ 549871 h 766647"/>
                <a:gd name="connsiteX11" fmla="*/ 577 w 392103"/>
                <a:gd name="connsiteY11" fmla="*/ 314811 h 766647"/>
                <a:gd name="connsiteX0" fmla="*/ 506 w 408870"/>
                <a:gd name="connsiteY0" fmla="*/ 263278 h 766645"/>
                <a:gd name="connsiteX1" fmla="*/ 161508 w 408870"/>
                <a:gd name="connsiteY1" fmla="*/ 203262 h 766645"/>
                <a:gd name="connsiteX2" fmla="*/ 257878 w 408870"/>
                <a:gd name="connsiteY2" fmla="*/ 704 h 766645"/>
                <a:gd name="connsiteX3" fmla="*/ 275672 w 408870"/>
                <a:gd name="connsiteY3" fmla="*/ 268285 h 766645"/>
                <a:gd name="connsiteX4" fmla="*/ 408870 w 408870"/>
                <a:gd name="connsiteY4" fmla="*/ 365413 h 766645"/>
                <a:gd name="connsiteX5" fmla="*/ 278790 w 408870"/>
                <a:gd name="connsiteY5" fmla="*/ 549870 h 766645"/>
                <a:gd name="connsiteX6" fmla="*/ 262365 w 408870"/>
                <a:gd name="connsiteY6" fmla="*/ 652234 h 766645"/>
                <a:gd name="connsiteX7" fmla="*/ 259653 w 408870"/>
                <a:gd name="connsiteY7" fmla="*/ 753914 h 766645"/>
                <a:gd name="connsiteX8" fmla="*/ 231602 w 408870"/>
                <a:gd name="connsiteY8" fmla="*/ 766646 h 766645"/>
                <a:gd name="connsiteX9" fmla="*/ 196019 w 408870"/>
                <a:gd name="connsiteY9" fmla="*/ 641724 h 766645"/>
                <a:gd name="connsiteX10" fmla="*/ 173685 w 408870"/>
                <a:gd name="connsiteY10" fmla="*/ 549871 h 766645"/>
                <a:gd name="connsiteX11" fmla="*/ 506 w 408870"/>
                <a:gd name="connsiteY11" fmla="*/ 263278 h 766645"/>
                <a:gd name="connsiteX0" fmla="*/ 506 w 402250"/>
                <a:gd name="connsiteY0" fmla="*/ 263278 h 766647"/>
                <a:gd name="connsiteX1" fmla="*/ 161508 w 402250"/>
                <a:gd name="connsiteY1" fmla="*/ 203262 h 766647"/>
                <a:gd name="connsiteX2" fmla="*/ 257878 w 402250"/>
                <a:gd name="connsiteY2" fmla="*/ 704 h 766647"/>
                <a:gd name="connsiteX3" fmla="*/ 275672 w 402250"/>
                <a:gd name="connsiteY3" fmla="*/ 268285 h 766647"/>
                <a:gd name="connsiteX4" fmla="*/ 402250 w 402250"/>
                <a:gd name="connsiteY4" fmla="*/ 283571 h 766647"/>
                <a:gd name="connsiteX5" fmla="*/ 278790 w 402250"/>
                <a:gd name="connsiteY5" fmla="*/ 549870 h 766647"/>
                <a:gd name="connsiteX6" fmla="*/ 262365 w 402250"/>
                <a:gd name="connsiteY6" fmla="*/ 652234 h 766647"/>
                <a:gd name="connsiteX7" fmla="*/ 259653 w 402250"/>
                <a:gd name="connsiteY7" fmla="*/ 753914 h 766647"/>
                <a:gd name="connsiteX8" fmla="*/ 231602 w 402250"/>
                <a:gd name="connsiteY8" fmla="*/ 766646 h 766647"/>
                <a:gd name="connsiteX9" fmla="*/ 196019 w 402250"/>
                <a:gd name="connsiteY9" fmla="*/ 641724 h 766647"/>
                <a:gd name="connsiteX10" fmla="*/ 173685 w 402250"/>
                <a:gd name="connsiteY10" fmla="*/ 549871 h 766647"/>
                <a:gd name="connsiteX11" fmla="*/ 506 w 402250"/>
                <a:gd name="connsiteY11" fmla="*/ 263278 h 766647"/>
                <a:gd name="connsiteX0" fmla="*/ 506 w 402250"/>
                <a:gd name="connsiteY0" fmla="*/ 263278 h 766645"/>
                <a:gd name="connsiteX1" fmla="*/ 161508 w 402250"/>
                <a:gd name="connsiteY1" fmla="*/ 203262 h 766645"/>
                <a:gd name="connsiteX2" fmla="*/ 257878 w 402250"/>
                <a:gd name="connsiteY2" fmla="*/ 704 h 766645"/>
                <a:gd name="connsiteX3" fmla="*/ 275672 w 402250"/>
                <a:gd name="connsiteY3" fmla="*/ 268285 h 766645"/>
                <a:gd name="connsiteX4" fmla="*/ 402250 w 402250"/>
                <a:gd name="connsiteY4" fmla="*/ 283571 h 766645"/>
                <a:gd name="connsiteX5" fmla="*/ 352511 w 402250"/>
                <a:gd name="connsiteY5" fmla="*/ 508230 h 766645"/>
                <a:gd name="connsiteX6" fmla="*/ 262365 w 402250"/>
                <a:gd name="connsiteY6" fmla="*/ 652234 h 766645"/>
                <a:gd name="connsiteX7" fmla="*/ 259653 w 402250"/>
                <a:gd name="connsiteY7" fmla="*/ 753914 h 766645"/>
                <a:gd name="connsiteX8" fmla="*/ 231602 w 402250"/>
                <a:gd name="connsiteY8" fmla="*/ 766646 h 766645"/>
                <a:gd name="connsiteX9" fmla="*/ 196019 w 402250"/>
                <a:gd name="connsiteY9" fmla="*/ 641724 h 766645"/>
                <a:gd name="connsiteX10" fmla="*/ 173685 w 402250"/>
                <a:gd name="connsiteY10" fmla="*/ 549871 h 766645"/>
                <a:gd name="connsiteX11" fmla="*/ 506 w 402250"/>
                <a:gd name="connsiteY11" fmla="*/ 263278 h 766645"/>
                <a:gd name="connsiteX0" fmla="*/ 506 w 402250"/>
                <a:gd name="connsiteY0" fmla="*/ 263278 h 766647"/>
                <a:gd name="connsiteX1" fmla="*/ 161508 w 402250"/>
                <a:gd name="connsiteY1" fmla="*/ 203262 h 766647"/>
                <a:gd name="connsiteX2" fmla="*/ 257878 w 402250"/>
                <a:gd name="connsiteY2" fmla="*/ 704 h 766647"/>
                <a:gd name="connsiteX3" fmla="*/ 275672 w 402250"/>
                <a:gd name="connsiteY3" fmla="*/ 268285 h 766647"/>
                <a:gd name="connsiteX4" fmla="*/ 402250 w 402250"/>
                <a:gd name="connsiteY4" fmla="*/ 283571 h 766647"/>
                <a:gd name="connsiteX5" fmla="*/ 352511 w 402250"/>
                <a:gd name="connsiteY5" fmla="*/ 508230 h 766647"/>
                <a:gd name="connsiteX6" fmla="*/ 258057 w 402250"/>
                <a:gd name="connsiteY6" fmla="*/ 528987 h 766647"/>
                <a:gd name="connsiteX7" fmla="*/ 259653 w 402250"/>
                <a:gd name="connsiteY7" fmla="*/ 753914 h 766647"/>
                <a:gd name="connsiteX8" fmla="*/ 231602 w 402250"/>
                <a:gd name="connsiteY8" fmla="*/ 766646 h 766647"/>
                <a:gd name="connsiteX9" fmla="*/ 196019 w 402250"/>
                <a:gd name="connsiteY9" fmla="*/ 641724 h 766647"/>
                <a:gd name="connsiteX10" fmla="*/ 173685 w 402250"/>
                <a:gd name="connsiteY10" fmla="*/ 549871 h 766647"/>
                <a:gd name="connsiteX11" fmla="*/ 506 w 402250"/>
                <a:gd name="connsiteY11" fmla="*/ 263278 h 766647"/>
                <a:gd name="connsiteX0" fmla="*/ 506 w 402250"/>
                <a:gd name="connsiteY0" fmla="*/ 263278 h 766645"/>
                <a:gd name="connsiteX1" fmla="*/ 161508 w 402250"/>
                <a:gd name="connsiteY1" fmla="*/ 203262 h 766645"/>
                <a:gd name="connsiteX2" fmla="*/ 257878 w 402250"/>
                <a:gd name="connsiteY2" fmla="*/ 704 h 766645"/>
                <a:gd name="connsiteX3" fmla="*/ 275672 w 402250"/>
                <a:gd name="connsiteY3" fmla="*/ 268285 h 766645"/>
                <a:gd name="connsiteX4" fmla="*/ 402250 w 402250"/>
                <a:gd name="connsiteY4" fmla="*/ 283571 h 766645"/>
                <a:gd name="connsiteX5" fmla="*/ 352511 w 402250"/>
                <a:gd name="connsiteY5" fmla="*/ 508230 h 766645"/>
                <a:gd name="connsiteX6" fmla="*/ 258656 w 402250"/>
                <a:gd name="connsiteY6" fmla="*/ 581546 h 766645"/>
                <a:gd name="connsiteX7" fmla="*/ 258057 w 402250"/>
                <a:gd name="connsiteY7" fmla="*/ 528987 h 766645"/>
                <a:gd name="connsiteX8" fmla="*/ 259653 w 402250"/>
                <a:gd name="connsiteY8" fmla="*/ 753914 h 766645"/>
                <a:gd name="connsiteX9" fmla="*/ 231602 w 402250"/>
                <a:gd name="connsiteY9" fmla="*/ 766646 h 766645"/>
                <a:gd name="connsiteX10" fmla="*/ 196019 w 402250"/>
                <a:gd name="connsiteY10" fmla="*/ 641724 h 766645"/>
                <a:gd name="connsiteX11" fmla="*/ 173685 w 402250"/>
                <a:gd name="connsiteY11" fmla="*/ 549871 h 766645"/>
                <a:gd name="connsiteX12" fmla="*/ 506 w 402250"/>
                <a:gd name="connsiteY12" fmla="*/ 263278 h 766645"/>
                <a:gd name="connsiteX0" fmla="*/ 506 w 402250"/>
                <a:gd name="connsiteY0" fmla="*/ 263278 h 766647"/>
                <a:gd name="connsiteX1" fmla="*/ 161508 w 402250"/>
                <a:gd name="connsiteY1" fmla="*/ 203262 h 766647"/>
                <a:gd name="connsiteX2" fmla="*/ 257878 w 402250"/>
                <a:gd name="connsiteY2" fmla="*/ 704 h 766647"/>
                <a:gd name="connsiteX3" fmla="*/ 275672 w 402250"/>
                <a:gd name="connsiteY3" fmla="*/ 268285 h 766647"/>
                <a:gd name="connsiteX4" fmla="*/ 402250 w 402250"/>
                <a:gd name="connsiteY4" fmla="*/ 283571 h 766647"/>
                <a:gd name="connsiteX5" fmla="*/ 352511 w 402250"/>
                <a:gd name="connsiteY5" fmla="*/ 508230 h 766647"/>
                <a:gd name="connsiteX6" fmla="*/ 276779 w 402250"/>
                <a:gd name="connsiteY6" fmla="*/ 562334 h 766647"/>
                <a:gd name="connsiteX7" fmla="*/ 258057 w 402250"/>
                <a:gd name="connsiteY7" fmla="*/ 528987 h 766647"/>
                <a:gd name="connsiteX8" fmla="*/ 259653 w 402250"/>
                <a:gd name="connsiteY8" fmla="*/ 753914 h 766647"/>
                <a:gd name="connsiteX9" fmla="*/ 231602 w 402250"/>
                <a:gd name="connsiteY9" fmla="*/ 766646 h 766647"/>
                <a:gd name="connsiteX10" fmla="*/ 196019 w 402250"/>
                <a:gd name="connsiteY10" fmla="*/ 641724 h 766647"/>
                <a:gd name="connsiteX11" fmla="*/ 173685 w 402250"/>
                <a:gd name="connsiteY11" fmla="*/ 549871 h 766647"/>
                <a:gd name="connsiteX12" fmla="*/ 506 w 402250"/>
                <a:gd name="connsiteY12" fmla="*/ 263278 h 766647"/>
                <a:gd name="connsiteX0" fmla="*/ 506 w 402250"/>
                <a:gd name="connsiteY0" fmla="*/ 263278 h 766645"/>
                <a:gd name="connsiteX1" fmla="*/ 161508 w 402250"/>
                <a:gd name="connsiteY1" fmla="*/ 203262 h 766645"/>
                <a:gd name="connsiteX2" fmla="*/ 257878 w 402250"/>
                <a:gd name="connsiteY2" fmla="*/ 704 h 766645"/>
                <a:gd name="connsiteX3" fmla="*/ 275672 w 402250"/>
                <a:gd name="connsiteY3" fmla="*/ 268285 h 766645"/>
                <a:gd name="connsiteX4" fmla="*/ 402250 w 402250"/>
                <a:gd name="connsiteY4" fmla="*/ 283571 h 766645"/>
                <a:gd name="connsiteX5" fmla="*/ 352511 w 402250"/>
                <a:gd name="connsiteY5" fmla="*/ 508230 h 766645"/>
                <a:gd name="connsiteX6" fmla="*/ 276779 w 402250"/>
                <a:gd name="connsiteY6" fmla="*/ 562334 h 766645"/>
                <a:gd name="connsiteX7" fmla="*/ 271352 w 402250"/>
                <a:gd name="connsiteY7" fmla="*/ 586713 h 766645"/>
                <a:gd name="connsiteX8" fmla="*/ 259653 w 402250"/>
                <a:gd name="connsiteY8" fmla="*/ 753914 h 766645"/>
                <a:gd name="connsiteX9" fmla="*/ 231602 w 402250"/>
                <a:gd name="connsiteY9" fmla="*/ 766646 h 766645"/>
                <a:gd name="connsiteX10" fmla="*/ 196019 w 402250"/>
                <a:gd name="connsiteY10" fmla="*/ 641724 h 766645"/>
                <a:gd name="connsiteX11" fmla="*/ 173685 w 402250"/>
                <a:gd name="connsiteY11" fmla="*/ 549871 h 766645"/>
                <a:gd name="connsiteX12" fmla="*/ 506 w 402250"/>
                <a:gd name="connsiteY12" fmla="*/ 263278 h 76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250" h="766645">
                  <a:moveTo>
                    <a:pt x="506" y="263278"/>
                  </a:moveTo>
                  <a:cubicBezTo>
                    <a:pt x="-9128" y="203719"/>
                    <a:pt x="121419" y="255613"/>
                    <a:pt x="161508" y="203262"/>
                  </a:cubicBezTo>
                  <a:cubicBezTo>
                    <a:pt x="201597" y="150911"/>
                    <a:pt x="219249" y="-11996"/>
                    <a:pt x="257878" y="704"/>
                  </a:cubicBezTo>
                  <a:lnTo>
                    <a:pt x="275672" y="268285"/>
                  </a:lnTo>
                  <a:cubicBezTo>
                    <a:pt x="306934" y="268285"/>
                    <a:pt x="402250" y="252309"/>
                    <a:pt x="402250" y="283571"/>
                  </a:cubicBezTo>
                  <a:cubicBezTo>
                    <a:pt x="402469" y="356669"/>
                    <a:pt x="352292" y="435132"/>
                    <a:pt x="352511" y="508230"/>
                  </a:cubicBezTo>
                  <a:cubicBezTo>
                    <a:pt x="328759" y="545123"/>
                    <a:pt x="292521" y="558875"/>
                    <a:pt x="276779" y="562334"/>
                  </a:cubicBezTo>
                  <a:cubicBezTo>
                    <a:pt x="261037" y="565793"/>
                    <a:pt x="271366" y="545216"/>
                    <a:pt x="271352" y="586713"/>
                  </a:cubicBezTo>
                  <a:cubicBezTo>
                    <a:pt x="271352" y="617975"/>
                    <a:pt x="290915" y="753914"/>
                    <a:pt x="259653" y="753914"/>
                  </a:cubicBezTo>
                  <a:lnTo>
                    <a:pt x="231602" y="766646"/>
                  </a:lnTo>
                  <a:cubicBezTo>
                    <a:pt x="200340" y="766646"/>
                    <a:pt x="196019" y="672986"/>
                    <a:pt x="196019" y="641724"/>
                  </a:cubicBezTo>
                  <a:lnTo>
                    <a:pt x="173685" y="549871"/>
                  </a:lnTo>
                  <a:lnTo>
                    <a:pt x="506" y="263278"/>
                  </a:lnTo>
                  <a:close/>
                </a:path>
              </a:pathLst>
            </a:custGeom>
            <a:solidFill>
              <a:srgbClr val="DB9B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600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4190081" y="6296144"/>
            <a:ext cx="935185" cy="569045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Пермь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419 чел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068641" y="6281123"/>
            <a:ext cx="1776441" cy="569045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Ханты-Мансийск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3 чел</a:t>
            </a:r>
          </a:p>
        </p:txBody>
      </p:sp>
      <p:sp>
        <p:nvSpPr>
          <p:cNvPr id="241" name="Прямоугольник 240"/>
          <p:cNvSpPr/>
          <p:nvPr/>
        </p:nvSpPr>
        <p:spPr>
          <a:xfrm>
            <a:off x="8932653" y="5923071"/>
            <a:ext cx="948063" cy="569045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r>
              <a:rPr lang="ru-RU" sz="1400" b="1" dirty="0">
                <a:solidFill>
                  <a:srgbClr val="FFFFFF"/>
                </a:solidFill>
              </a:rPr>
              <a:t>Якут</a:t>
            </a:r>
            <a:r>
              <a:rPr lang="en-US" sz="1400" b="1" dirty="0">
                <a:solidFill>
                  <a:srgbClr val="FFFFFF"/>
                </a:solidFill>
              </a:rPr>
              <a:t>c</a:t>
            </a:r>
            <a:r>
              <a:rPr lang="ru-RU" sz="1400" b="1" dirty="0">
                <a:solidFill>
                  <a:srgbClr val="FFFFFF"/>
                </a:solidFill>
              </a:rPr>
              <a:t>к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en-US" sz="1400" b="1" dirty="0">
                <a:solidFill>
                  <a:srgbClr val="FFFFFF"/>
                </a:solidFill>
              </a:rPr>
              <a:t>56 </a:t>
            </a:r>
            <a:r>
              <a:rPr lang="ru-RU" sz="1400" b="1" dirty="0">
                <a:solidFill>
                  <a:srgbClr val="FFFFFF"/>
                </a:solidFill>
              </a:rPr>
              <a:t>чел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479" y="5281421"/>
            <a:ext cx="754005" cy="754005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58" y="5808143"/>
            <a:ext cx="754005" cy="754005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28" y="5772576"/>
            <a:ext cx="754005" cy="754005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60" y="5942841"/>
            <a:ext cx="754005" cy="754005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2651442" y="6506033"/>
            <a:ext cx="983440" cy="56904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Казань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39 чел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942116" y="7109061"/>
            <a:ext cx="983440" cy="56904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Уфа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69 чел</a:t>
            </a:r>
          </a:p>
        </p:txBody>
      </p:sp>
      <p:pic>
        <p:nvPicPr>
          <p:cNvPr id="142" name="Рисунок 14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67" y="6602825"/>
            <a:ext cx="754005" cy="754005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36" y="6537539"/>
            <a:ext cx="754005" cy="754005"/>
          </a:xfrm>
          <a:prstGeom prst="rect">
            <a:avLst/>
          </a:prstGeom>
        </p:spPr>
      </p:pic>
      <p:sp>
        <p:nvSpPr>
          <p:cNvPr id="144" name="TextBox 143"/>
          <p:cNvSpPr txBox="1"/>
          <p:nvPr/>
        </p:nvSpPr>
        <p:spPr>
          <a:xfrm>
            <a:off x="2894052" y="7254419"/>
            <a:ext cx="1122689" cy="56904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Оренбург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13 чел</a:t>
            </a:r>
          </a:p>
        </p:txBody>
      </p:sp>
      <p:pic>
        <p:nvPicPr>
          <p:cNvPr id="145" name="Рисунок 14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70" y="6787627"/>
            <a:ext cx="754005" cy="754005"/>
          </a:xfrm>
          <a:prstGeom prst="rect">
            <a:avLst/>
          </a:prstGeom>
        </p:spPr>
      </p:pic>
      <p:sp>
        <p:nvSpPr>
          <p:cNvPr id="146" name="TextBox 145"/>
          <p:cNvSpPr txBox="1"/>
          <p:nvPr/>
        </p:nvSpPr>
        <p:spPr>
          <a:xfrm>
            <a:off x="5609606" y="7414073"/>
            <a:ext cx="1589648" cy="56904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Новосибирск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11 чел</a:t>
            </a:r>
          </a:p>
        </p:txBody>
      </p:sp>
      <p:pic>
        <p:nvPicPr>
          <p:cNvPr id="148" name="Рисунок 14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67" y="4935201"/>
            <a:ext cx="754005" cy="754005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3116916" y="5350356"/>
            <a:ext cx="1901833" cy="569045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Нижний Новгород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19 чел</a:t>
            </a:r>
          </a:p>
        </p:txBody>
      </p:sp>
      <p:pic>
        <p:nvPicPr>
          <p:cNvPr id="152" name="Рисунок 15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07" y="5228129"/>
            <a:ext cx="754005" cy="754005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2405945" y="5718248"/>
            <a:ext cx="983440" cy="56904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Москва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79 чел</a:t>
            </a:r>
          </a:p>
        </p:txBody>
      </p:sp>
      <p:pic>
        <p:nvPicPr>
          <p:cNvPr id="154" name="Рисунок 1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97" y="6162772"/>
            <a:ext cx="754005" cy="754005"/>
          </a:xfrm>
          <a:prstGeom prst="rect">
            <a:avLst/>
          </a:prstGeom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07" y="6041835"/>
            <a:ext cx="754005" cy="754005"/>
          </a:xfrm>
          <a:prstGeom prst="rect">
            <a:avLst/>
          </a:prstGeom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68" y="6181870"/>
            <a:ext cx="754005" cy="754005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390017" y="6867666"/>
            <a:ext cx="1666345" cy="56904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Симферополь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14 чел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274832" y="7701351"/>
            <a:ext cx="1360978" cy="56904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Ставрополь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48 чел</a:t>
            </a:r>
          </a:p>
        </p:txBody>
      </p:sp>
      <p:pic>
        <p:nvPicPr>
          <p:cNvPr id="161" name="Рисунок 16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00" y="6410625"/>
            <a:ext cx="754005" cy="754005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1369367" y="5820660"/>
            <a:ext cx="1360978" cy="56904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Воронеж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22 чел</a:t>
            </a:r>
          </a:p>
        </p:txBody>
      </p:sp>
      <p:pic>
        <p:nvPicPr>
          <p:cNvPr id="158" name="Рисунок 15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50" y="6975898"/>
            <a:ext cx="754005" cy="754005"/>
          </a:xfrm>
          <a:prstGeom prst="rect">
            <a:avLst/>
          </a:prstGeom>
        </p:spPr>
      </p:pic>
      <p:sp>
        <p:nvSpPr>
          <p:cNvPr id="163" name="TextBox 162"/>
          <p:cNvSpPr txBox="1"/>
          <p:nvPr/>
        </p:nvSpPr>
        <p:spPr>
          <a:xfrm>
            <a:off x="1804974" y="7006649"/>
            <a:ext cx="1689971" cy="56904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Ростов-на-Дону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47 чел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221" y="1924472"/>
            <a:ext cx="1979449" cy="283975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r"/>
            <a:r>
              <a:rPr lang="ru-RU" sz="8800" b="1" dirty="0">
                <a:solidFill>
                  <a:schemeClr val="tx2"/>
                </a:solidFill>
              </a:rPr>
              <a:t>13</a:t>
            </a:r>
            <a:endParaRPr lang="ru-RU" sz="4400" dirty="0">
              <a:solidFill>
                <a:schemeClr val="tx2"/>
              </a:solidFill>
            </a:endParaRPr>
          </a:p>
          <a:p>
            <a:pPr algn="r"/>
            <a:r>
              <a:rPr lang="ru-RU" sz="8800" b="1" dirty="0">
                <a:solidFill>
                  <a:srgbClr val="FAA100"/>
                </a:solidFill>
              </a:rPr>
              <a:t>834</a:t>
            </a:r>
            <a:endParaRPr lang="ru-RU" sz="3200" dirty="0">
              <a:solidFill>
                <a:srgbClr val="FAA1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4478" y="2081045"/>
            <a:ext cx="4722186" cy="108542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l"/>
            <a:r>
              <a:rPr lang="ru-RU" b="1" dirty="0" smtClean="0"/>
              <a:t>площадок </a:t>
            </a:r>
            <a:r>
              <a:rPr lang="ru-RU" b="1" dirty="0"/>
              <a:t>проведения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/>
              <a:t>2-го тура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76239" y="3411012"/>
            <a:ext cx="6201758" cy="108542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l"/>
            <a:r>
              <a:rPr lang="ru-RU" b="1" dirty="0" smtClean="0"/>
              <a:t>участника </a:t>
            </a:r>
            <a:r>
              <a:rPr lang="ru-RU" b="1" dirty="0"/>
              <a:t>2-го тура </a:t>
            </a:r>
            <a:br>
              <a:rPr lang="ru-RU" b="1" dirty="0"/>
            </a:br>
            <a:r>
              <a:rPr lang="ru-RU" sz="2800" b="1" dirty="0" smtClean="0"/>
              <a:t>396 </a:t>
            </a:r>
            <a:r>
              <a:rPr lang="ru-RU" sz="2800" b="1" dirty="0"/>
              <a:t>– русский </a:t>
            </a:r>
            <a:r>
              <a:rPr lang="ru-RU" sz="2800" b="1" dirty="0" smtClean="0"/>
              <a:t>язык; 438 </a:t>
            </a:r>
            <a:r>
              <a:rPr lang="ru-RU" sz="2800" b="1" dirty="0"/>
              <a:t>– </a:t>
            </a:r>
            <a:r>
              <a:rPr lang="ru-RU" sz="2800" b="1" dirty="0" smtClean="0"/>
              <a:t>математика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1553058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Снимок экрана 2017-02-01 в 11.18.0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103" name="Заголовок 2"/>
          <p:cNvSpPr txBox="1">
            <a:spLocks/>
          </p:cNvSpPr>
          <p:nvPr/>
        </p:nvSpPr>
        <p:spPr>
          <a:xfrm>
            <a:off x="2306424" y="390596"/>
            <a:ext cx="10316656" cy="102982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 fontScale="77500" lnSpcReduction="20000"/>
          </a:bodyPr>
          <a:lstStyle>
            <a:lvl1pPr algn="ctr" defTabSz="1300393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Пункты </a:t>
            </a:r>
            <a:r>
              <a:rPr lang="ru-RU" altLang="ru-RU" sz="3000" b="1" dirty="0" smtClean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проведения 2-го </a:t>
            </a:r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тура олимпиады </a:t>
            </a:r>
            <a:endParaRPr lang="ru-RU" altLang="ru-RU" sz="3000" b="1" dirty="0" smtClean="0">
              <a:solidFill>
                <a:srgbClr val="FFFFFF"/>
              </a:solidFill>
              <a:latin typeface="PermianSlabSerifTypeface"/>
              <a:ea typeface="PermianSlabSerifTypeface"/>
              <a:cs typeface="PermianSlabSerifTypeface"/>
              <a:sym typeface="PermianSlabSerifTypeface"/>
            </a:endParaRPr>
          </a:p>
          <a:p>
            <a:pPr algn="l"/>
            <a:r>
              <a:rPr lang="ru-RU" altLang="ru-RU" sz="3000" b="1" dirty="0" smtClean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по английскому </a:t>
            </a:r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языку, физике, </a:t>
            </a:r>
            <a:b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</a:br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информатике и обществознанию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90016" y="2092245"/>
            <a:ext cx="11642598" cy="6240939"/>
            <a:chOff x="0" y="204370"/>
            <a:chExt cx="16057275" cy="8720753"/>
          </a:xfrm>
        </p:grpSpPr>
        <p:sp>
          <p:nvSpPr>
            <p:cNvPr id="10" name="Камчатский край"/>
            <p:cNvSpPr>
              <a:spLocks/>
            </p:cNvSpPr>
            <p:nvPr/>
          </p:nvSpPr>
          <p:spPr bwMode="auto">
            <a:xfrm>
              <a:off x="13920303" y="1824069"/>
              <a:ext cx="2136972" cy="2864214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Алтайский край"/>
            <p:cNvSpPr>
              <a:spLocks/>
            </p:cNvSpPr>
            <p:nvPr/>
          </p:nvSpPr>
          <p:spPr bwMode="auto">
            <a:xfrm>
              <a:off x="6396989" y="7808720"/>
              <a:ext cx="1180702" cy="796124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Амурская область"/>
            <p:cNvSpPr>
              <a:spLocks/>
            </p:cNvSpPr>
            <p:nvPr/>
          </p:nvSpPr>
          <p:spPr bwMode="auto">
            <a:xfrm>
              <a:off x="11588173" y="6143267"/>
              <a:ext cx="2117456" cy="1345174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Архангельская область"/>
            <p:cNvSpPr>
              <a:spLocks/>
            </p:cNvSpPr>
            <p:nvPr/>
          </p:nvSpPr>
          <p:spPr bwMode="auto">
            <a:xfrm>
              <a:off x="2874400" y="3864707"/>
              <a:ext cx="1541742" cy="1372626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Астраханская область"/>
            <p:cNvSpPr>
              <a:spLocks/>
            </p:cNvSpPr>
            <p:nvPr/>
          </p:nvSpPr>
          <p:spPr bwMode="auto">
            <a:xfrm>
              <a:off x="1635152" y="7177312"/>
              <a:ext cx="409830" cy="668012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Белгородская область"/>
            <p:cNvSpPr>
              <a:spLocks/>
            </p:cNvSpPr>
            <p:nvPr/>
          </p:nvSpPr>
          <p:spPr bwMode="auto">
            <a:xfrm>
              <a:off x="1039922" y="5923646"/>
              <a:ext cx="351283" cy="457542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Брянская область"/>
            <p:cNvSpPr>
              <a:spLocks/>
            </p:cNvSpPr>
            <p:nvPr/>
          </p:nvSpPr>
          <p:spPr bwMode="auto">
            <a:xfrm>
              <a:off x="952101" y="5246484"/>
              <a:ext cx="478136" cy="375184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Владимирская область"/>
            <p:cNvSpPr>
              <a:spLocks/>
            </p:cNvSpPr>
            <p:nvPr/>
          </p:nvSpPr>
          <p:spPr bwMode="auto">
            <a:xfrm>
              <a:off x="2171834" y="5301389"/>
              <a:ext cx="419589" cy="457542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Волгоградская область"/>
            <p:cNvSpPr>
              <a:spLocks/>
            </p:cNvSpPr>
            <p:nvPr/>
          </p:nvSpPr>
          <p:spPr bwMode="auto">
            <a:xfrm>
              <a:off x="1381447" y="6463546"/>
              <a:ext cx="887966" cy="75952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Вологодская область"/>
            <p:cNvSpPr>
              <a:spLocks/>
            </p:cNvSpPr>
            <p:nvPr/>
          </p:nvSpPr>
          <p:spPr bwMode="auto">
            <a:xfrm>
              <a:off x="2298687" y="4413758"/>
              <a:ext cx="1278280" cy="960839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Воронежская область"/>
            <p:cNvSpPr>
              <a:spLocks/>
            </p:cNvSpPr>
            <p:nvPr/>
          </p:nvSpPr>
          <p:spPr bwMode="auto">
            <a:xfrm>
              <a:off x="1293626" y="6015154"/>
              <a:ext cx="595230" cy="549050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Еврейская автономная область"/>
            <p:cNvSpPr>
              <a:spLocks/>
            </p:cNvSpPr>
            <p:nvPr/>
          </p:nvSpPr>
          <p:spPr bwMode="auto">
            <a:xfrm>
              <a:off x="13695871" y="7195614"/>
              <a:ext cx="507409" cy="39348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Забайкальский край"/>
            <p:cNvSpPr>
              <a:spLocks/>
            </p:cNvSpPr>
            <p:nvPr/>
          </p:nvSpPr>
          <p:spPr bwMode="auto">
            <a:xfrm>
              <a:off x="10544081" y="6436094"/>
              <a:ext cx="1561258" cy="2113845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Костромская область"/>
            <p:cNvSpPr>
              <a:spLocks/>
            </p:cNvSpPr>
            <p:nvPr/>
          </p:nvSpPr>
          <p:spPr bwMode="auto">
            <a:xfrm>
              <a:off x="2532875" y="5182428"/>
              <a:ext cx="887966" cy="420939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Иркутская область"/>
            <p:cNvSpPr>
              <a:spLocks/>
            </p:cNvSpPr>
            <p:nvPr/>
          </p:nvSpPr>
          <p:spPr bwMode="auto">
            <a:xfrm>
              <a:off x="8758393" y="5603367"/>
              <a:ext cx="2556560" cy="2726951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Кабардино-Балкарская республика"/>
            <p:cNvSpPr>
              <a:spLocks/>
            </p:cNvSpPr>
            <p:nvPr/>
          </p:nvSpPr>
          <p:spPr bwMode="auto">
            <a:xfrm>
              <a:off x="717913" y="7726362"/>
              <a:ext cx="331768" cy="201318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Калининградская область"/>
            <p:cNvSpPr>
              <a:spLocks/>
            </p:cNvSpPr>
            <p:nvPr/>
          </p:nvSpPr>
          <p:spPr bwMode="auto">
            <a:xfrm>
              <a:off x="356872" y="3892160"/>
              <a:ext cx="292736" cy="265375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Калужская область"/>
            <p:cNvSpPr>
              <a:spLocks/>
            </p:cNvSpPr>
            <p:nvPr/>
          </p:nvSpPr>
          <p:spPr bwMode="auto">
            <a:xfrm>
              <a:off x="1381447" y="5246484"/>
              <a:ext cx="468378" cy="292827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" name="Карачаево-Черкесская республика"/>
            <p:cNvSpPr>
              <a:spLocks/>
            </p:cNvSpPr>
            <p:nvPr/>
          </p:nvSpPr>
          <p:spPr bwMode="auto">
            <a:xfrm>
              <a:off x="542271" y="7506742"/>
              <a:ext cx="282978" cy="256224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Кемеровская область"/>
            <p:cNvSpPr>
              <a:spLocks/>
            </p:cNvSpPr>
            <p:nvPr/>
          </p:nvSpPr>
          <p:spPr bwMode="auto">
            <a:xfrm>
              <a:off x="7333744" y="7378630"/>
              <a:ext cx="565956" cy="905934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Кировская область"/>
            <p:cNvSpPr>
              <a:spLocks/>
            </p:cNvSpPr>
            <p:nvPr/>
          </p:nvSpPr>
          <p:spPr bwMode="auto">
            <a:xfrm>
              <a:off x="3089074" y="5200730"/>
              <a:ext cx="1024576" cy="1043196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Ивановская область"/>
            <p:cNvSpPr>
              <a:spLocks/>
            </p:cNvSpPr>
            <p:nvPr/>
          </p:nvSpPr>
          <p:spPr bwMode="auto">
            <a:xfrm>
              <a:off x="2366992" y="5328842"/>
              <a:ext cx="478136" cy="311129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Краснодарский край"/>
            <p:cNvSpPr>
              <a:spLocks noEditPoints="1"/>
            </p:cNvSpPr>
            <p:nvPr/>
          </p:nvSpPr>
          <p:spPr bwMode="auto">
            <a:xfrm>
              <a:off x="327599" y="6820428"/>
              <a:ext cx="624504" cy="722916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Красноярский край"/>
            <p:cNvSpPr>
              <a:spLocks/>
            </p:cNvSpPr>
            <p:nvPr/>
          </p:nvSpPr>
          <p:spPr bwMode="auto">
            <a:xfrm>
              <a:off x="7167860" y="2766606"/>
              <a:ext cx="2624865" cy="5609466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Курганская область"/>
            <p:cNvSpPr>
              <a:spLocks/>
            </p:cNvSpPr>
            <p:nvPr/>
          </p:nvSpPr>
          <p:spPr bwMode="auto">
            <a:xfrm>
              <a:off x="4513722" y="6802128"/>
              <a:ext cx="809902" cy="503296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" name="Курская область"/>
            <p:cNvSpPr>
              <a:spLocks/>
            </p:cNvSpPr>
            <p:nvPr/>
          </p:nvSpPr>
          <p:spPr bwMode="auto">
            <a:xfrm>
              <a:off x="1039922" y="5639970"/>
              <a:ext cx="458619" cy="439240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Ленинградская область"/>
            <p:cNvSpPr>
              <a:spLocks/>
            </p:cNvSpPr>
            <p:nvPr/>
          </p:nvSpPr>
          <p:spPr bwMode="auto">
            <a:xfrm>
              <a:off x="1771762" y="3910461"/>
              <a:ext cx="897723" cy="741218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" name="Липецкая область"/>
            <p:cNvSpPr>
              <a:spLocks/>
            </p:cNvSpPr>
            <p:nvPr/>
          </p:nvSpPr>
          <p:spPr bwMode="auto">
            <a:xfrm>
              <a:off x="1469268" y="5804686"/>
              <a:ext cx="419589" cy="36603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" name="Магаданская область"/>
            <p:cNvSpPr>
              <a:spLocks/>
            </p:cNvSpPr>
            <p:nvPr/>
          </p:nvSpPr>
          <p:spPr bwMode="auto">
            <a:xfrm>
              <a:off x="13042095" y="2565287"/>
              <a:ext cx="1463680" cy="1875922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г. Москва"/>
            <p:cNvSpPr>
              <a:spLocks/>
            </p:cNvSpPr>
            <p:nvPr/>
          </p:nvSpPr>
          <p:spPr bwMode="auto">
            <a:xfrm>
              <a:off x="1966919" y="5328842"/>
              <a:ext cx="107336" cy="109810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Московская область"/>
            <p:cNvSpPr>
              <a:spLocks noEditPoints="1"/>
            </p:cNvSpPr>
            <p:nvPr/>
          </p:nvSpPr>
          <p:spPr bwMode="auto">
            <a:xfrm>
              <a:off x="1771762" y="5118372"/>
              <a:ext cx="507409" cy="549050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4" name="Мурманская область"/>
            <p:cNvSpPr>
              <a:spLocks/>
            </p:cNvSpPr>
            <p:nvPr/>
          </p:nvSpPr>
          <p:spPr bwMode="auto">
            <a:xfrm>
              <a:off x="3206168" y="2821511"/>
              <a:ext cx="839176" cy="1024894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Ненецкий автономный округ"/>
            <p:cNvSpPr>
              <a:spLocks/>
            </p:cNvSpPr>
            <p:nvPr/>
          </p:nvSpPr>
          <p:spPr bwMode="auto">
            <a:xfrm>
              <a:off x="4133165" y="3709142"/>
              <a:ext cx="1844236" cy="979140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Нижегородская область"/>
            <p:cNvSpPr>
              <a:spLocks/>
            </p:cNvSpPr>
            <p:nvPr/>
          </p:nvSpPr>
          <p:spPr bwMode="auto">
            <a:xfrm>
              <a:off x="2357234" y="5557613"/>
              <a:ext cx="907481" cy="549050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Новгородская область"/>
            <p:cNvSpPr>
              <a:spLocks/>
            </p:cNvSpPr>
            <p:nvPr/>
          </p:nvSpPr>
          <p:spPr bwMode="auto">
            <a:xfrm>
              <a:off x="1654668" y="4331400"/>
              <a:ext cx="683051" cy="475843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Новосибирская область"/>
            <p:cNvSpPr>
              <a:spLocks/>
            </p:cNvSpPr>
            <p:nvPr/>
          </p:nvSpPr>
          <p:spPr bwMode="auto">
            <a:xfrm>
              <a:off x="6143285" y="7131558"/>
              <a:ext cx="1200217" cy="841878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9" name="Омская область"/>
            <p:cNvSpPr>
              <a:spLocks/>
            </p:cNvSpPr>
            <p:nvPr/>
          </p:nvSpPr>
          <p:spPr bwMode="auto">
            <a:xfrm>
              <a:off x="5596845" y="6747222"/>
              <a:ext cx="741598" cy="1043196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0" name="Оренбургская область"/>
            <p:cNvSpPr>
              <a:spLocks/>
            </p:cNvSpPr>
            <p:nvPr/>
          </p:nvSpPr>
          <p:spPr bwMode="auto">
            <a:xfrm>
              <a:off x="2903674" y="6674016"/>
              <a:ext cx="1219733" cy="1134704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1" name="Орловская область"/>
            <p:cNvSpPr>
              <a:spLocks/>
            </p:cNvSpPr>
            <p:nvPr/>
          </p:nvSpPr>
          <p:spPr bwMode="auto">
            <a:xfrm>
              <a:off x="1283869" y="5539311"/>
              <a:ext cx="341525" cy="356883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2" name="Пензенская область"/>
            <p:cNvSpPr>
              <a:spLocks/>
            </p:cNvSpPr>
            <p:nvPr/>
          </p:nvSpPr>
          <p:spPr bwMode="auto">
            <a:xfrm>
              <a:off x="2132803" y="6051758"/>
              <a:ext cx="468378" cy="494146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3" name="Пермский край"/>
            <p:cNvSpPr>
              <a:spLocks/>
            </p:cNvSpPr>
            <p:nvPr/>
          </p:nvSpPr>
          <p:spPr bwMode="auto">
            <a:xfrm>
              <a:off x="3791640" y="5484406"/>
              <a:ext cx="1005060" cy="1107252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4" name="Приморский край"/>
            <p:cNvSpPr>
              <a:spLocks/>
            </p:cNvSpPr>
            <p:nvPr/>
          </p:nvSpPr>
          <p:spPr bwMode="auto">
            <a:xfrm>
              <a:off x="14252069" y="6893636"/>
              <a:ext cx="673293" cy="1674604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Псковская область"/>
            <p:cNvSpPr>
              <a:spLocks/>
            </p:cNvSpPr>
            <p:nvPr/>
          </p:nvSpPr>
          <p:spPr bwMode="auto">
            <a:xfrm>
              <a:off x="1322900" y="4102628"/>
              <a:ext cx="478136" cy="704615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6" name="Республика Адыгея"/>
            <p:cNvSpPr>
              <a:spLocks/>
            </p:cNvSpPr>
            <p:nvPr/>
          </p:nvSpPr>
          <p:spPr bwMode="auto">
            <a:xfrm>
              <a:off x="503239" y="7131558"/>
              <a:ext cx="204915" cy="338581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Республика Алтай"/>
            <p:cNvSpPr>
              <a:spLocks/>
            </p:cNvSpPr>
            <p:nvPr/>
          </p:nvSpPr>
          <p:spPr bwMode="auto">
            <a:xfrm>
              <a:off x="7177619" y="8229659"/>
              <a:ext cx="770872" cy="695464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8" name="Республика Башкортостан"/>
            <p:cNvSpPr>
              <a:spLocks/>
            </p:cNvSpPr>
            <p:nvPr/>
          </p:nvSpPr>
          <p:spPr bwMode="auto">
            <a:xfrm>
              <a:off x="3440357" y="6408641"/>
              <a:ext cx="858692" cy="1061498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89323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9" name="Республика Бурятия"/>
            <p:cNvSpPr>
              <a:spLocks/>
            </p:cNvSpPr>
            <p:nvPr/>
          </p:nvSpPr>
          <p:spPr bwMode="auto">
            <a:xfrm>
              <a:off x="9197497" y="6719770"/>
              <a:ext cx="2166246" cy="1830168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0" name="Республика Дагестан"/>
            <p:cNvSpPr>
              <a:spLocks/>
            </p:cNvSpPr>
            <p:nvPr/>
          </p:nvSpPr>
          <p:spPr bwMode="auto">
            <a:xfrm>
              <a:off x="1030164" y="7808720"/>
              <a:ext cx="458619" cy="805274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D07B7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1" name="Республика Ингушетия"/>
            <p:cNvSpPr>
              <a:spLocks/>
            </p:cNvSpPr>
            <p:nvPr/>
          </p:nvSpPr>
          <p:spPr bwMode="auto">
            <a:xfrm>
              <a:off x="981375" y="7945983"/>
              <a:ext cx="243947" cy="173867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2" name="Республика Калмыкия"/>
            <p:cNvSpPr>
              <a:spLocks/>
            </p:cNvSpPr>
            <p:nvPr/>
          </p:nvSpPr>
          <p:spPr bwMode="auto">
            <a:xfrm>
              <a:off x="1030164" y="7149860"/>
              <a:ext cx="790387" cy="75952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3" name="Республика Карелия"/>
            <p:cNvSpPr>
              <a:spLocks/>
            </p:cNvSpPr>
            <p:nvPr/>
          </p:nvSpPr>
          <p:spPr bwMode="auto">
            <a:xfrm>
              <a:off x="2269413" y="3224148"/>
              <a:ext cx="1122155" cy="1235364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4" name="Республика Коми"/>
            <p:cNvSpPr>
              <a:spLocks/>
            </p:cNvSpPr>
            <p:nvPr/>
          </p:nvSpPr>
          <p:spPr bwMode="auto">
            <a:xfrm>
              <a:off x="3625756" y="4358852"/>
              <a:ext cx="2341888" cy="1271967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" name="Республика Марий Эл"/>
            <p:cNvSpPr>
              <a:spLocks/>
            </p:cNvSpPr>
            <p:nvPr/>
          </p:nvSpPr>
          <p:spPr bwMode="auto">
            <a:xfrm>
              <a:off x="2893917" y="5813837"/>
              <a:ext cx="478136" cy="311129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" name="Республика Мордовия"/>
            <p:cNvSpPr>
              <a:spLocks/>
            </p:cNvSpPr>
            <p:nvPr/>
          </p:nvSpPr>
          <p:spPr bwMode="auto">
            <a:xfrm>
              <a:off x="2220624" y="5877892"/>
              <a:ext cx="536683" cy="38433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" name="Республика Саха (Якутия)"/>
            <p:cNvSpPr>
              <a:spLocks/>
            </p:cNvSpPr>
            <p:nvPr/>
          </p:nvSpPr>
          <p:spPr bwMode="auto">
            <a:xfrm>
              <a:off x="9343864" y="2071142"/>
              <a:ext cx="4039756" cy="4538818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893226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 smtClean="0"/>
            </a:p>
            <a:p>
              <a:endParaRPr lang="ru-RU" dirty="0"/>
            </a:p>
            <a:p>
              <a:endParaRPr lang="ru-RU" dirty="0" smtClean="0"/>
            </a:p>
            <a:p>
              <a:endParaRPr lang="ru-RU" dirty="0"/>
            </a:p>
            <a:p>
              <a:endParaRPr lang="ru-RU" dirty="0" smtClean="0"/>
            </a:p>
            <a:p>
              <a:endParaRPr lang="ru-RU" b="1" dirty="0">
                <a:solidFill>
                  <a:srgbClr val="FFFFFF"/>
                </a:solidFill>
              </a:endParaRPr>
            </a:p>
          </p:txBody>
        </p:sp>
        <p:sp>
          <p:nvSpPr>
            <p:cNvPr id="68" name="Северная Осетия-Алания"/>
            <p:cNvSpPr>
              <a:spLocks/>
            </p:cNvSpPr>
            <p:nvPr/>
          </p:nvSpPr>
          <p:spPr bwMode="auto">
            <a:xfrm>
              <a:off x="805733" y="7927681"/>
              <a:ext cx="195157" cy="137262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" name="Республика Татарстан"/>
            <p:cNvSpPr>
              <a:spLocks/>
            </p:cNvSpPr>
            <p:nvPr/>
          </p:nvSpPr>
          <p:spPr bwMode="auto">
            <a:xfrm>
              <a:off x="2835370" y="6097512"/>
              <a:ext cx="848934" cy="649710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DB9B9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" name="Республика Тыва"/>
            <p:cNvSpPr>
              <a:spLocks/>
            </p:cNvSpPr>
            <p:nvPr/>
          </p:nvSpPr>
          <p:spPr bwMode="auto">
            <a:xfrm>
              <a:off x="7860669" y="7955133"/>
              <a:ext cx="1366101" cy="796124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" name="Республика Хакасия"/>
            <p:cNvSpPr>
              <a:spLocks/>
            </p:cNvSpPr>
            <p:nvPr/>
          </p:nvSpPr>
          <p:spPr bwMode="auto">
            <a:xfrm>
              <a:off x="7724059" y="7653156"/>
              <a:ext cx="526925" cy="823575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Ростовская область"/>
            <p:cNvSpPr>
              <a:spLocks/>
            </p:cNvSpPr>
            <p:nvPr/>
          </p:nvSpPr>
          <p:spPr bwMode="auto">
            <a:xfrm>
              <a:off x="795975" y="6527602"/>
              <a:ext cx="790387" cy="851028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D07B7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" name="Рязанская область"/>
            <p:cNvSpPr>
              <a:spLocks/>
            </p:cNvSpPr>
            <p:nvPr/>
          </p:nvSpPr>
          <p:spPr bwMode="auto">
            <a:xfrm>
              <a:off x="1820551" y="5649121"/>
              <a:ext cx="536683" cy="36603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" name="Самарская область"/>
            <p:cNvSpPr>
              <a:spLocks/>
            </p:cNvSpPr>
            <p:nvPr/>
          </p:nvSpPr>
          <p:spPr bwMode="auto">
            <a:xfrm>
              <a:off x="2708517" y="6518451"/>
              <a:ext cx="614745" cy="475843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" name="г. Санкт-Петербург"/>
            <p:cNvSpPr>
              <a:spLocks/>
            </p:cNvSpPr>
            <p:nvPr/>
          </p:nvSpPr>
          <p:spPr bwMode="auto">
            <a:xfrm>
              <a:off x="2015709" y="4102628"/>
              <a:ext cx="185400" cy="109810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" name="Саратовская область"/>
            <p:cNvSpPr>
              <a:spLocks/>
            </p:cNvSpPr>
            <p:nvPr/>
          </p:nvSpPr>
          <p:spPr bwMode="auto">
            <a:xfrm>
              <a:off x="1908372" y="6335434"/>
              <a:ext cx="946513" cy="832726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" name="Сахалинская область"/>
            <p:cNvSpPr>
              <a:spLocks/>
            </p:cNvSpPr>
            <p:nvPr/>
          </p:nvSpPr>
          <p:spPr bwMode="auto">
            <a:xfrm>
              <a:off x="14252069" y="5575914"/>
              <a:ext cx="1356344" cy="1326872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" name="Свердловская область"/>
            <p:cNvSpPr>
              <a:spLocks/>
            </p:cNvSpPr>
            <p:nvPr/>
          </p:nvSpPr>
          <p:spPr bwMode="auto">
            <a:xfrm>
              <a:off x="4123407" y="5621668"/>
              <a:ext cx="1122155" cy="1226213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9" name="Смоленская область"/>
            <p:cNvSpPr>
              <a:spLocks/>
            </p:cNvSpPr>
            <p:nvPr/>
          </p:nvSpPr>
          <p:spPr bwMode="auto">
            <a:xfrm>
              <a:off x="1215564" y="4825545"/>
              <a:ext cx="595230" cy="439240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" name="Ставропольский край"/>
            <p:cNvSpPr>
              <a:spLocks/>
            </p:cNvSpPr>
            <p:nvPr/>
          </p:nvSpPr>
          <p:spPr bwMode="auto">
            <a:xfrm>
              <a:off x="805733" y="7250519"/>
              <a:ext cx="565956" cy="677162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89323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Тамбовская область"/>
            <p:cNvSpPr>
              <a:spLocks/>
            </p:cNvSpPr>
            <p:nvPr/>
          </p:nvSpPr>
          <p:spPr bwMode="auto">
            <a:xfrm>
              <a:off x="1771762" y="5960250"/>
              <a:ext cx="390315" cy="411788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Тверская область"/>
            <p:cNvSpPr>
              <a:spLocks/>
            </p:cNvSpPr>
            <p:nvPr/>
          </p:nvSpPr>
          <p:spPr bwMode="auto">
            <a:xfrm>
              <a:off x="1508300" y="4633378"/>
              <a:ext cx="936755" cy="594804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" name="Томская область"/>
            <p:cNvSpPr>
              <a:spLocks/>
            </p:cNvSpPr>
            <p:nvPr/>
          </p:nvSpPr>
          <p:spPr bwMode="auto">
            <a:xfrm>
              <a:off x="6279895" y="6408641"/>
              <a:ext cx="1639321" cy="1107252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" name="Тульская область"/>
            <p:cNvSpPr>
              <a:spLocks/>
            </p:cNvSpPr>
            <p:nvPr/>
          </p:nvSpPr>
          <p:spPr bwMode="auto">
            <a:xfrm>
              <a:off x="1576605" y="5475254"/>
              <a:ext cx="331768" cy="347732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" name="Тюменская область"/>
            <p:cNvSpPr>
              <a:spLocks/>
            </p:cNvSpPr>
            <p:nvPr/>
          </p:nvSpPr>
          <p:spPr bwMode="auto">
            <a:xfrm>
              <a:off x="5011373" y="6353736"/>
              <a:ext cx="1249006" cy="960839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" name="Республика Удмуртия"/>
            <p:cNvSpPr>
              <a:spLocks/>
            </p:cNvSpPr>
            <p:nvPr/>
          </p:nvSpPr>
          <p:spPr bwMode="auto">
            <a:xfrm>
              <a:off x="3450114" y="5914495"/>
              <a:ext cx="478136" cy="530748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" name="Ульяновская область"/>
            <p:cNvSpPr>
              <a:spLocks/>
            </p:cNvSpPr>
            <p:nvPr/>
          </p:nvSpPr>
          <p:spPr bwMode="auto">
            <a:xfrm>
              <a:off x="2523117" y="6234775"/>
              <a:ext cx="585472" cy="420939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" name="Хабаровский край"/>
            <p:cNvSpPr>
              <a:spLocks/>
            </p:cNvSpPr>
            <p:nvPr/>
          </p:nvSpPr>
          <p:spPr bwMode="auto">
            <a:xfrm>
              <a:off x="12661538" y="4184986"/>
              <a:ext cx="2195520" cy="3330906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" name="ХМАО"/>
            <p:cNvSpPr>
              <a:spLocks/>
            </p:cNvSpPr>
            <p:nvPr/>
          </p:nvSpPr>
          <p:spPr bwMode="auto">
            <a:xfrm>
              <a:off x="4904037" y="5008562"/>
              <a:ext cx="2634623" cy="1747811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" name="Челябинская область"/>
            <p:cNvSpPr>
              <a:spLocks/>
            </p:cNvSpPr>
            <p:nvPr/>
          </p:nvSpPr>
          <p:spPr bwMode="auto">
            <a:xfrm>
              <a:off x="3928250" y="6719770"/>
              <a:ext cx="702566" cy="814426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" name="Чеченская республика"/>
            <p:cNvSpPr>
              <a:spLocks/>
            </p:cNvSpPr>
            <p:nvPr/>
          </p:nvSpPr>
          <p:spPr bwMode="auto">
            <a:xfrm>
              <a:off x="1020407" y="8000888"/>
              <a:ext cx="312251" cy="210470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" name="Республика Чувашия"/>
            <p:cNvSpPr>
              <a:spLocks/>
            </p:cNvSpPr>
            <p:nvPr/>
          </p:nvSpPr>
          <p:spPr bwMode="auto">
            <a:xfrm>
              <a:off x="2767064" y="5969400"/>
              <a:ext cx="292736" cy="283676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3" name="Чукотский автономный округ"/>
            <p:cNvSpPr>
              <a:spLocks/>
            </p:cNvSpPr>
            <p:nvPr/>
          </p:nvSpPr>
          <p:spPr bwMode="auto">
            <a:xfrm>
              <a:off x="12915242" y="204370"/>
              <a:ext cx="2117456" cy="2525632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4" name="Ямало-Ненецкий автономный округ"/>
            <p:cNvSpPr>
              <a:spLocks/>
            </p:cNvSpPr>
            <p:nvPr/>
          </p:nvSpPr>
          <p:spPr bwMode="auto">
            <a:xfrm>
              <a:off x="5430961" y="3745746"/>
              <a:ext cx="2156488" cy="2397521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5" name="Ярославская область"/>
            <p:cNvSpPr>
              <a:spLocks/>
            </p:cNvSpPr>
            <p:nvPr/>
          </p:nvSpPr>
          <p:spPr bwMode="auto">
            <a:xfrm>
              <a:off x="2249898" y="4944506"/>
              <a:ext cx="419589" cy="402638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0" name="Томская область"/>
            <p:cNvSpPr>
              <a:spLocks/>
            </p:cNvSpPr>
            <p:nvPr/>
          </p:nvSpPr>
          <p:spPr bwMode="auto">
            <a:xfrm>
              <a:off x="11945474" y="7168343"/>
              <a:ext cx="1639321" cy="1107252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1" name="Скругленный прямоугольник 1"/>
            <p:cNvSpPr/>
            <p:nvPr/>
          </p:nvSpPr>
          <p:spPr>
            <a:xfrm rot="20321822">
              <a:off x="0" y="6435610"/>
              <a:ext cx="395699" cy="492133"/>
            </a:xfrm>
            <a:custGeom>
              <a:avLst/>
              <a:gdLst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339616 w 339616"/>
                <a:gd name="connsiteY4" fmla="*/ 457089 h 513693"/>
                <a:gd name="connsiteX5" fmla="*/ 283012 w 339616"/>
                <a:gd name="connsiteY5" fmla="*/ 513693 h 513693"/>
                <a:gd name="connsiteX6" fmla="*/ 56604 w 339616"/>
                <a:gd name="connsiteY6" fmla="*/ 513693 h 513693"/>
                <a:gd name="connsiteX7" fmla="*/ 0 w 339616"/>
                <a:gd name="connsiteY7" fmla="*/ 457089 h 513693"/>
                <a:gd name="connsiteX8" fmla="*/ 0 w 339616"/>
                <a:gd name="connsiteY8" fmla="*/ 56604 h 513693"/>
                <a:gd name="connsiteX0" fmla="*/ 0 w 340274"/>
                <a:gd name="connsiteY0" fmla="*/ 56604 h 513693"/>
                <a:gd name="connsiteX1" fmla="*/ 56604 w 340274"/>
                <a:gd name="connsiteY1" fmla="*/ 0 h 513693"/>
                <a:gd name="connsiteX2" fmla="*/ 283012 w 340274"/>
                <a:gd name="connsiteY2" fmla="*/ 0 h 513693"/>
                <a:gd name="connsiteX3" fmla="*/ 339616 w 340274"/>
                <a:gd name="connsiteY3" fmla="*/ 56604 h 513693"/>
                <a:gd name="connsiteX4" fmla="*/ 340274 w 340274"/>
                <a:gd name="connsiteY4" fmla="*/ 275897 h 513693"/>
                <a:gd name="connsiteX5" fmla="*/ 339616 w 340274"/>
                <a:gd name="connsiteY5" fmla="*/ 457089 h 513693"/>
                <a:gd name="connsiteX6" fmla="*/ 283012 w 340274"/>
                <a:gd name="connsiteY6" fmla="*/ 513693 h 513693"/>
                <a:gd name="connsiteX7" fmla="*/ 56604 w 340274"/>
                <a:gd name="connsiteY7" fmla="*/ 513693 h 513693"/>
                <a:gd name="connsiteX8" fmla="*/ 0 w 340274"/>
                <a:gd name="connsiteY8" fmla="*/ 457089 h 513693"/>
                <a:gd name="connsiteX9" fmla="*/ 0 w 340274"/>
                <a:gd name="connsiteY9" fmla="*/ 56604 h 513693"/>
                <a:gd name="connsiteX0" fmla="*/ 6568 w 346842"/>
                <a:gd name="connsiteY0" fmla="*/ 56604 h 513693"/>
                <a:gd name="connsiteX1" fmla="*/ 63172 w 346842"/>
                <a:gd name="connsiteY1" fmla="*/ 0 h 513693"/>
                <a:gd name="connsiteX2" fmla="*/ 289580 w 346842"/>
                <a:gd name="connsiteY2" fmla="*/ 0 h 513693"/>
                <a:gd name="connsiteX3" fmla="*/ 346184 w 346842"/>
                <a:gd name="connsiteY3" fmla="*/ 56604 h 513693"/>
                <a:gd name="connsiteX4" fmla="*/ 346842 w 346842"/>
                <a:gd name="connsiteY4" fmla="*/ 275897 h 513693"/>
                <a:gd name="connsiteX5" fmla="*/ 346184 w 346842"/>
                <a:gd name="connsiteY5" fmla="*/ 457089 h 513693"/>
                <a:gd name="connsiteX6" fmla="*/ 289580 w 346842"/>
                <a:gd name="connsiteY6" fmla="*/ 513693 h 513693"/>
                <a:gd name="connsiteX7" fmla="*/ 63172 w 346842"/>
                <a:gd name="connsiteY7" fmla="*/ 513693 h 513693"/>
                <a:gd name="connsiteX8" fmla="*/ 6568 w 346842"/>
                <a:gd name="connsiteY8" fmla="*/ 457089 h 513693"/>
                <a:gd name="connsiteX9" fmla="*/ 0 w 346842"/>
                <a:gd name="connsiteY9" fmla="*/ 286407 h 513693"/>
                <a:gd name="connsiteX10" fmla="*/ 6568 w 346842"/>
                <a:gd name="connsiteY10" fmla="*/ 56604 h 513693"/>
                <a:gd name="connsiteX0" fmla="*/ 0 w 340274"/>
                <a:gd name="connsiteY0" fmla="*/ 56604 h 513693"/>
                <a:gd name="connsiteX1" fmla="*/ 56604 w 340274"/>
                <a:gd name="connsiteY1" fmla="*/ 0 h 513693"/>
                <a:gd name="connsiteX2" fmla="*/ 283012 w 340274"/>
                <a:gd name="connsiteY2" fmla="*/ 0 h 513693"/>
                <a:gd name="connsiteX3" fmla="*/ 339616 w 340274"/>
                <a:gd name="connsiteY3" fmla="*/ 56604 h 513693"/>
                <a:gd name="connsiteX4" fmla="*/ 340274 w 340274"/>
                <a:gd name="connsiteY4" fmla="*/ 275897 h 513693"/>
                <a:gd name="connsiteX5" fmla="*/ 339616 w 340274"/>
                <a:gd name="connsiteY5" fmla="*/ 457089 h 513693"/>
                <a:gd name="connsiteX6" fmla="*/ 283012 w 340274"/>
                <a:gd name="connsiteY6" fmla="*/ 513693 h 513693"/>
                <a:gd name="connsiteX7" fmla="*/ 56604 w 340274"/>
                <a:gd name="connsiteY7" fmla="*/ 513693 h 513693"/>
                <a:gd name="connsiteX8" fmla="*/ 0 w 340274"/>
                <a:gd name="connsiteY8" fmla="*/ 457089 h 513693"/>
                <a:gd name="connsiteX9" fmla="*/ 109046 w 340274"/>
                <a:gd name="connsiteY9" fmla="*/ 281152 h 513693"/>
                <a:gd name="connsiteX10" fmla="*/ 0 w 340274"/>
                <a:gd name="connsiteY10" fmla="*/ 56604 h 513693"/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229916 w 339616"/>
                <a:gd name="connsiteY4" fmla="*/ 286407 h 513693"/>
                <a:gd name="connsiteX5" fmla="*/ 339616 w 339616"/>
                <a:gd name="connsiteY5" fmla="*/ 457089 h 513693"/>
                <a:gd name="connsiteX6" fmla="*/ 283012 w 339616"/>
                <a:gd name="connsiteY6" fmla="*/ 513693 h 513693"/>
                <a:gd name="connsiteX7" fmla="*/ 56604 w 339616"/>
                <a:gd name="connsiteY7" fmla="*/ 513693 h 513693"/>
                <a:gd name="connsiteX8" fmla="*/ 0 w 339616"/>
                <a:gd name="connsiteY8" fmla="*/ 457089 h 513693"/>
                <a:gd name="connsiteX9" fmla="*/ 109046 w 339616"/>
                <a:gd name="connsiteY9" fmla="*/ 281152 h 513693"/>
                <a:gd name="connsiteX10" fmla="*/ 0 w 339616"/>
                <a:gd name="connsiteY10" fmla="*/ 56604 h 513693"/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229916 w 339616"/>
                <a:gd name="connsiteY4" fmla="*/ 286407 h 513693"/>
                <a:gd name="connsiteX5" fmla="*/ 339616 w 339616"/>
                <a:gd name="connsiteY5" fmla="*/ 457089 h 513693"/>
                <a:gd name="connsiteX6" fmla="*/ 283012 w 339616"/>
                <a:gd name="connsiteY6" fmla="*/ 513693 h 513693"/>
                <a:gd name="connsiteX7" fmla="*/ 56604 w 339616"/>
                <a:gd name="connsiteY7" fmla="*/ 513693 h 513693"/>
                <a:gd name="connsiteX8" fmla="*/ 152400 w 339616"/>
                <a:gd name="connsiteY8" fmla="*/ 415047 h 513693"/>
                <a:gd name="connsiteX9" fmla="*/ 109046 w 339616"/>
                <a:gd name="connsiteY9" fmla="*/ 281152 h 513693"/>
                <a:gd name="connsiteX10" fmla="*/ 0 w 339616"/>
                <a:gd name="connsiteY10" fmla="*/ 56604 h 513693"/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229916 w 339616"/>
                <a:gd name="connsiteY4" fmla="*/ 286407 h 513693"/>
                <a:gd name="connsiteX5" fmla="*/ 339616 w 339616"/>
                <a:gd name="connsiteY5" fmla="*/ 457089 h 513693"/>
                <a:gd name="connsiteX6" fmla="*/ 283012 w 339616"/>
                <a:gd name="connsiteY6" fmla="*/ 513693 h 513693"/>
                <a:gd name="connsiteX7" fmla="*/ 182728 w 339616"/>
                <a:gd name="connsiteY7" fmla="*/ 503183 h 513693"/>
                <a:gd name="connsiteX8" fmla="*/ 152400 w 339616"/>
                <a:gd name="connsiteY8" fmla="*/ 415047 h 513693"/>
                <a:gd name="connsiteX9" fmla="*/ 109046 w 339616"/>
                <a:gd name="connsiteY9" fmla="*/ 281152 h 513693"/>
                <a:gd name="connsiteX10" fmla="*/ 0 w 339616"/>
                <a:gd name="connsiteY10" fmla="*/ 56604 h 513693"/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229916 w 339616"/>
                <a:gd name="connsiteY4" fmla="*/ 286407 h 513693"/>
                <a:gd name="connsiteX5" fmla="*/ 213491 w 339616"/>
                <a:gd name="connsiteY5" fmla="*/ 388771 h 513693"/>
                <a:gd name="connsiteX6" fmla="*/ 283012 w 339616"/>
                <a:gd name="connsiteY6" fmla="*/ 513693 h 513693"/>
                <a:gd name="connsiteX7" fmla="*/ 182728 w 339616"/>
                <a:gd name="connsiteY7" fmla="*/ 503183 h 513693"/>
                <a:gd name="connsiteX8" fmla="*/ 152400 w 339616"/>
                <a:gd name="connsiteY8" fmla="*/ 415047 h 513693"/>
                <a:gd name="connsiteX9" fmla="*/ 109046 w 339616"/>
                <a:gd name="connsiteY9" fmla="*/ 281152 h 513693"/>
                <a:gd name="connsiteX10" fmla="*/ 0 w 339616"/>
                <a:gd name="connsiteY10" fmla="*/ 56604 h 513693"/>
                <a:gd name="connsiteX0" fmla="*/ 0 w 339616"/>
                <a:gd name="connsiteY0" fmla="*/ 319363 h 776452"/>
                <a:gd name="connsiteX1" fmla="*/ 209004 w 339616"/>
                <a:gd name="connsiteY1" fmla="*/ 0 h 776452"/>
                <a:gd name="connsiteX2" fmla="*/ 283012 w 339616"/>
                <a:gd name="connsiteY2" fmla="*/ 262759 h 776452"/>
                <a:gd name="connsiteX3" fmla="*/ 339616 w 339616"/>
                <a:gd name="connsiteY3" fmla="*/ 319363 h 776452"/>
                <a:gd name="connsiteX4" fmla="*/ 229916 w 339616"/>
                <a:gd name="connsiteY4" fmla="*/ 549166 h 776452"/>
                <a:gd name="connsiteX5" fmla="*/ 213491 w 339616"/>
                <a:gd name="connsiteY5" fmla="*/ 651530 h 776452"/>
                <a:gd name="connsiteX6" fmla="*/ 283012 w 339616"/>
                <a:gd name="connsiteY6" fmla="*/ 776452 h 776452"/>
                <a:gd name="connsiteX7" fmla="*/ 182728 w 339616"/>
                <a:gd name="connsiteY7" fmla="*/ 765942 h 776452"/>
                <a:gd name="connsiteX8" fmla="*/ 152400 w 339616"/>
                <a:gd name="connsiteY8" fmla="*/ 677806 h 776452"/>
                <a:gd name="connsiteX9" fmla="*/ 109046 w 339616"/>
                <a:gd name="connsiteY9" fmla="*/ 543911 h 776452"/>
                <a:gd name="connsiteX10" fmla="*/ 0 w 339616"/>
                <a:gd name="connsiteY10" fmla="*/ 319363 h 776452"/>
                <a:gd name="connsiteX0" fmla="*/ 0 w 276553"/>
                <a:gd name="connsiteY0" fmla="*/ 314107 h 776452"/>
                <a:gd name="connsiteX1" fmla="*/ 145941 w 276553"/>
                <a:gd name="connsiteY1" fmla="*/ 0 h 776452"/>
                <a:gd name="connsiteX2" fmla="*/ 219949 w 276553"/>
                <a:gd name="connsiteY2" fmla="*/ 262759 h 776452"/>
                <a:gd name="connsiteX3" fmla="*/ 276553 w 276553"/>
                <a:gd name="connsiteY3" fmla="*/ 319363 h 776452"/>
                <a:gd name="connsiteX4" fmla="*/ 166853 w 276553"/>
                <a:gd name="connsiteY4" fmla="*/ 549166 h 776452"/>
                <a:gd name="connsiteX5" fmla="*/ 150428 w 276553"/>
                <a:gd name="connsiteY5" fmla="*/ 651530 h 776452"/>
                <a:gd name="connsiteX6" fmla="*/ 219949 w 276553"/>
                <a:gd name="connsiteY6" fmla="*/ 776452 h 776452"/>
                <a:gd name="connsiteX7" fmla="*/ 119665 w 276553"/>
                <a:gd name="connsiteY7" fmla="*/ 765942 h 776452"/>
                <a:gd name="connsiteX8" fmla="*/ 89337 w 276553"/>
                <a:gd name="connsiteY8" fmla="*/ 677806 h 776452"/>
                <a:gd name="connsiteX9" fmla="*/ 45983 w 276553"/>
                <a:gd name="connsiteY9" fmla="*/ 543911 h 776452"/>
                <a:gd name="connsiteX10" fmla="*/ 0 w 276553"/>
                <a:gd name="connsiteY10" fmla="*/ 314107 h 776452"/>
                <a:gd name="connsiteX0" fmla="*/ 0 w 371146"/>
                <a:gd name="connsiteY0" fmla="*/ 314107 h 776452"/>
                <a:gd name="connsiteX1" fmla="*/ 240534 w 371146"/>
                <a:gd name="connsiteY1" fmla="*/ 0 h 776452"/>
                <a:gd name="connsiteX2" fmla="*/ 314542 w 371146"/>
                <a:gd name="connsiteY2" fmla="*/ 262759 h 776452"/>
                <a:gd name="connsiteX3" fmla="*/ 371146 w 371146"/>
                <a:gd name="connsiteY3" fmla="*/ 319363 h 776452"/>
                <a:gd name="connsiteX4" fmla="*/ 261446 w 371146"/>
                <a:gd name="connsiteY4" fmla="*/ 549166 h 776452"/>
                <a:gd name="connsiteX5" fmla="*/ 245021 w 371146"/>
                <a:gd name="connsiteY5" fmla="*/ 651530 h 776452"/>
                <a:gd name="connsiteX6" fmla="*/ 314542 w 371146"/>
                <a:gd name="connsiteY6" fmla="*/ 776452 h 776452"/>
                <a:gd name="connsiteX7" fmla="*/ 214258 w 371146"/>
                <a:gd name="connsiteY7" fmla="*/ 765942 h 776452"/>
                <a:gd name="connsiteX8" fmla="*/ 183930 w 371146"/>
                <a:gd name="connsiteY8" fmla="*/ 677806 h 776452"/>
                <a:gd name="connsiteX9" fmla="*/ 140576 w 371146"/>
                <a:gd name="connsiteY9" fmla="*/ 543911 h 776452"/>
                <a:gd name="connsiteX10" fmla="*/ 0 w 371146"/>
                <a:gd name="connsiteY10" fmla="*/ 314107 h 776452"/>
                <a:gd name="connsiteX0" fmla="*/ 1161 w 372307"/>
                <a:gd name="connsiteY0" fmla="*/ 314881 h 777226"/>
                <a:gd name="connsiteX1" fmla="*/ 83930 w 372307"/>
                <a:gd name="connsiteY1" fmla="*/ 187333 h 777226"/>
                <a:gd name="connsiteX2" fmla="*/ 241695 w 372307"/>
                <a:gd name="connsiteY2" fmla="*/ 774 h 777226"/>
                <a:gd name="connsiteX3" fmla="*/ 315703 w 372307"/>
                <a:gd name="connsiteY3" fmla="*/ 263533 h 777226"/>
                <a:gd name="connsiteX4" fmla="*/ 372307 w 372307"/>
                <a:gd name="connsiteY4" fmla="*/ 320137 h 777226"/>
                <a:gd name="connsiteX5" fmla="*/ 262607 w 372307"/>
                <a:gd name="connsiteY5" fmla="*/ 549940 h 777226"/>
                <a:gd name="connsiteX6" fmla="*/ 246182 w 372307"/>
                <a:gd name="connsiteY6" fmla="*/ 652304 h 777226"/>
                <a:gd name="connsiteX7" fmla="*/ 315703 w 372307"/>
                <a:gd name="connsiteY7" fmla="*/ 777226 h 777226"/>
                <a:gd name="connsiteX8" fmla="*/ 215419 w 372307"/>
                <a:gd name="connsiteY8" fmla="*/ 766716 h 777226"/>
                <a:gd name="connsiteX9" fmla="*/ 185091 w 372307"/>
                <a:gd name="connsiteY9" fmla="*/ 678580 h 777226"/>
                <a:gd name="connsiteX10" fmla="*/ 141737 w 372307"/>
                <a:gd name="connsiteY10" fmla="*/ 544685 h 777226"/>
                <a:gd name="connsiteX11" fmla="*/ 1161 w 372307"/>
                <a:gd name="connsiteY11" fmla="*/ 314881 h 777226"/>
                <a:gd name="connsiteX0" fmla="*/ 687 w 371833"/>
                <a:gd name="connsiteY0" fmla="*/ 314881 h 777226"/>
                <a:gd name="connsiteX1" fmla="*/ 125497 w 371833"/>
                <a:gd name="connsiteY1" fmla="*/ 187333 h 777226"/>
                <a:gd name="connsiteX2" fmla="*/ 241221 w 371833"/>
                <a:gd name="connsiteY2" fmla="*/ 774 h 777226"/>
                <a:gd name="connsiteX3" fmla="*/ 315229 w 371833"/>
                <a:gd name="connsiteY3" fmla="*/ 263533 h 777226"/>
                <a:gd name="connsiteX4" fmla="*/ 371833 w 371833"/>
                <a:gd name="connsiteY4" fmla="*/ 320137 h 777226"/>
                <a:gd name="connsiteX5" fmla="*/ 262133 w 371833"/>
                <a:gd name="connsiteY5" fmla="*/ 549940 h 777226"/>
                <a:gd name="connsiteX6" fmla="*/ 245708 w 371833"/>
                <a:gd name="connsiteY6" fmla="*/ 652304 h 777226"/>
                <a:gd name="connsiteX7" fmla="*/ 315229 w 371833"/>
                <a:gd name="connsiteY7" fmla="*/ 777226 h 777226"/>
                <a:gd name="connsiteX8" fmla="*/ 214945 w 371833"/>
                <a:gd name="connsiteY8" fmla="*/ 766716 h 777226"/>
                <a:gd name="connsiteX9" fmla="*/ 184617 w 371833"/>
                <a:gd name="connsiteY9" fmla="*/ 678580 h 777226"/>
                <a:gd name="connsiteX10" fmla="*/ 141263 w 371833"/>
                <a:gd name="connsiteY10" fmla="*/ 544685 h 777226"/>
                <a:gd name="connsiteX11" fmla="*/ 687 w 371833"/>
                <a:gd name="connsiteY11" fmla="*/ 314881 h 777226"/>
                <a:gd name="connsiteX0" fmla="*/ 687 w 371833"/>
                <a:gd name="connsiteY0" fmla="*/ 314881 h 777226"/>
                <a:gd name="connsiteX1" fmla="*/ 125497 w 371833"/>
                <a:gd name="connsiteY1" fmla="*/ 187333 h 777226"/>
                <a:gd name="connsiteX2" fmla="*/ 241221 w 371833"/>
                <a:gd name="connsiteY2" fmla="*/ 774 h 777226"/>
                <a:gd name="connsiteX3" fmla="*/ 315229 w 371833"/>
                <a:gd name="connsiteY3" fmla="*/ 263533 h 777226"/>
                <a:gd name="connsiteX4" fmla="*/ 371833 w 371833"/>
                <a:gd name="connsiteY4" fmla="*/ 320137 h 777226"/>
                <a:gd name="connsiteX5" fmla="*/ 262133 w 371833"/>
                <a:gd name="connsiteY5" fmla="*/ 549940 h 777226"/>
                <a:gd name="connsiteX6" fmla="*/ 245708 w 371833"/>
                <a:gd name="connsiteY6" fmla="*/ 652304 h 777226"/>
                <a:gd name="connsiteX7" fmla="*/ 315229 w 371833"/>
                <a:gd name="connsiteY7" fmla="*/ 777226 h 777226"/>
                <a:gd name="connsiteX8" fmla="*/ 214945 w 371833"/>
                <a:gd name="connsiteY8" fmla="*/ 766716 h 777226"/>
                <a:gd name="connsiteX9" fmla="*/ 179362 w 371833"/>
                <a:gd name="connsiteY9" fmla="*/ 641794 h 777226"/>
                <a:gd name="connsiteX10" fmla="*/ 141263 w 371833"/>
                <a:gd name="connsiteY10" fmla="*/ 544685 h 777226"/>
                <a:gd name="connsiteX11" fmla="*/ 687 w 371833"/>
                <a:gd name="connsiteY11" fmla="*/ 314881 h 777226"/>
                <a:gd name="connsiteX0" fmla="*/ 687 w 371833"/>
                <a:gd name="connsiteY0" fmla="*/ 314881 h 777226"/>
                <a:gd name="connsiteX1" fmla="*/ 125497 w 371833"/>
                <a:gd name="connsiteY1" fmla="*/ 187333 h 777226"/>
                <a:gd name="connsiteX2" fmla="*/ 241221 w 371833"/>
                <a:gd name="connsiteY2" fmla="*/ 774 h 777226"/>
                <a:gd name="connsiteX3" fmla="*/ 315229 w 371833"/>
                <a:gd name="connsiteY3" fmla="*/ 263533 h 777226"/>
                <a:gd name="connsiteX4" fmla="*/ 371833 w 371833"/>
                <a:gd name="connsiteY4" fmla="*/ 320137 h 777226"/>
                <a:gd name="connsiteX5" fmla="*/ 262133 w 371833"/>
                <a:gd name="connsiteY5" fmla="*/ 549940 h 777226"/>
                <a:gd name="connsiteX6" fmla="*/ 245708 w 371833"/>
                <a:gd name="connsiteY6" fmla="*/ 652304 h 777226"/>
                <a:gd name="connsiteX7" fmla="*/ 315229 w 371833"/>
                <a:gd name="connsiteY7" fmla="*/ 777226 h 777226"/>
                <a:gd name="connsiteX8" fmla="*/ 214945 w 371833"/>
                <a:gd name="connsiteY8" fmla="*/ 766716 h 777226"/>
                <a:gd name="connsiteX9" fmla="*/ 179362 w 371833"/>
                <a:gd name="connsiteY9" fmla="*/ 641794 h 777226"/>
                <a:gd name="connsiteX10" fmla="*/ 157028 w 371833"/>
                <a:gd name="connsiteY10" fmla="*/ 549941 h 777226"/>
                <a:gd name="connsiteX11" fmla="*/ 687 w 371833"/>
                <a:gd name="connsiteY11" fmla="*/ 314881 h 777226"/>
                <a:gd name="connsiteX0" fmla="*/ 687 w 371833"/>
                <a:gd name="connsiteY0" fmla="*/ 314881 h 766715"/>
                <a:gd name="connsiteX1" fmla="*/ 125497 w 371833"/>
                <a:gd name="connsiteY1" fmla="*/ 187333 h 766715"/>
                <a:gd name="connsiteX2" fmla="*/ 241221 w 371833"/>
                <a:gd name="connsiteY2" fmla="*/ 774 h 766715"/>
                <a:gd name="connsiteX3" fmla="*/ 315229 w 371833"/>
                <a:gd name="connsiteY3" fmla="*/ 263533 h 766715"/>
                <a:gd name="connsiteX4" fmla="*/ 371833 w 371833"/>
                <a:gd name="connsiteY4" fmla="*/ 320137 h 766715"/>
                <a:gd name="connsiteX5" fmla="*/ 262133 w 371833"/>
                <a:gd name="connsiteY5" fmla="*/ 549940 h 766715"/>
                <a:gd name="connsiteX6" fmla="*/ 245708 w 371833"/>
                <a:gd name="connsiteY6" fmla="*/ 652304 h 766715"/>
                <a:gd name="connsiteX7" fmla="*/ 242996 w 371833"/>
                <a:gd name="connsiteY7" fmla="*/ 753984 h 766715"/>
                <a:gd name="connsiteX8" fmla="*/ 214945 w 371833"/>
                <a:gd name="connsiteY8" fmla="*/ 766716 h 766715"/>
                <a:gd name="connsiteX9" fmla="*/ 179362 w 371833"/>
                <a:gd name="connsiteY9" fmla="*/ 641794 h 766715"/>
                <a:gd name="connsiteX10" fmla="*/ 157028 w 371833"/>
                <a:gd name="connsiteY10" fmla="*/ 549941 h 766715"/>
                <a:gd name="connsiteX11" fmla="*/ 687 w 371833"/>
                <a:gd name="connsiteY11" fmla="*/ 314881 h 766715"/>
                <a:gd name="connsiteX0" fmla="*/ 687 w 392213"/>
                <a:gd name="connsiteY0" fmla="*/ 314881 h 766717"/>
                <a:gd name="connsiteX1" fmla="*/ 125497 w 392213"/>
                <a:gd name="connsiteY1" fmla="*/ 187333 h 766717"/>
                <a:gd name="connsiteX2" fmla="*/ 241221 w 392213"/>
                <a:gd name="connsiteY2" fmla="*/ 774 h 766717"/>
                <a:gd name="connsiteX3" fmla="*/ 315229 w 392213"/>
                <a:gd name="connsiteY3" fmla="*/ 263533 h 766717"/>
                <a:gd name="connsiteX4" fmla="*/ 392213 w 392213"/>
                <a:gd name="connsiteY4" fmla="*/ 365483 h 766717"/>
                <a:gd name="connsiteX5" fmla="*/ 262133 w 392213"/>
                <a:gd name="connsiteY5" fmla="*/ 549940 h 766717"/>
                <a:gd name="connsiteX6" fmla="*/ 245708 w 392213"/>
                <a:gd name="connsiteY6" fmla="*/ 652304 h 766717"/>
                <a:gd name="connsiteX7" fmla="*/ 242996 w 392213"/>
                <a:gd name="connsiteY7" fmla="*/ 753984 h 766717"/>
                <a:gd name="connsiteX8" fmla="*/ 214945 w 392213"/>
                <a:gd name="connsiteY8" fmla="*/ 766716 h 766717"/>
                <a:gd name="connsiteX9" fmla="*/ 179362 w 392213"/>
                <a:gd name="connsiteY9" fmla="*/ 641794 h 766717"/>
                <a:gd name="connsiteX10" fmla="*/ 157028 w 392213"/>
                <a:gd name="connsiteY10" fmla="*/ 549941 h 766717"/>
                <a:gd name="connsiteX11" fmla="*/ 687 w 392213"/>
                <a:gd name="connsiteY11" fmla="*/ 314881 h 766717"/>
                <a:gd name="connsiteX0" fmla="*/ 687 w 392213"/>
                <a:gd name="connsiteY0" fmla="*/ 314881 h 766715"/>
                <a:gd name="connsiteX1" fmla="*/ 125497 w 392213"/>
                <a:gd name="connsiteY1" fmla="*/ 187333 h 766715"/>
                <a:gd name="connsiteX2" fmla="*/ 241221 w 392213"/>
                <a:gd name="connsiteY2" fmla="*/ 774 h 766715"/>
                <a:gd name="connsiteX3" fmla="*/ 274414 w 392213"/>
                <a:gd name="connsiteY3" fmla="*/ 278805 h 766715"/>
                <a:gd name="connsiteX4" fmla="*/ 392213 w 392213"/>
                <a:gd name="connsiteY4" fmla="*/ 365483 h 766715"/>
                <a:gd name="connsiteX5" fmla="*/ 262133 w 392213"/>
                <a:gd name="connsiteY5" fmla="*/ 549940 h 766715"/>
                <a:gd name="connsiteX6" fmla="*/ 245708 w 392213"/>
                <a:gd name="connsiteY6" fmla="*/ 652304 h 766715"/>
                <a:gd name="connsiteX7" fmla="*/ 242996 w 392213"/>
                <a:gd name="connsiteY7" fmla="*/ 753984 h 766715"/>
                <a:gd name="connsiteX8" fmla="*/ 214945 w 392213"/>
                <a:gd name="connsiteY8" fmla="*/ 766716 h 766715"/>
                <a:gd name="connsiteX9" fmla="*/ 179362 w 392213"/>
                <a:gd name="connsiteY9" fmla="*/ 641794 h 766715"/>
                <a:gd name="connsiteX10" fmla="*/ 157028 w 392213"/>
                <a:gd name="connsiteY10" fmla="*/ 549941 h 766715"/>
                <a:gd name="connsiteX11" fmla="*/ 687 w 392213"/>
                <a:gd name="connsiteY11" fmla="*/ 314881 h 766715"/>
                <a:gd name="connsiteX0" fmla="*/ 687 w 392213"/>
                <a:gd name="connsiteY0" fmla="*/ 314881 h 766717"/>
                <a:gd name="connsiteX1" fmla="*/ 125497 w 392213"/>
                <a:gd name="connsiteY1" fmla="*/ 187333 h 766717"/>
                <a:gd name="connsiteX2" fmla="*/ 241221 w 392213"/>
                <a:gd name="connsiteY2" fmla="*/ 774 h 766717"/>
                <a:gd name="connsiteX3" fmla="*/ 280064 w 392213"/>
                <a:gd name="connsiteY3" fmla="*/ 225344 h 766717"/>
                <a:gd name="connsiteX4" fmla="*/ 392213 w 392213"/>
                <a:gd name="connsiteY4" fmla="*/ 365483 h 766717"/>
                <a:gd name="connsiteX5" fmla="*/ 262133 w 392213"/>
                <a:gd name="connsiteY5" fmla="*/ 549940 h 766717"/>
                <a:gd name="connsiteX6" fmla="*/ 245708 w 392213"/>
                <a:gd name="connsiteY6" fmla="*/ 652304 h 766717"/>
                <a:gd name="connsiteX7" fmla="*/ 242996 w 392213"/>
                <a:gd name="connsiteY7" fmla="*/ 753984 h 766717"/>
                <a:gd name="connsiteX8" fmla="*/ 214945 w 392213"/>
                <a:gd name="connsiteY8" fmla="*/ 766716 h 766717"/>
                <a:gd name="connsiteX9" fmla="*/ 179362 w 392213"/>
                <a:gd name="connsiteY9" fmla="*/ 641794 h 766717"/>
                <a:gd name="connsiteX10" fmla="*/ 157028 w 392213"/>
                <a:gd name="connsiteY10" fmla="*/ 549941 h 766717"/>
                <a:gd name="connsiteX11" fmla="*/ 687 w 392213"/>
                <a:gd name="connsiteY11" fmla="*/ 314881 h 766717"/>
                <a:gd name="connsiteX0" fmla="*/ 687 w 392213"/>
                <a:gd name="connsiteY0" fmla="*/ 314881 h 766715"/>
                <a:gd name="connsiteX1" fmla="*/ 125497 w 392213"/>
                <a:gd name="connsiteY1" fmla="*/ 187333 h 766715"/>
                <a:gd name="connsiteX2" fmla="*/ 241221 w 392213"/>
                <a:gd name="connsiteY2" fmla="*/ 774 h 766715"/>
                <a:gd name="connsiteX3" fmla="*/ 259015 w 392213"/>
                <a:gd name="connsiteY3" fmla="*/ 268355 h 766715"/>
                <a:gd name="connsiteX4" fmla="*/ 392213 w 392213"/>
                <a:gd name="connsiteY4" fmla="*/ 365483 h 766715"/>
                <a:gd name="connsiteX5" fmla="*/ 262133 w 392213"/>
                <a:gd name="connsiteY5" fmla="*/ 549940 h 766715"/>
                <a:gd name="connsiteX6" fmla="*/ 245708 w 392213"/>
                <a:gd name="connsiteY6" fmla="*/ 652304 h 766715"/>
                <a:gd name="connsiteX7" fmla="*/ 242996 w 392213"/>
                <a:gd name="connsiteY7" fmla="*/ 753984 h 766715"/>
                <a:gd name="connsiteX8" fmla="*/ 214945 w 392213"/>
                <a:gd name="connsiteY8" fmla="*/ 766716 h 766715"/>
                <a:gd name="connsiteX9" fmla="*/ 179362 w 392213"/>
                <a:gd name="connsiteY9" fmla="*/ 641794 h 766715"/>
                <a:gd name="connsiteX10" fmla="*/ 157028 w 392213"/>
                <a:gd name="connsiteY10" fmla="*/ 549941 h 766715"/>
                <a:gd name="connsiteX11" fmla="*/ 687 w 392213"/>
                <a:gd name="connsiteY11" fmla="*/ 314881 h 766715"/>
                <a:gd name="connsiteX0" fmla="*/ 577 w 392103"/>
                <a:gd name="connsiteY0" fmla="*/ 314811 h 766647"/>
                <a:gd name="connsiteX1" fmla="*/ 144741 w 392103"/>
                <a:gd name="connsiteY1" fmla="*/ 203262 h 766647"/>
                <a:gd name="connsiteX2" fmla="*/ 241111 w 392103"/>
                <a:gd name="connsiteY2" fmla="*/ 704 h 766647"/>
                <a:gd name="connsiteX3" fmla="*/ 258905 w 392103"/>
                <a:gd name="connsiteY3" fmla="*/ 268285 h 766647"/>
                <a:gd name="connsiteX4" fmla="*/ 392103 w 392103"/>
                <a:gd name="connsiteY4" fmla="*/ 365413 h 766647"/>
                <a:gd name="connsiteX5" fmla="*/ 262023 w 392103"/>
                <a:gd name="connsiteY5" fmla="*/ 549870 h 766647"/>
                <a:gd name="connsiteX6" fmla="*/ 245598 w 392103"/>
                <a:gd name="connsiteY6" fmla="*/ 652234 h 766647"/>
                <a:gd name="connsiteX7" fmla="*/ 242886 w 392103"/>
                <a:gd name="connsiteY7" fmla="*/ 753914 h 766647"/>
                <a:gd name="connsiteX8" fmla="*/ 214835 w 392103"/>
                <a:gd name="connsiteY8" fmla="*/ 766646 h 766647"/>
                <a:gd name="connsiteX9" fmla="*/ 179252 w 392103"/>
                <a:gd name="connsiteY9" fmla="*/ 641724 h 766647"/>
                <a:gd name="connsiteX10" fmla="*/ 156918 w 392103"/>
                <a:gd name="connsiteY10" fmla="*/ 549871 h 766647"/>
                <a:gd name="connsiteX11" fmla="*/ 577 w 392103"/>
                <a:gd name="connsiteY11" fmla="*/ 314811 h 766647"/>
                <a:gd name="connsiteX0" fmla="*/ 506 w 408870"/>
                <a:gd name="connsiteY0" fmla="*/ 263278 h 766645"/>
                <a:gd name="connsiteX1" fmla="*/ 161508 w 408870"/>
                <a:gd name="connsiteY1" fmla="*/ 203262 h 766645"/>
                <a:gd name="connsiteX2" fmla="*/ 257878 w 408870"/>
                <a:gd name="connsiteY2" fmla="*/ 704 h 766645"/>
                <a:gd name="connsiteX3" fmla="*/ 275672 w 408870"/>
                <a:gd name="connsiteY3" fmla="*/ 268285 h 766645"/>
                <a:gd name="connsiteX4" fmla="*/ 408870 w 408870"/>
                <a:gd name="connsiteY4" fmla="*/ 365413 h 766645"/>
                <a:gd name="connsiteX5" fmla="*/ 278790 w 408870"/>
                <a:gd name="connsiteY5" fmla="*/ 549870 h 766645"/>
                <a:gd name="connsiteX6" fmla="*/ 262365 w 408870"/>
                <a:gd name="connsiteY6" fmla="*/ 652234 h 766645"/>
                <a:gd name="connsiteX7" fmla="*/ 259653 w 408870"/>
                <a:gd name="connsiteY7" fmla="*/ 753914 h 766645"/>
                <a:gd name="connsiteX8" fmla="*/ 231602 w 408870"/>
                <a:gd name="connsiteY8" fmla="*/ 766646 h 766645"/>
                <a:gd name="connsiteX9" fmla="*/ 196019 w 408870"/>
                <a:gd name="connsiteY9" fmla="*/ 641724 h 766645"/>
                <a:gd name="connsiteX10" fmla="*/ 173685 w 408870"/>
                <a:gd name="connsiteY10" fmla="*/ 549871 h 766645"/>
                <a:gd name="connsiteX11" fmla="*/ 506 w 408870"/>
                <a:gd name="connsiteY11" fmla="*/ 263278 h 766645"/>
                <a:gd name="connsiteX0" fmla="*/ 506 w 402250"/>
                <a:gd name="connsiteY0" fmla="*/ 263278 h 766647"/>
                <a:gd name="connsiteX1" fmla="*/ 161508 w 402250"/>
                <a:gd name="connsiteY1" fmla="*/ 203262 h 766647"/>
                <a:gd name="connsiteX2" fmla="*/ 257878 w 402250"/>
                <a:gd name="connsiteY2" fmla="*/ 704 h 766647"/>
                <a:gd name="connsiteX3" fmla="*/ 275672 w 402250"/>
                <a:gd name="connsiteY3" fmla="*/ 268285 h 766647"/>
                <a:gd name="connsiteX4" fmla="*/ 402250 w 402250"/>
                <a:gd name="connsiteY4" fmla="*/ 283571 h 766647"/>
                <a:gd name="connsiteX5" fmla="*/ 278790 w 402250"/>
                <a:gd name="connsiteY5" fmla="*/ 549870 h 766647"/>
                <a:gd name="connsiteX6" fmla="*/ 262365 w 402250"/>
                <a:gd name="connsiteY6" fmla="*/ 652234 h 766647"/>
                <a:gd name="connsiteX7" fmla="*/ 259653 w 402250"/>
                <a:gd name="connsiteY7" fmla="*/ 753914 h 766647"/>
                <a:gd name="connsiteX8" fmla="*/ 231602 w 402250"/>
                <a:gd name="connsiteY8" fmla="*/ 766646 h 766647"/>
                <a:gd name="connsiteX9" fmla="*/ 196019 w 402250"/>
                <a:gd name="connsiteY9" fmla="*/ 641724 h 766647"/>
                <a:gd name="connsiteX10" fmla="*/ 173685 w 402250"/>
                <a:gd name="connsiteY10" fmla="*/ 549871 h 766647"/>
                <a:gd name="connsiteX11" fmla="*/ 506 w 402250"/>
                <a:gd name="connsiteY11" fmla="*/ 263278 h 766647"/>
                <a:gd name="connsiteX0" fmla="*/ 506 w 402250"/>
                <a:gd name="connsiteY0" fmla="*/ 263278 h 766645"/>
                <a:gd name="connsiteX1" fmla="*/ 161508 w 402250"/>
                <a:gd name="connsiteY1" fmla="*/ 203262 h 766645"/>
                <a:gd name="connsiteX2" fmla="*/ 257878 w 402250"/>
                <a:gd name="connsiteY2" fmla="*/ 704 h 766645"/>
                <a:gd name="connsiteX3" fmla="*/ 275672 w 402250"/>
                <a:gd name="connsiteY3" fmla="*/ 268285 h 766645"/>
                <a:gd name="connsiteX4" fmla="*/ 402250 w 402250"/>
                <a:gd name="connsiteY4" fmla="*/ 283571 h 766645"/>
                <a:gd name="connsiteX5" fmla="*/ 352511 w 402250"/>
                <a:gd name="connsiteY5" fmla="*/ 508230 h 766645"/>
                <a:gd name="connsiteX6" fmla="*/ 262365 w 402250"/>
                <a:gd name="connsiteY6" fmla="*/ 652234 h 766645"/>
                <a:gd name="connsiteX7" fmla="*/ 259653 w 402250"/>
                <a:gd name="connsiteY7" fmla="*/ 753914 h 766645"/>
                <a:gd name="connsiteX8" fmla="*/ 231602 w 402250"/>
                <a:gd name="connsiteY8" fmla="*/ 766646 h 766645"/>
                <a:gd name="connsiteX9" fmla="*/ 196019 w 402250"/>
                <a:gd name="connsiteY9" fmla="*/ 641724 h 766645"/>
                <a:gd name="connsiteX10" fmla="*/ 173685 w 402250"/>
                <a:gd name="connsiteY10" fmla="*/ 549871 h 766645"/>
                <a:gd name="connsiteX11" fmla="*/ 506 w 402250"/>
                <a:gd name="connsiteY11" fmla="*/ 263278 h 766645"/>
                <a:gd name="connsiteX0" fmla="*/ 506 w 402250"/>
                <a:gd name="connsiteY0" fmla="*/ 263278 h 766647"/>
                <a:gd name="connsiteX1" fmla="*/ 161508 w 402250"/>
                <a:gd name="connsiteY1" fmla="*/ 203262 h 766647"/>
                <a:gd name="connsiteX2" fmla="*/ 257878 w 402250"/>
                <a:gd name="connsiteY2" fmla="*/ 704 h 766647"/>
                <a:gd name="connsiteX3" fmla="*/ 275672 w 402250"/>
                <a:gd name="connsiteY3" fmla="*/ 268285 h 766647"/>
                <a:gd name="connsiteX4" fmla="*/ 402250 w 402250"/>
                <a:gd name="connsiteY4" fmla="*/ 283571 h 766647"/>
                <a:gd name="connsiteX5" fmla="*/ 352511 w 402250"/>
                <a:gd name="connsiteY5" fmla="*/ 508230 h 766647"/>
                <a:gd name="connsiteX6" fmla="*/ 258057 w 402250"/>
                <a:gd name="connsiteY6" fmla="*/ 528987 h 766647"/>
                <a:gd name="connsiteX7" fmla="*/ 259653 w 402250"/>
                <a:gd name="connsiteY7" fmla="*/ 753914 h 766647"/>
                <a:gd name="connsiteX8" fmla="*/ 231602 w 402250"/>
                <a:gd name="connsiteY8" fmla="*/ 766646 h 766647"/>
                <a:gd name="connsiteX9" fmla="*/ 196019 w 402250"/>
                <a:gd name="connsiteY9" fmla="*/ 641724 h 766647"/>
                <a:gd name="connsiteX10" fmla="*/ 173685 w 402250"/>
                <a:gd name="connsiteY10" fmla="*/ 549871 h 766647"/>
                <a:gd name="connsiteX11" fmla="*/ 506 w 402250"/>
                <a:gd name="connsiteY11" fmla="*/ 263278 h 766647"/>
                <a:gd name="connsiteX0" fmla="*/ 506 w 402250"/>
                <a:gd name="connsiteY0" fmla="*/ 263278 h 766645"/>
                <a:gd name="connsiteX1" fmla="*/ 161508 w 402250"/>
                <a:gd name="connsiteY1" fmla="*/ 203262 h 766645"/>
                <a:gd name="connsiteX2" fmla="*/ 257878 w 402250"/>
                <a:gd name="connsiteY2" fmla="*/ 704 h 766645"/>
                <a:gd name="connsiteX3" fmla="*/ 275672 w 402250"/>
                <a:gd name="connsiteY3" fmla="*/ 268285 h 766645"/>
                <a:gd name="connsiteX4" fmla="*/ 402250 w 402250"/>
                <a:gd name="connsiteY4" fmla="*/ 283571 h 766645"/>
                <a:gd name="connsiteX5" fmla="*/ 352511 w 402250"/>
                <a:gd name="connsiteY5" fmla="*/ 508230 h 766645"/>
                <a:gd name="connsiteX6" fmla="*/ 258656 w 402250"/>
                <a:gd name="connsiteY6" fmla="*/ 581546 h 766645"/>
                <a:gd name="connsiteX7" fmla="*/ 258057 w 402250"/>
                <a:gd name="connsiteY7" fmla="*/ 528987 h 766645"/>
                <a:gd name="connsiteX8" fmla="*/ 259653 w 402250"/>
                <a:gd name="connsiteY8" fmla="*/ 753914 h 766645"/>
                <a:gd name="connsiteX9" fmla="*/ 231602 w 402250"/>
                <a:gd name="connsiteY9" fmla="*/ 766646 h 766645"/>
                <a:gd name="connsiteX10" fmla="*/ 196019 w 402250"/>
                <a:gd name="connsiteY10" fmla="*/ 641724 h 766645"/>
                <a:gd name="connsiteX11" fmla="*/ 173685 w 402250"/>
                <a:gd name="connsiteY11" fmla="*/ 549871 h 766645"/>
                <a:gd name="connsiteX12" fmla="*/ 506 w 402250"/>
                <a:gd name="connsiteY12" fmla="*/ 263278 h 766645"/>
                <a:gd name="connsiteX0" fmla="*/ 506 w 402250"/>
                <a:gd name="connsiteY0" fmla="*/ 263278 h 766647"/>
                <a:gd name="connsiteX1" fmla="*/ 161508 w 402250"/>
                <a:gd name="connsiteY1" fmla="*/ 203262 h 766647"/>
                <a:gd name="connsiteX2" fmla="*/ 257878 w 402250"/>
                <a:gd name="connsiteY2" fmla="*/ 704 h 766647"/>
                <a:gd name="connsiteX3" fmla="*/ 275672 w 402250"/>
                <a:gd name="connsiteY3" fmla="*/ 268285 h 766647"/>
                <a:gd name="connsiteX4" fmla="*/ 402250 w 402250"/>
                <a:gd name="connsiteY4" fmla="*/ 283571 h 766647"/>
                <a:gd name="connsiteX5" fmla="*/ 352511 w 402250"/>
                <a:gd name="connsiteY5" fmla="*/ 508230 h 766647"/>
                <a:gd name="connsiteX6" fmla="*/ 276779 w 402250"/>
                <a:gd name="connsiteY6" fmla="*/ 562334 h 766647"/>
                <a:gd name="connsiteX7" fmla="*/ 258057 w 402250"/>
                <a:gd name="connsiteY7" fmla="*/ 528987 h 766647"/>
                <a:gd name="connsiteX8" fmla="*/ 259653 w 402250"/>
                <a:gd name="connsiteY8" fmla="*/ 753914 h 766647"/>
                <a:gd name="connsiteX9" fmla="*/ 231602 w 402250"/>
                <a:gd name="connsiteY9" fmla="*/ 766646 h 766647"/>
                <a:gd name="connsiteX10" fmla="*/ 196019 w 402250"/>
                <a:gd name="connsiteY10" fmla="*/ 641724 h 766647"/>
                <a:gd name="connsiteX11" fmla="*/ 173685 w 402250"/>
                <a:gd name="connsiteY11" fmla="*/ 549871 h 766647"/>
                <a:gd name="connsiteX12" fmla="*/ 506 w 402250"/>
                <a:gd name="connsiteY12" fmla="*/ 263278 h 766647"/>
                <a:gd name="connsiteX0" fmla="*/ 506 w 402250"/>
                <a:gd name="connsiteY0" fmla="*/ 263278 h 766645"/>
                <a:gd name="connsiteX1" fmla="*/ 161508 w 402250"/>
                <a:gd name="connsiteY1" fmla="*/ 203262 h 766645"/>
                <a:gd name="connsiteX2" fmla="*/ 257878 w 402250"/>
                <a:gd name="connsiteY2" fmla="*/ 704 h 766645"/>
                <a:gd name="connsiteX3" fmla="*/ 275672 w 402250"/>
                <a:gd name="connsiteY3" fmla="*/ 268285 h 766645"/>
                <a:gd name="connsiteX4" fmla="*/ 402250 w 402250"/>
                <a:gd name="connsiteY4" fmla="*/ 283571 h 766645"/>
                <a:gd name="connsiteX5" fmla="*/ 352511 w 402250"/>
                <a:gd name="connsiteY5" fmla="*/ 508230 h 766645"/>
                <a:gd name="connsiteX6" fmla="*/ 276779 w 402250"/>
                <a:gd name="connsiteY6" fmla="*/ 562334 h 766645"/>
                <a:gd name="connsiteX7" fmla="*/ 271352 w 402250"/>
                <a:gd name="connsiteY7" fmla="*/ 586713 h 766645"/>
                <a:gd name="connsiteX8" fmla="*/ 259653 w 402250"/>
                <a:gd name="connsiteY8" fmla="*/ 753914 h 766645"/>
                <a:gd name="connsiteX9" fmla="*/ 231602 w 402250"/>
                <a:gd name="connsiteY9" fmla="*/ 766646 h 766645"/>
                <a:gd name="connsiteX10" fmla="*/ 196019 w 402250"/>
                <a:gd name="connsiteY10" fmla="*/ 641724 h 766645"/>
                <a:gd name="connsiteX11" fmla="*/ 173685 w 402250"/>
                <a:gd name="connsiteY11" fmla="*/ 549871 h 766645"/>
                <a:gd name="connsiteX12" fmla="*/ 506 w 402250"/>
                <a:gd name="connsiteY12" fmla="*/ 263278 h 76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250" h="766645">
                  <a:moveTo>
                    <a:pt x="506" y="263278"/>
                  </a:moveTo>
                  <a:cubicBezTo>
                    <a:pt x="-9128" y="203719"/>
                    <a:pt x="121419" y="255613"/>
                    <a:pt x="161508" y="203262"/>
                  </a:cubicBezTo>
                  <a:cubicBezTo>
                    <a:pt x="201597" y="150911"/>
                    <a:pt x="219249" y="-11996"/>
                    <a:pt x="257878" y="704"/>
                  </a:cubicBezTo>
                  <a:lnTo>
                    <a:pt x="275672" y="268285"/>
                  </a:lnTo>
                  <a:cubicBezTo>
                    <a:pt x="306934" y="268285"/>
                    <a:pt x="402250" y="252309"/>
                    <a:pt x="402250" y="283571"/>
                  </a:cubicBezTo>
                  <a:cubicBezTo>
                    <a:pt x="402469" y="356669"/>
                    <a:pt x="352292" y="435132"/>
                    <a:pt x="352511" y="508230"/>
                  </a:cubicBezTo>
                  <a:cubicBezTo>
                    <a:pt x="328759" y="545123"/>
                    <a:pt x="292521" y="558875"/>
                    <a:pt x="276779" y="562334"/>
                  </a:cubicBezTo>
                  <a:cubicBezTo>
                    <a:pt x="261037" y="565793"/>
                    <a:pt x="271366" y="545216"/>
                    <a:pt x="271352" y="586713"/>
                  </a:cubicBezTo>
                  <a:cubicBezTo>
                    <a:pt x="271352" y="617975"/>
                    <a:pt x="290915" y="753914"/>
                    <a:pt x="259653" y="753914"/>
                  </a:cubicBezTo>
                  <a:lnTo>
                    <a:pt x="231602" y="766646"/>
                  </a:lnTo>
                  <a:cubicBezTo>
                    <a:pt x="200340" y="766646"/>
                    <a:pt x="196019" y="672986"/>
                    <a:pt x="196019" y="641724"/>
                  </a:cubicBezTo>
                  <a:lnTo>
                    <a:pt x="173685" y="549871"/>
                  </a:lnTo>
                  <a:lnTo>
                    <a:pt x="506" y="263278"/>
                  </a:lnTo>
                  <a:close/>
                </a:path>
              </a:pathLst>
            </a:custGeom>
            <a:solidFill>
              <a:srgbClr val="DB9B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60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714546" y="2995969"/>
            <a:ext cx="6930065" cy="531801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ru-RU"/>
          </a:p>
        </p:txBody>
      </p:sp>
      <p:sp>
        <p:nvSpPr>
          <p:cNvPr id="169" name="TextBox 168"/>
          <p:cNvSpPr txBox="1"/>
          <p:nvPr/>
        </p:nvSpPr>
        <p:spPr>
          <a:xfrm>
            <a:off x="3867944" y="5884403"/>
            <a:ext cx="935185" cy="569045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Пермь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719 чел</a:t>
            </a:r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90" y="5499403"/>
            <a:ext cx="754005" cy="754005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8" y="4771983"/>
            <a:ext cx="754005" cy="754005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3011827" y="4971202"/>
            <a:ext cx="1901833" cy="569045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Нижний Новгород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41 чел</a:t>
            </a:r>
          </a:p>
        </p:txBody>
      </p:sp>
      <p:pic>
        <p:nvPicPr>
          <p:cNvPr id="152" name="Рисунок 15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1600" y1="67200" x2="416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39" y="5064911"/>
            <a:ext cx="754005" cy="754005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1314010" y="5802892"/>
            <a:ext cx="983440" cy="56904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Москва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118 чел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672" y="2077518"/>
            <a:ext cx="1820752" cy="2593528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r"/>
            <a:r>
              <a:rPr lang="ru-RU" sz="8000" b="1" dirty="0">
                <a:solidFill>
                  <a:schemeClr val="tx2"/>
                </a:solidFill>
              </a:rPr>
              <a:t>3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8000" b="1" dirty="0">
                <a:solidFill>
                  <a:srgbClr val="FAA100"/>
                </a:solidFill>
              </a:rPr>
              <a:t>878</a:t>
            </a:r>
            <a:endParaRPr lang="ru-RU" sz="2800" dirty="0">
              <a:solidFill>
                <a:srgbClr val="FAA1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2670" y="2114868"/>
            <a:ext cx="4730202" cy="117775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l"/>
            <a:r>
              <a:rPr lang="ru-RU" b="1" dirty="0" smtClean="0"/>
              <a:t>площадки </a:t>
            </a:r>
            <a:r>
              <a:rPr lang="ru-RU" b="1" dirty="0"/>
              <a:t>проведения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2-го тура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25571" y="3411012"/>
            <a:ext cx="2494012" cy="117775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l"/>
            <a:r>
              <a:rPr lang="ru-RU" b="1" dirty="0" smtClean="0"/>
              <a:t>участников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2-го тура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14101"/>
              </p:ext>
            </p:extLst>
          </p:nvPr>
        </p:nvGraphicFramePr>
        <p:xfrm>
          <a:off x="5887932" y="4034050"/>
          <a:ext cx="6585285" cy="35070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46413"/>
                <a:gridCol w="580116"/>
                <a:gridCol w="642637"/>
                <a:gridCol w="688609"/>
                <a:gridCol w="691163"/>
                <a:gridCol w="936347"/>
              </a:tblGrid>
              <a:tr h="3240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Площадка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</a:rPr>
                        <a:t>Количество участников</a:t>
                      </a:r>
                      <a:endParaRPr lang="ru-RU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</a:rPr>
                        <a:t>И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</a:rPr>
                        <a:t>Ф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</a:rPr>
                        <a:t>О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effectLst/>
                        </a:rPr>
                        <a:t>АЯ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</a:rPr>
                        <a:t>Всего</a:t>
                      </a:r>
                      <a:endParaRPr lang="ru-RU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</a:tr>
              <a:tr h="648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Пермь  (НИУ ВШЭ–Пермь)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62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</a:rPr>
                        <a:t>156</a:t>
                      </a:r>
                      <a:endParaRPr lang="ru-RU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</a:rPr>
                        <a:t>254</a:t>
                      </a:r>
                      <a:endParaRPr lang="ru-RU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247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719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</a:rPr>
                        <a:t>Москва (НИУ ВШЭ)</a:t>
                      </a:r>
                      <a:endParaRPr lang="ru-RU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23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18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ru-RU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ru-RU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</a:rPr>
                        <a:t>118</a:t>
                      </a:r>
                      <a:endParaRPr lang="ru-RU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</a:tr>
              <a:tr h="972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</a:rPr>
                        <a:t>Нижний Новгород</a:t>
                      </a:r>
                      <a:br>
                        <a:rPr lang="ru-RU" sz="1800" b="1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</a:rPr>
                        <a:t>(НИУ ВШЭ–Нижний Новгород)</a:t>
                      </a:r>
                      <a:endParaRPr lang="ru-RU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ru-RU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</a:tr>
              <a:tr h="590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Итого за 2й тур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93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</a:rPr>
                        <a:t>183</a:t>
                      </a:r>
                      <a:endParaRPr lang="ru-RU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</a:rPr>
                        <a:t>298</a:t>
                      </a:r>
                      <a:endParaRPr lang="ru-RU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</a:rPr>
                        <a:t>304</a:t>
                      </a:r>
                      <a:endParaRPr lang="ru-RU" sz="1600" b="1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</a:rPr>
                        <a:t>878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4399" marR="9439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7703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нимок экрана 2017-02-01 в 11.18.0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306424" y="390596"/>
            <a:ext cx="10316656" cy="102982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 lnSpcReduction="10000"/>
          </a:bodyPr>
          <a:lstStyle>
            <a:lvl1pPr algn="ctr" defTabSz="1300393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Количество участников </a:t>
            </a:r>
            <a:b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</a:br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по предметам, 2016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818066"/>
              </p:ext>
            </p:extLst>
          </p:nvPr>
        </p:nvGraphicFramePr>
        <p:xfrm>
          <a:off x="306511" y="1852464"/>
          <a:ext cx="12391777" cy="732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58026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нимок экрана 2017-02-01 в 11.18.0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2306424" y="390596"/>
            <a:ext cx="10316656" cy="102982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 lnSpcReduction="10000"/>
          </a:bodyPr>
          <a:lstStyle>
            <a:lvl1pPr algn="ctr" defTabSz="1300393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Ценность результатов</a:t>
            </a:r>
            <a:b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</a:br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для органов </a:t>
            </a:r>
            <a:r>
              <a:rPr lang="ru-RU" altLang="ru-RU" sz="3000" b="1" dirty="0" smtClean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управления образованием</a:t>
            </a:r>
            <a:endParaRPr lang="ru-RU" altLang="ru-RU" sz="3000" b="1" dirty="0">
              <a:solidFill>
                <a:srgbClr val="FFFFFF"/>
              </a:solidFill>
              <a:latin typeface="PermianSlabSerifTypeface"/>
              <a:ea typeface="PermianSlabSerifTypeface"/>
              <a:cs typeface="PermianSlabSerifTypeface"/>
              <a:sym typeface="PermianSlabSerifTypeface"/>
            </a:endParaRPr>
          </a:p>
        </p:txBody>
      </p:sp>
      <p:sp>
        <p:nvSpPr>
          <p:cNvPr id="29699" name="Объект 1"/>
          <p:cNvSpPr>
            <a:spLocks noGrp="1"/>
          </p:cNvSpPr>
          <p:nvPr>
            <p:ph idx="1"/>
          </p:nvPr>
        </p:nvSpPr>
        <p:spPr>
          <a:xfrm>
            <a:off x="356729" y="2572544"/>
            <a:ext cx="12291342" cy="4813582"/>
          </a:xfrm>
        </p:spPr>
        <p:txBody>
          <a:bodyPr anchor="ctr">
            <a:normAutofit fontScale="85000" lnSpcReduction="10000"/>
          </a:bodyPr>
          <a:lstStyle/>
          <a:p>
            <a:pPr marL="650230" indent="-650230" algn="ctr">
              <a:buFont typeface="Candara" pitchFamily="34" charset="0"/>
              <a:buAutoNum type="arabicPeriod"/>
            </a:pPr>
            <a:r>
              <a:rPr kumimoji="0" lang="ru-RU" altLang="ru-RU" dirty="0" smtClean="0"/>
              <a:t>Олимпиада дает объективную информацию об уровне предметной компетенции учителя.</a:t>
            </a:r>
          </a:p>
          <a:p>
            <a:pPr marL="650230" indent="-650230" algn="ctr">
              <a:buFont typeface="Candara" pitchFamily="34" charset="0"/>
              <a:buAutoNum type="arabicPeriod"/>
            </a:pPr>
            <a:r>
              <a:rPr kumimoji="0" lang="ru-RU" altLang="ru-RU" dirty="0" smtClean="0"/>
              <a:t>На основе результатов Олимпиады выстраивается дифференцированное (адресное) повышение квалификации* каждого педагога.</a:t>
            </a:r>
          </a:p>
          <a:p>
            <a:pPr marL="650230" indent="-650230" algn="ctr">
              <a:buFont typeface="Candara" pitchFamily="34" charset="0"/>
              <a:buAutoNum type="arabicPeriod"/>
            </a:pPr>
            <a:r>
              <a:rPr kumimoji="0" lang="ru-RU" altLang="ru-RU" dirty="0" smtClean="0"/>
              <a:t>Олимпиада позволяет производить отбор и сертификацию специалистов в комиссию по проверке ЕГЭ.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255130" y="8658579"/>
            <a:ext cx="12392942" cy="78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solidFill>
                  <a:srgbClr val="000000"/>
                </a:solidFill>
                <a:latin typeface="Arial" charset="0"/>
              </a:rPr>
              <a:t>_________________________________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1400">
                <a:solidFill>
                  <a:srgbClr val="000000"/>
                </a:solidFill>
                <a:latin typeface="Arial" charset="0"/>
              </a:rPr>
              <a:t>*в 2011 году учителя английского языка были обучены по программе CELTA, учителя биологии и физики – по специально разработанной программе.</a:t>
            </a:r>
          </a:p>
        </p:txBody>
      </p:sp>
    </p:spTree>
    <p:extLst>
      <p:ext uri="{BB962C8B-B14F-4D97-AF65-F5344CB8AC3E}">
        <p14:creationId xmlns:p14="http://schemas.microsoft.com/office/powerpoint/2010/main" val="109923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нимок экрана 2017-02-01 в 11.18.0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356729" y="3362912"/>
            <a:ext cx="12291342" cy="3890152"/>
          </a:xfrm>
        </p:spPr>
        <p:txBody>
          <a:bodyPr anchor="ctr">
            <a:normAutofit fontScale="92500" lnSpcReduction="20000"/>
          </a:bodyPr>
          <a:lstStyle/>
          <a:p>
            <a:pPr marL="731509" indent="-731509" algn="ctr">
              <a:buFont typeface="Candara" pitchFamily="34" charset="0"/>
              <a:buAutoNum type="arabicPeriod" startAt="4"/>
            </a:pPr>
            <a:r>
              <a:rPr kumimoji="0" lang="ru-RU" altLang="ru-RU" dirty="0" smtClean="0"/>
              <a:t>Анализ динамических рядов данных и сравнение их с результатами ЕГЭ школьников позволяет судить об успехах реализуемых мер </a:t>
            </a:r>
            <a:br>
              <a:rPr kumimoji="0" lang="ru-RU" altLang="ru-RU" dirty="0" smtClean="0"/>
            </a:br>
            <a:r>
              <a:rPr kumimoji="0" lang="ru-RU" altLang="ru-RU" dirty="0" smtClean="0"/>
              <a:t>в сфере общего образования, а в случае необходимости, корректировать разработанные сценарии региональной политики.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2306424" y="390596"/>
            <a:ext cx="10316656" cy="102982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 lnSpcReduction="10000"/>
          </a:bodyPr>
          <a:lstStyle>
            <a:lvl1pPr algn="ctr" defTabSz="1300393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Ценность результатов</a:t>
            </a:r>
            <a:b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</a:br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для органов </a:t>
            </a:r>
            <a:r>
              <a:rPr lang="ru-RU" altLang="ru-RU" sz="3000" b="1" dirty="0" smtClean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управления образованием</a:t>
            </a:r>
            <a:endParaRPr lang="ru-RU" altLang="ru-RU" sz="3000" b="1" dirty="0">
              <a:solidFill>
                <a:srgbClr val="FFFFFF"/>
              </a:solidFill>
              <a:latin typeface="PermianSlabSerifTypeface"/>
              <a:ea typeface="PermianSlabSerifTypeface"/>
              <a:cs typeface="PermianSlabSerifTypeface"/>
              <a:sym typeface="PermianSlabSerifTypeface"/>
            </a:endParaRPr>
          </a:p>
        </p:txBody>
      </p:sp>
    </p:spTree>
    <p:extLst>
      <p:ext uri="{BB962C8B-B14F-4D97-AF65-F5344CB8AC3E}">
        <p14:creationId xmlns:p14="http://schemas.microsoft.com/office/powerpoint/2010/main" val="4053633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нимок экрана 2017-02-01 в 11.18.0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31746" name="Объект 1"/>
          <p:cNvSpPr>
            <a:spLocks noGrp="1"/>
          </p:cNvSpPr>
          <p:nvPr>
            <p:ph idx="1"/>
          </p:nvPr>
        </p:nvSpPr>
        <p:spPr>
          <a:xfrm>
            <a:off x="356729" y="2524162"/>
            <a:ext cx="12291342" cy="5737014"/>
          </a:xfrm>
        </p:spPr>
        <p:txBody>
          <a:bodyPr anchor="ctr">
            <a:normAutofit fontScale="92500"/>
          </a:bodyPr>
          <a:lstStyle/>
          <a:p>
            <a:pPr marL="731509" indent="-731509" algn="ctr">
              <a:buFont typeface="Candara" pitchFamily="34" charset="0"/>
              <a:buAutoNum type="arabicPeriod" startAt="5"/>
            </a:pPr>
            <a:r>
              <a:rPr kumimoji="0" lang="ru-RU" altLang="ru-RU" dirty="0" smtClean="0"/>
              <a:t>Олимпиада органично вписалась в образовательную систему Пермского края, стала частью системы аттестации учителей на </a:t>
            </a:r>
            <a:br>
              <a:rPr kumimoji="0" lang="ru-RU" altLang="ru-RU" dirty="0" smtClean="0"/>
            </a:br>
            <a:r>
              <a:rPr kumimoji="0" lang="ru-RU" altLang="ru-RU" dirty="0" smtClean="0"/>
              <a:t>1-ю и высшую квалификационную категорию.</a:t>
            </a:r>
          </a:p>
          <a:p>
            <a:pPr marL="731509" indent="-731509" algn="ctr">
              <a:buFont typeface="Candara" pitchFamily="34" charset="0"/>
              <a:buAutoNum type="arabicPeriod" startAt="5"/>
            </a:pPr>
            <a:r>
              <a:rPr kumimoji="0" lang="ru-RU" altLang="ru-RU" dirty="0" smtClean="0"/>
              <a:t>Результаты Олимпиады служат дополнительным критерием для построения рейтинга территорий и образовательных учреждений.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2306424" y="390596"/>
            <a:ext cx="10316656" cy="102982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 lnSpcReduction="10000"/>
          </a:bodyPr>
          <a:lstStyle>
            <a:lvl1pPr algn="ctr" defTabSz="1300393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Ценность результатов</a:t>
            </a:r>
            <a:b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</a:br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для органов </a:t>
            </a:r>
            <a:r>
              <a:rPr lang="ru-RU" altLang="ru-RU" sz="3000" b="1" dirty="0" smtClean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управления образованием</a:t>
            </a:r>
            <a:endParaRPr lang="ru-RU" altLang="ru-RU" sz="3000" b="1" dirty="0">
              <a:solidFill>
                <a:srgbClr val="FFFFFF"/>
              </a:solidFill>
              <a:latin typeface="PermianSlabSerifTypeface"/>
              <a:ea typeface="PermianSlabSerifTypeface"/>
              <a:cs typeface="PermianSlabSerifTypeface"/>
              <a:sym typeface="PermianSlabSerifTypeface"/>
            </a:endParaRPr>
          </a:p>
        </p:txBody>
      </p:sp>
    </p:spTree>
    <p:extLst>
      <p:ext uri="{BB962C8B-B14F-4D97-AF65-F5344CB8AC3E}">
        <p14:creationId xmlns:p14="http://schemas.microsoft.com/office/powerpoint/2010/main" val="3326969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нимок экрана 2017-02-01 в 11.18.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306424" y="390596"/>
            <a:ext cx="10316656" cy="102982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 lnSpcReduction="10000"/>
          </a:bodyPr>
          <a:lstStyle>
            <a:lvl1pPr algn="ctr" defTabSz="1300393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Положительные </a:t>
            </a:r>
            <a:b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</a:br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эффекты Олимпиады</a:t>
            </a:r>
          </a:p>
        </p:txBody>
      </p:sp>
      <p:sp>
        <p:nvSpPr>
          <p:cNvPr id="32770" name="Объект 1"/>
          <p:cNvSpPr>
            <a:spLocks noGrp="1"/>
          </p:cNvSpPr>
          <p:nvPr>
            <p:ph idx="1"/>
          </p:nvPr>
        </p:nvSpPr>
        <p:spPr>
          <a:xfrm>
            <a:off x="530579" y="2428528"/>
            <a:ext cx="12187484" cy="5876995"/>
          </a:xfrm>
        </p:spPr>
        <p:txBody>
          <a:bodyPr anchor="ctr">
            <a:normAutofit fontScale="92500" lnSpcReduction="10000"/>
          </a:bodyPr>
          <a:lstStyle/>
          <a:p>
            <a:pPr marL="650230" indent="-650230">
              <a:spcBef>
                <a:spcPts val="1707"/>
              </a:spcBef>
              <a:buFont typeface="Candara" pitchFamily="34" charset="0"/>
              <a:buAutoNum type="arabicPeriod"/>
            </a:pPr>
            <a:r>
              <a:rPr kumimoji="0" lang="ru-RU" altLang="ru-RU" dirty="0" smtClean="0"/>
              <a:t>Усиление конкуренции среди педагогов и, как результат, формирование стимулов к постоянному профессиональному росту.</a:t>
            </a:r>
          </a:p>
          <a:p>
            <a:pPr marL="650230" indent="-650230">
              <a:spcBef>
                <a:spcPts val="1707"/>
              </a:spcBef>
              <a:buFont typeface="Candara" pitchFamily="34" charset="0"/>
              <a:buAutoNum type="arabicPeriod"/>
            </a:pPr>
            <a:r>
              <a:rPr kumimoji="0" lang="ru-RU" altLang="ru-RU" dirty="0" smtClean="0"/>
              <a:t>Подкрепление авторитета учителя независимой оценкой знаний и тем фактом, что, участвуя в Олимпиаде, учитель тоже «сдаёт профессиональный экзамен», работает над своими ошибками и, тем самым,  продолжает учиться и расти</a:t>
            </a:r>
          </a:p>
        </p:txBody>
      </p:sp>
    </p:spTree>
    <p:extLst>
      <p:ext uri="{BB962C8B-B14F-4D97-AF65-F5344CB8AC3E}">
        <p14:creationId xmlns:p14="http://schemas.microsoft.com/office/powerpoint/2010/main" val="15418584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нимок экрана 2017-02-01 в 11.18.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306424" y="390596"/>
            <a:ext cx="10316656" cy="102982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 lnSpcReduction="10000"/>
          </a:bodyPr>
          <a:lstStyle>
            <a:lvl1pPr algn="ctr" defTabSz="1300393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Положительные </a:t>
            </a:r>
            <a:b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</a:br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эффекты Олимпиады</a:t>
            </a:r>
          </a:p>
        </p:txBody>
      </p:sp>
      <p:sp>
        <p:nvSpPr>
          <p:cNvPr id="33794" name="Объект 1"/>
          <p:cNvSpPr>
            <a:spLocks noGrp="1"/>
          </p:cNvSpPr>
          <p:nvPr>
            <p:ph idx="1"/>
          </p:nvPr>
        </p:nvSpPr>
        <p:spPr>
          <a:xfrm>
            <a:off x="460588" y="2428528"/>
            <a:ext cx="12187484" cy="5940214"/>
          </a:xfrm>
        </p:spPr>
        <p:txBody>
          <a:bodyPr anchor="ctr">
            <a:normAutofit fontScale="92500" lnSpcReduction="10000"/>
          </a:bodyPr>
          <a:lstStyle/>
          <a:p>
            <a:pPr marL="731509" indent="-731509">
              <a:spcBef>
                <a:spcPts val="1707"/>
              </a:spcBef>
              <a:buFont typeface="Candara" pitchFamily="34" charset="0"/>
              <a:buAutoNum type="arabicPeriod" startAt="3"/>
            </a:pPr>
            <a:r>
              <a:rPr kumimoji="0" lang="ru-RU" altLang="ru-RU" dirty="0" smtClean="0"/>
              <a:t>Формирование устойчивых предметных сообществ учителей-участников Олимпиады.</a:t>
            </a:r>
          </a:p>
          <a:p>
            <a:pPr marL="731509" indent="-731509">
              <a:spcBef>
                <a:spcPts val="1707"/>
              </a:spcBef>
              <a:buFont typeface="Candara" pitchFamily="34" charset="0"/>
              <a:buAutoNum type="arabicPeriod" startAt="3"/>
            </a:pPr>
            <a:r>
              <a:rPr kumimoji="0" lang="ru-RU" altLang="ru-RU" dirty="0" smtClean="0"/>
              <a:t>Создание возможности открывать новые таланты – выявление учителей – мультипликаторов и учителей – экспертов, задействованных в разработке и экспертизе Олимпиадных заданий.</a:t>
            </a:r>
          </a:p>
          <a:p>
            <a:pPr marL="731509" indent="-731509">
              <a:spcBef>
                <a:spcPts val="1707"/>
              </a:spcBef>
              <a:buFont typeface="Candara" pitchFamily="34" charset="0"/>
              <a:buAutoNum type="arabicPeriod" startAt="3"/>
            </a:pPr>
            <a:r>
              <a:rPr kumimoji="0" lang="ru-RU" altLang="ru-RU" dirty="0" smtClean="0"/>
              <a:t>Выравнивание знаний на территории региона/страны.</a:t>
            </a:r>
          </a:p>
        </p:txBody>
      </p:sp>
    </p:spTree>
    <p:extLst>
      <p:ext uri="{BB962C8B-B14F-4D97-AF65-F5344CB8AC3E}">
        <p14:creationId xmlns:p14="http://schemas.microsoft.com/office/powerpoint/2010/main" val="350209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нимок экрана 2017-02-01 в 11.18.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306424" y="390596"/>
            <a:ext cx="10316656" cy="102982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 lnSpcReduction="10000"/>
          </a:bodyPr>
          <a:lstStyle>
            <a:lvl1pPr algn="ctr" defTabSz="1300393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Положительные </a:t>
            </a:r>
            <a:b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</a:br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эффекты Олимпиады</a:t>
            </a:r>
          </a:p>
        </p:txBody>
      </p:sp>
      <p:sp>
        <p:nvSpPr>
          <p:cNvPr id="34818" name="Объект 1"/>
          <p:cNvSpPr>
            <a:spLocks noGrp="1"/>
          </p:cNvSpPr>
          <p:nvPr>
            <p:ph idx="1"/>
          </p:nvPr>
        </p:nvSpPr>
        <p:spPr>
          <a:xfrm>
            <a:off x="460588" y="2212504"/>
            <a:ext cx="12187484" cy="5940214"/>
          </a:xfrm>
        </p:spPr>
        <p:txBody>
          <a:bodyPr anchor="ctr">
            <a:normAutofit lnSpcReduction="10000"/>
          </a:bodyPr>
          <a:lstStyle/>
          <a:p>
            <a:pPr marL="731509" indent="-731509">
              <a:spcBef>
                <a:spcPts val="1707"/>
              </a:spcBef>
              <a:buFont typeface="Candara" pitchFamily="34" charset="0"/>
              <a:buAutoNum type="arabicPeriod" startAt="6"/>
            </a:pPr>
            <a:r>
              <a:rPr kumimoji="0" lang="ru-RU" altLang="ru-RU" dirty="0" smtClean="0"/>
              <a:t>Формирование устойчивости к стрессу во время сдачи профессионального экзамена – аттестация работников образования (повышение/подтверждение квалификационной категории).</a:t>
            </a:r>
          </a:p>
          <a:p>
            <a:pPr marL="731509" indent="-731509">
              <a:spcBef>
                <a:spcPts val="1707"/>
              </a:spcBef>
              <a:buFont typeface="Candara" pitchFamily="34" charset="0"/>
              <a:buAutoNum type="arabicPeriod" startAt="6"/>
            </a:pPr>
            <a:r>
              <a:rPr kumimoji="0" lang="ru-RU" altLang="ru-RU" dirty="0" smtClean="0"/>
              <a:t>Рост мотивации к постоянному самосовершенствованию в области предметных знаний.</a:t>
            </a:r>
          </a:p>
        </p:txBody>
      </p:sp>
    </p:spTree>
    <p:extLst>
      <p:ext uri="{BB962C8B-B14F-4D97-AF65-F5344CB8AC3E}">
        <p14:creationId xmlns:p14="http://schemas.microsoft.com/office/powerpoint/2010/main" val="2418802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Снимок экрана 2017-02-01 в 11.18.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19347" y="4343400"/>
            <a:ext cx="3361979" cy="542677"/>
          </a:xfrm>
          <a:prstGeom prst="rect">
            <a:avLst/>
          </a:prstGeom>
          <a:gradFill>
            <a:gsLst>
              <a:gs pos="0">
                <a:srgbClr val="164F86"/>
              </a:gs>
              <a:gs pos="100000">
                <a:srgbClr val="FFFFFF"/>
              </a:gs>
            </a:gsLst>
          </a:gra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1518195" y="2063229"/>
            <a:ext cx="9968410" cy="1931640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lvl="0" defTabSz="914400">
              <a:defRPr sz="1800"/>
            </a:pPr>
            <a:r>
              <a:rPr sz="4400" b="1" dirty="0" err="1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Основные</a:t>
            </a:r>
            <a:r>
              <a:rPr sz="4400" b="1" dirty="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 </a:t>
            </a:r>
            <a:r>
              <a:rPr sz="4400" b="1" dirty="0" err="1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направления</a:t>
            </a:r>
            <a:r>
              <a:rPr sz="4400" b="1" dirty="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       </a:t>
            </a:r>
            <a:br>
              <a:rPr sz="4400" b="1" dirty="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</a:br>
            <a:r>
              <a:rPr lang="ru-RU" sz="4400" b="1" dirty="0" smtClean="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взаимодействия</a:t>
            </a:r>
            <a:r>
              <a:rPr sz="4400" b="1" dirty="0" smtClean="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:</a:t>
            </a:r>
            <a:endParaRPr sz="4400" b="1" dirty="0">
              <a:latin typeface="PermianSlabSerifTypeface"/>
              <a:ea typeface="PermianSlabSerifTypeface"/>
              <a:cs typeface="PermianSlabSerifTypeface"/>
              <a:sym typeface="PermianSlabSerifTypeface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19347" y="5384800"/>
            <a:ext cx="3361979" cy="542677"/>
          </a:xfrm>
          <a:prstGeom prst="rect">
            <a:avLst/>
          </a:prstGeom>
          <a:gradFill>
            <a:gsLst>
              <a:gs pos="0">
                <a:srgbClr val="164F86"/>
              </a:gs>
              <a:gs pos="100000">
                <a:srgbClr val="FFFFFF"/>
              </a:gs>
            </a:gsLst>
          </a:gra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19347" y="6451600"/>
            <a:ext cx="3361979" cy="542677"/>
          </a:xfrm>
          <a:prstGeom prst="rect">
            <a:avLst/>
          </a:prstGeom>
          <a:gradFill>
            <a:gsLst>
              <a:gs pos="0">
                <a:srgbClr val="164F86"/>
              </a:gs>
              <a:gs pos="100000">
                <a:srgbClr val="FFFFFF"/>
              </a:gs>
            </a:gsLst>
          </a:gra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19347" y="7518400"/>
            <a:ext cx="3361979" cy="542677"/>
          </a:xfrm>
          <a:prstGeom prst="rect">
            <a:avLst/>
          </a:prstGeom>
          <a:gradFill>
            <a:gsLst>
              <a:gs pos="0">
                <a:srgbClr val="164F86"/>
              </a:gs>
              <a:gs pos="100000">
                <a:srgbClr val="FFFFFF"/>
              </a:gs>
            </a:gsLst>
          </a:gra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3092995" y="3963615"/>
            <a:ext cx="8265469" cy="44264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 algn="l" defTabSz="914400">
              <a:lnSpc>
                <a:spcPct val="200000"/>
              </a:lnSpc>
              <a:defRPr sz="1800"/>
            </a:pPr>
            <a:r>
              <a:rPr sz="3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1. Университетский Округ </a:t>
            </a:r>
            <a:br>
              <a:rPr sz="3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</a:br>
            <a:r>
              <a:rPr sz="3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2. Университетско-школьный кластер</a:t>
            </a:r>
            <a:br>
              <a:rPr sz="3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</a:br>
            <a:r>
              <a:rPr sz="3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3. Университетские классы Вышки</a:t>
            </a:r>
            <a:br>
              <a:rPr sz="3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</a:br>
            <a:r>
              <a:rPr sz="3300"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4. Олимпиада учителей «Профи»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нимок экрана 2017-02-01 в 11.18.0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9774" y="3135807"/>
            <a:ext cx="11054080" cy="3481987"/>
          </a:xfrm>
          <a:extLst>
            <a:ext uri="{FAA26D3D-D897-4be2-8F04-BA451C77F1D7}"/>
          </a:extLst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77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Международная олимпиада учителей </a:t>
            </a:r>
            <a:br>
              <a:rPr lang="ru-RU" sz="77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77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«ПРОФИ»</a:t>
            </a:r>
            <a:endParaRPr lang="ru-RU" sz="6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1331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51" y="5696091"/>
            <a:ext cx="5702017" cy="427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831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нимок экрана 2017-02-01 в 11.18.0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408658" y="3220616"/>
            <a:ext cx="12187484" cy="409786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5100" dirty="0"/>
              <a:t>Проектируемая </a:t>
            </a:r>
            <a:r>
              <a:rPr lang="ru-RU" altLang="ru-RU" sz="5100" b="1" dirty="0">
                <a:solidFill>
                  <a:srgbClr val="FAA100"/>
                </a:solidFill>
              </a:rPr>
              <a:t>цель Олимпиады </a:t>
            </a:r>
            <a:r>
              <a:rPr lang="ru-RU" altLang="ru-RU" sz="5100" dirty="0"/>
              <a:t>– проведение независимой экспертизы уровня предметной компетенции учителей в формате уникального конкурсного состязания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2306424" y="390596"/>
            <a:ext cx="10316656" cy="102982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1300393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000" b="1" smtClean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Цели и задачи Олимпиады</a:t>
            </a:r>
            <a:endParaRPr lang="ru-RU" altLang="ru-RU" sz="3000" b="1" dirty="0">
              <a:solidFill>
                <a:srgbClr val="FFFFFF"/>
              </a:solidFill>
              <a:latin typeface="PermianSlabSerifTypeface"/>
              <a:ea typeface="PermianSlabSerifTypeface"/>
              <a:cs typeface="PermianSlabSerifTypeface"/>
              <a:sym typeface="PermianSlabSerifTypeface"/>
            </a:endParaRPr>
          </a:p>
        </p:txBody>
      </p:sp>
    </p:spTree>
    <p:extLst>
      <p:ext uri="{BB962C8B-B14F-4D97-AF65-F5344CB8AC3E}">
        <p14:creationId xmlns:p14="http://schemas.microsoft.com/office/powerpoint/2010/main" val="24619549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нимок экрана 2017-02-01 в 11.18.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16386" name="Объект 1"/>
          <p:cNvSpPr>
            <a:spLocks noGrp="1"/>
          </p:cNvSpPr>
          <p:nvPr>
            <p:ph idx="1"/>
          </p:nvPr>
        </p:nvSpPr>
        <p:spPr>
          <a:xfrm>
            <a:off x="356729" y="2788568"/>
            <a:ext cx="12291342" cy="53238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3700" dirty="0"/>
              <a:t>Ключевыми </a:t>
            </a:r>
            <a:r>
              <a:rPr lang="ru-RU" altLang="ru-RU" sz="3700" b="1" dirty="0">
                <a:solidFill>
                  <a:srgbClr val="FAA100"/>
                </a:solidFill>
              </a:rPr>
              <a:t>задачами</a:t>
            </a:r>
            <a:r>
              <a:rPr lang="ru-RU" altLang="ru-RU" sz="3700" dirty="0">
                <a:solidFill>
                  <a:srgbClr val="DC9F0C"/>
                </a:solidFill>
              </a:rPr>
              <a:t> </a:t>
            </a:r>
            <a:r>
              <a:rPr lang="ru-RU" altLang="ru-RU" sz="3700" dirty="0"/>
              <a:t>проведения Олимпиады являются:</a:t>
            </a:r>
          </a:p>
          <a:p>
            <a:pPr marL="0" indent="0" algn="ctr">
              <a:spcBef>
                <a:spcPts val="2133"/>
              </a:spcBef>
              <a:buFont typeface="Wingdings" pitchFamily="2" charset="2"/>
              <a:buChar char="§"/>
            </a:pPr>
            <a:r>
              <a:rPr lang="ru-RU" altLang="ru-RU" sz="3100" i="1" dirty="0"/>
              <a:t>выявление, поддержка и поощрение творчески работающих учителей, обладающих высоким уровнем </a:t>
            </a:r>
            <a:r>
              <a:rPr lang="ru-RU" altLang="ru-RU" sz="3100" i="1" dirty="0" err="1"/>
              <a:t>сформированности</a:t>
            </a:r>
            <a:r>
              <a:rPr lang="ru-RU" altLang="ru-RU" sz="3100" i="1" dirty="0"/>
              <a:t> предметных компетенций;</a:t>
            </a:r>
          </a:p>
          <a:p>
            <a:pPr marL="0" indent="0" algn="ctr">
              <a:spcBef>
                <a:spcPts val="2133"/>
              </a:spcBef>
              <a:buFont typeface="Wingdings" pitchFamily="2" charset="2"/>
              <a:buChar char="§"/>
            </a:pPr>
            <a:r>
              <a:rPr lang="ru-RU" altLang="ru-RU" sz="3100" i="1" dirty="0"/>
              <a:t>объективная независимая оценка предметных компетенций учителя</a:t>
            </a:r>
            <a:r>
              <a:rPr lang="en-US" altLang="ru-RU" sz="3100" i="1" dirty="0"/>
              <a:t> c </a:t>
            </a:r>
            <a:r>
              <a:rPr lang="ru-RU" altLang="ru-RU" sz="3100" i="1" dirty="0"/>
              <a:t>предоставлением индивидуальных результатов каждому учителю и обобщённых данных органам управления образованием;</a:t>
            </a:r>
          </a:p>
          <a:p>
            <a:pPr marL="0" indent="0" algn="ctr">
              <a:spcBef>
                <a:spcPts val="2133"/>
              </a:spcBef>
              <a:buFont typeface="Wingdings" pitchFamily="2" charset="2"/>
              <a:buChar char="§"/>
            </a:pPr>
            <a:r>
              <a:rPr lang="ru-RU" altLang="ru-RU" sz="3100" i="1" dirty="0"/>
              <a:t>инновационная форма повышения квалификации </a:t>
            </a:r>
            <a:r>
              <a:rPr lang="ru-RU" altLang="ru-RU" sz="3100" i="1" dirty="0" smtClean="0"/>
              <a:t>педагогов</a:t>
            </a:r>
            <a:endParaRPr lang="en-US" altLang="ru-RU" sz="3100" i="1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306424" y="390596"/>
            <a:ext cx="10316656" cy="102982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1300393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000" b="1" smtClean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Цели и задачи Олимпиады</a:t>
            </a:r>
            <a:endParaRPr lang="ru-RU" altLang="ru-RU" sz="3000" b="1" dirty="0">
              <a:solidFill>
                <a:srgbClr val="FFFFFF"/>
              </a:solidFill>
              <a:latin typeface="PermianSlabSerifTypeface"/>
              <a:ea typeface="PermianSlabSerifTypeface"/>
              <a:cs typeface="PermianSlabSerifTypeface"/>
              <a:sym typeface="PermianSlabSerifTypeface"/>
            </a:endParaRPr>
          </a:p>
        </p:txBody>
      </p:sp>
    </p:spTree>
    <p:extLst>
      <p:ext uri="{BB962C8B-B14F-4D97-AF65-F5344CB8AC3E}">
        <p14:creationId xmlns:p14="http://schemas.microsoft.com/office/powerpoint/2010/main" val="20707162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Снимок экрана 2017-02-01 в 11.18.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2242095" y="209029"/>
            <a:ext cx="8596810" cy="12550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l" defTabSz="914400">
              <a:defRPr sz="3000" b="1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FFFFFF"/>
                </a:solidFill>
              </a:rPr>
              <a:t>История проведения олимпиады</a:t>
            </a:r>
          </a:p>
        </p:txBody>
      </p:sp>
      <p:sp>
        <p:nvSpPr>
          <p:cNvPr id="220" name="Shape 220"/>
          <p:cNvSpPr/>
          <p:nvPr/>
        </p:nvSpPr>
        <p:spPr>
          <a:xfrm>
            <a:off x="963835" y="8038678"/>
            <a:ext cx="11153329" cy="1005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600" b="1">
                <a:latin typeface="PermianSansTypeface"/>
                <a:ea typeface="PermianSansTypeface"/>
                <a:cs typeface="PermianSansTypeface"/>
                <a:sym typeface="PermianSansTypeface"/>
              </a:defRPr>
            </a:lvl1pPr>
          </a:lstStyle>
          <a:p>
            <a:pPr lvl="0">
              <a:defRPr sz="1800" b="0"/>
            </a:pPr>
            <a:r>
              <a:rPr sz="1600" b="1"/>
              <a:t>*В 2014 г. Олимпиада впервые вышла за границы Пермского региона, приняв в качестве участников педагогов из других регионов Российской Федерации (50 регионов) и стран СНГ (Армения, Азербайджан, Белоруссия, Кыргызстан, Казахстан).</a:t>
            </a:r>
          </a:p>
        </p:txBody>
      </p:sp>
      <p:pic>
        <p:nvPicPr>
          <p:cNvPr id="221" name="Рисунок 220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6538" y="7011987"/>
            <a:ext cx="10067924" cy="50801"/>
          </a:xfrm>
          <a:prstGeom prst="rect">
            <a:avLst/>
          </a:prstGeom>
        </p:spPr>
      </p:pic>
      <p:pic>
        <p:nvPicPr>
          <p:cNvPr id="223" name="Рисунок 22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6538" y="6249987"/>
            <a:ext cx="10067924" cy="50801"/>
          </a:xfrm>
          <a:prstGeom prst="rect">
            <a:avLst/>
          </a:prstGeom>
        </p:spPr>
      </p:pic>
      <p:pic>
        <p:nvPicPr>
          <p:cNvPr id="225" name="Рисунок 22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6538" y="5487987"/>
            <a:ext cx="10067924" cy="50801"/>
          </a:xfrm>
          <a:prstGeom prst="rect">
            <a:avLst/>
          </a:prstGeom>
        </p:spPr>
      </p:pic>
      <p:pic>
        <p:nvPicPr>
          <p:cNvPr id="227" name="Рисунок 22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6538" y="4725987"/>
            <a:ext cx="10067924" cy="50801"/>
          </a:xfrm>
          <a:prstGeom prst="rect">
            <a:avLst/>
          </a:prstGeom>
        </p:spPr>
      </p:pic>
      <p:pic>
        <p:nvPicPr>
          <p:cNvPr id="229" name="Рисунок 22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6538" y="3963987"/>
            <a:ext cx="10067924" cy="50801"/>
          </a:xfrm>
          <a:prstGeom prst="rect">
            <a:avLst/>
          </a:prstGeom>
        </p:spPr>
      </p:pic>
      <p:pic>
        <p:nvPicPr>
          <p:cNvPr id="231" name="Рисунок 230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6538" y="3201987"/>
            <a:ext cx="10067924" cy="50801"/>
          </a:xfrm>
          <a:prstGeom prst="rect">
            <a:avLst/>
          </a:prstGeom>
        </p:spPr>
      </p:pic>
      <p:sp>
        <p:nvSpPr>
          <p:cNvPr id="233" name="Shape 233"/>
          <p:cNvSpPr/>
          <p:nvPr/>
        </p:nvSpPr>
        <p:spPr>
          <a:xfrm>
            <a:off x="2013495" y="2518419"/>
            <a:ext cx="1149401" cy="6706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defRPr sz="3500" b="1">
                <a:solidFill>
                  <a:srgbClr val="0365C0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365C0"/>
                </a:solidFill>
              </a:rPr>
              <a:t>2008</a:t>
            </a:r>
          </a:p>
        </p:txBody>
      </p:sp>
      <p:sp>
        <p:nvSpPr>
          <p:cNvPr id="234" name="Shape 234"/>
          <p:cNvSpPr/>
          <p:nvPr/>
        </p:nvSpPr>
        <p:spPr>
          <a:xfrm>
            <a:off x="2013495" y="3267719"/>
            <a:ext cx="1149401" cy="6706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defRPr sz="3500" b="1">
                <a:solidFill>
                  <a:srgbClr val="0365C0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365C0"/>
                </a:solidFill>
              </a:rPr>
              <a:t>2009</a:t>
            </a:r>
          </a:p>
        </p:txBody>
      </p:sp>
      <p:sp>
        <p:nvSpPr>
          <p:cNvPr id="235" name="Shape 235"/>
          <p:cNvSpPr/>
          <p:nvPr/>
        </p:nvSpPr>
        <p:spPr>
          <a:xfrm>
            <a:off x="2013495" y="4029719"/>
            <a:ext cx="1149401" cy="6706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defRPr sz="3500" b="1">
                <a:solidFill>
                  <a:srgbClr val="0365C0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 dirty="0">
                <a:solidFill>
                  <a:srgbClr val="0365C0"/>
                </a:solidFill>
              </a:rPr>
              <a:t>2010</a:t>
            </a:r>
          </a:p>
        </p:txBody>
      </p:sp>
      <p:sp>
        <p:nvSpPr>
          <p:cNvPr id="236" name="Shape 236"/>
          <p:cNvSpPr/>
          <p:nvPr/>
        </p:nvSpPr>
        <p:spPr>
          <a:xfrm>
            <a:off x="1505495" y="4791719"/>
            <a:ext cx="2206676" cy="6706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fontScale="92500"/>
          </a:bodyPr>
          <a:lstStyle>
            <a:lvl1pPr defTabSz="914400">
              <a:defRPr sz="3500" b="1">
                <a:solidFill>
                  <a:srgbClr val="0365C0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 dirty="0">
                <a:solidFill>
                  <a:srgbClr val="0365C0"/>
                </a:solidFill>
              </a:rPr>
              <a:t>2011-2012</a:t>
            </a:r>
          </a:p>
        </p:txBody>
      </p:sp>
      <p:sp>
        <p:nvSpPr>
          <p:cNvPr id="237" name="Shape 237"/>
          <p:cNvSpPr/>
          <p:nvPr/>
        </p:nvSpPr>
        <p:spPr>
          <a:xfrm>
            <a:off x="2013495" y="5566419"/>
            <a:ext cx="1149401" cy="6706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defRPr sz="3500" b="1">
                <a:solidFill>
                  <a:srgbClr val="0365C0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365C0"/>
                </a:solidFill>
              </a:rPr>
              <a:t>2013</a:t>
            </a:r>
          </a:p>
        </p:txBody>
      </p:sp>
      <p:sp>
        <p:nvSpPr>
          <p:cNvPr id="238" name="Shape 238"/>
          <p:cNvSpPr/>
          <p:nvPr/>
        </p:nvSpPr>
        <p:spPr>
          <a:xfrm>
            <a:off x="2013495" y="6328419"/>
            <a:ext cx="1149401" cy="6706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defRPr sz="3500" b="1">
                <a:solidFill>
                  <a:srgbClr val="0365C0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365C0"/>
                </a:solidFill>
              </a:rPr>
              <a:t>2013</a:t>
            </a:r>
          </a:p>
        </p:txBody>
      </p:sp>
      <p:sp>
        <p:nvSpPr>
          <p:cNvPr id="239" name="Shape 239"/>
          <p:cNvSpPr/>
          <p:nvPr/>
        </p:nvSpPr>
        <p:spPr>
          <a:xfrm>
            <a:off x="1403895" y="7065019"/>
            <a:ext cx="2373314" cy="6706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defRPr sz="3500" b="1">
                <a:solidFill>
                  <a:srgbClr val="0365C0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500" b="1">
                <a:solidFill>
                  <a:srgbClr val="0365C0"/>
                </a:solidFill>
              </a:rPr>
              <a:t>2015-2017</a:t>
            </a:r>
          </a:p>
        </p:txBody>
      </p:sp>
      <p:sp>
        <p:nvSpPr>
          <p:cNvPr id="240" name="Shape 240"/>
          <p:cNvSpPr/>
          <p:nvPr/>
        </p:nvSpPr>
        <p:spPr>
          <a:xfrm>
            <a:off x="4007395" y="2518419"/>
            <a:ext cx="7875241" cy="6706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l" defTabSz="914400">
              <a:defRPr sz="1800" b="1">
                <a:solidFill>
                  <a:srgbClr val="0365C0"/>
                </a:solidFill>
                <a:latin typeface="PermianSansTypeface"/>
                <a:ea typeface="PermianSansTypeface"/>
                <a:cs typeface="PermianSansTypeface"/>
                <a:sym typeface="PermianSansTypeface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365C0"/>
                </a:solidFill>
              </a:rPr>
              <a:t>Математика, Русский язык, Экономика, Английский язык</a:t>
            </a:r>
          </a:p>
        </p:txBody>
      </p:sp>
      <p:sp>
        <p:nvSpPr>
          <p:cNvPr id="241" name="Shape 241"/>
          <p:cNvSpPr/>
          <p:nvPr/>
        </p:nvSpPr>
        <p:spPr>
          <a:xfrm>
            <a:off x="4007395" y="3280419"/>
            <a:ext cx="8129242" cy="6706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l" defTabSz="914400">
              <a:defRPr sz="1800" b="1">
                <a:solidFill>
                  <a:srgbClr val="0365C0"/>
                </a:solidFill>
                <a:latin typeface="PermianSansTypeface"/>
                <a:ea typeface="PermianSansTypeface"/>
                <a:cs typeface="PermianSansTypeface"/>
                <a:sym typeface="PermianSansTypeface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365C0"/>
                </a:solidFill>
              </a:rPr>
              <a:t>Математика, Русский язык, Экономика, Английский язык, Информатика</a:t>
            </a:r>
          </a:p>
        </p:txBody>
      </p:sp>
      <p:sp>
        <p:nvSpPr>
          <p:cNvPr id="242" name="Shape 242"/>
          <p:cNvSpPr/>
          <p:nvPr/>
        </p:nvSpPr>
        <p:spPr>
          <a:xfrm>
            <a:off x="4007395" y="3890020"/>
            <a:ext cx="8129242" cy="9500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 algn="l" defTabSz="914400">
              <a:defRPr sz="1800"/>
            </a:pPr>
            <a:r>
              <a:rPr b="1">
                <a:solidFill>
                  <a:srgbClr val="0365C0"/>
                </a:solidFill>
                <a:latin typeface="PermianSansTypeface"/>
                <a:ea typeface="PermianSansTypeface"/>
                <a:cs typeface="PermianSansTypeface"/>
                <a:sym typeface="PermianSansTypeface"/>
              </a:rPr>
              <a:t>Математика, Русский язык, Экономика, Английский язык,</a:t>
            </a:r>
          </a:p>
          <a:p>
            <a:pPr lvl="0" algn="l" defTabSz="914400">
              <a:defRPr sz="1800"/>
            </a:pPr>
            <a:r>
              <a:rPr b="1">
                <a:solidFill>
                  <a:srgbClr val="0365C0"/>
                </a:solidFill>
                <a:latin typeface="PermianSansTypeface"/>
                <a:ea typeface="PermianSansTypeface"/>
                <a:cs typeface="PermianSansTypeface"/>
                <a:sym typeface="PermianSansTypeface"/>
              </a:rPr>
              <a:t>Информатика, Обществознание</a:t>
            </a:r>
          </a:p>
        </p:txBody>
      </p:sp>
      <p:sp>
        <p:nvSpPr>
          <p:cNvPr id="243" name="Shape 243"/>
          <p:cNvSpPr/>
          <p:nvPr/>
        </p:nvSpPr>
        <p:spPr>
          <a:xfrm>
            <a:off x="4007395" y="4626620"/>
            <a:ext cx="8129242" cy="9500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 algn="l" defTabSz="914400">
              <a:defRPr sz="1800"/>
            </a:pPr>
            <a:r>
              <a:rPr b="1">
                <a:solidFill>
                  <a:srgbClr val="0365C0"/>
                </a:solidFill>
                <a:latin typeface="PermianSansTypeface"/>
                <a:ea typeface="PermianSansTypeface"/>
                <a:cs typeface="PermianSansTypeface"/>
                <a:sym typeface="PermianSansTypeface"/>
              </a:rPr>
              <a:t>Математика, Английский язык, Химия,</a:t>
            </a:r>
          </a:p>
          <a:p>
            <a:pPr lvl="0" algn="l" defTabSz="914400">
              <a:defRPr sz="1800"/>
            </a:pPr>
            <a:r>
              <a:rPr b="1">
                <a:solidFill>
                  <a:srgbClr val="0365C0"/>
                </a:solidFill>
                <a:latin typeface="PermianSansTypeface"/>
                <a:ea typeface="PermianSansTypeface"/>
                <a:cs typeface="PermianSansTypeface"/>
                <a:sym typeface="PermianSansTypeface"/>
              </a:rPr>
              <a:t>Физика, Биология, Информатика</a:t>
            </a:r>
          </a:p>
        </p:txBody>
      </p:sp>
      <p:sp>
        <p:nvSpPr>
          <p:cNvPr id="244" name="Shape 244"/>
          <p:cNvSpPr/>
          <p:nvPr/>
        </p:nvSpPr>
        <p:spPr>
          <a:xfrm>
            <a:off x="4007395" y="5388620"/>
            <a:ext cx="8129242" cy="9500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l" defTabSz="914400">
              <a:defRPr sz="1800" b="1">
                <a:solidFill>
                  <a:srgbClr val="0365C0"/>
                </a:solidFill>
                <a:latin typeface="PermianSansTypeface"/>
                <a:ea typeface="PermianSansTypeface"/>
                <a:cs typeface="PermianSansTypeface"/>
                <a:sym typeface="PermianSansTypeface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365C0"/>
                </a:solidFill>
              </a:rPr>
              <a:t>Математика, Английский язык, Химия, Физика, Биология, Информатика, Обществознание, История</a:t>
            </a:r>
          </a:p>
        </p:txBody>
      </p:sp>
      <p:sp>
        <p:nvSpPr>
          <p:cNvPr id="245" name="Shape 245"/>
          <p:cNvSpPr/>
          <p:nvPr/>
        </p:nvSpPr>
        <p:spPr>
          <a:xfrm>
            <a:off x="4007395" y="6150620"/>
            <a:ext cx="8129242" cy="9500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l" defTabSz="914400">
              <a:defRPr sz="1800" b="1">
                <a:solidFill>
                  <a:srgbClr val="0365C0"/>
                </a:solidFill>
                <a:latin typeface="PermianSansTypeface"/>
                <a:ea typeface="PermianSansTypeface"/>
                <a:cs typeface="PermianSansTypeface"/>
                <a:sym typeface="PermianSansTypeface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365C0"/>
                </a:solidFill>
              </a:rPr>
              <a:t>Математика, Английский язык, Химия, Физика, Биология, Информатика, Обществознание</a:t>
            </a:r>
          </a:p>
        </p:txBody>
      </p:sp>
      <p:sp>
        <p:nvSpPr>
          <p:cNvPr id="246" name="Shape 246"/>
          <p:cNvSpPr/>
          <p:nvPr/>
        </p:nvSpPr>
        <p:spPr>
          <a:xfrm>
            <a:off x="4007395" y="6912619"/>
            <a:ext cx="8129242" cy="9500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 algn="l" defTabSz="914400">
              <a:defRPr sz="1800"/>
            </a:pPr>
            <a:r>
              <a:rPr b="1">
                <a:solidFill>
                  <a:srgbClr val="0365C0"/>
                </a:solidFill>
                <a:latin typeface="PermianSansTypeface"/>
                <a:ea typeface="PermianSansTypeface"/>
                <a:cs typeface="PermianSansTypeface"/>
                <a:sym typeface="PermianSansTypeface"/>
              </a:rPr>
              <a:t>Математика, Русский язык, Английский язык, Химия, Физика,</a:t>
            </a:r>
          </a:p>
          <a:p>
            <a:pPr lvl="0" algn="l" defTabSz="914400">
              <a:defRPr sz="1800"/>
            </a:pPr>
            <a:r>
              <a:rPr b="1">
                <a:solidFill>
                  <a:srgbClr val="0365C0"/>
                </a:solidFill>
                <a:latin typeface="PermianSansTypeface"/>
                <a:ea typeface="PermianSansTypeface"/>
                <a:cs typeface="PermianSansTypeface"/>
                <a:sym typeface="PermianSansTypeface"/>
              </a:rPr>
              <a:t>Биология, Информатика, Обществознание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Снимок экрана 2017-02-01 в 11.18.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2242095" y="209029"/>
            <a:ext cx="8596810" cy="12550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l" defTabSz="914400">
              <a:defRPr sz="3000" b="1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 b="1" dirty="0" err="1">
                <a:solidFill>
                  <a:srgbClr val="FFFFFF"/>
                </a:solidFill>
              </a:rPr>
              <a:t>Предметы</a:t>
            </a:r>
            <a:r>
              <a:rPr sz="3000" b="1" dirty="0">
                <a:solidFill>
                  <a:srgbClr val="FFFFFF"/>
                </a:solidFill>
              </a:rPr>
              <a:t> </a:t>
            </a:r>
            <a:r>
              <a:rPr sz="3000" b="1" dirty="0" smtClean="0">
                <a:solidFill>
                  <a:srgbClr val="FFFFFF"/>
                </a:solidFill>
              </a:rPr>
              <a:t>201</a:t>
            </a:r>
            <a:r>
              <a:rPr lang="ru-RU" sz="3000" b="1" dirty="0" smtClean="0">
                <a:solidFill>
                  <a:srgbClr val="FFFFFF"/>
                </a:solidFill>
              </a:rPr>
              <a:t>7</a:t>
            </a:r>
            <a:r>
              <a:rPr sz="3000" b="1" dirty="0" smtClean="0">
                <a:solidFill>
                  <a:srgbClr val="FFFFFF"/>
                </a:solidFill>
              </a:rPr>
              <a:t> </a:t>
            </a:r>
            <a:r>
              <a:rPr sz="3000" b="1" dirty="0">
                <a:solidFill>
                  <a:srgbClr val="FFFFFF"/>
                </a:solidFill>
              </a:rPr>
              <a:t>г.</a:t>
            </a:r>
          </a:p>
        </p:txBody>
      </p:sp>
      <p:sp>
        <p:nvSpPr>
          <p:cNvPr id="251" name="Shape 251"/>
          <p:cNvSpPr/>
          <p:nvPr/>
        </p:nvSpPr>
        <p:spPr>
          <a:xfrm>
            <a:off x="1389832" y="2860576"/>
            <a:ext cx="5339359" cy="10551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defRPr sz="4000" b="1">
                <a:solidFill>
                  <a:srgbClr val="C82506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 dirty="0" err="1">
                <a:solidFill>
                  <a:srgbClr val="C82506"/>
                </a:solidFill>
              </a:rPr>
              <a:t>Математика</a:t>
            </a:r>
            <a:r>
              <a:rPr sz="4000" b="1" dirty="0">
                <a:solidFill>
                  <a:srgbClr val="C82506"/>
                </a:solidFill>
              </a:rPr>
              <a:t>**</a:t>
            </a:r>
          </a:p>
        </p:txBody>
      </p:sp>
      <p:sp>
        <p:nvSpPr>
          <p:cNvPr id="252" name="Shape 252"/>
          <p:cNvSpPr/>
          <p:nvPr/>
        </p:nvSpPr>
        <p:spPr>
          <a:xfrm>
            <a:off x="6622232" y="2860576"/>
            <a:ext cx="5339359" cy="10551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defRPr sz="4000" b="1">
                <a:solidFill>
                  <a:srgbClr val="C82506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C82506"/>
                </a:solidFill>
              </a:rPr>
              <a:t>Русский язык**</a:t>
            </a:r>
          </a:p>
        </p:txBody>
      </p:sp>
      <p:sp>
        <p:nvSpPr>
          <p:cNvPr id="253" name="Shape 253"/>
          <p:cNvSpPr/>
          <p:nvPr/>
        </p:nvSpPr>
        <p:spPr>
          <a:xfrm>
            <a:off x="1389832" y="4257576"/>
            <a:ext cx="5339359" cy="10551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defRPr sz="4000" b="1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 b="0"/>
            </a:pPr>
            <a:r>
              <a:rPr sz="4000" b="1" dirty="0" err="1">
                <a:solidFill>
                  <a:schemeClr val="accent1"/>
                </a:solidFill>
              </a:rPr>
              <a:t>Английский</a:t>
            </a:r>
            <a:r>
              <a:rPr sz="4000" b="1" dirty="0">
                <a:solidFill>
                  <a:schemeClr val="accent1"/>
                </a:solidFill>
              </a:rPr>
              <a:t> </a:t>
            </a:r>
            <a:r>
              <a:rPr sz="4000" b="1" dirty="0" err="1">
                <a:solidFill>
                  <a:schemeClr val="accent1"/>
                </a:solidFill>
              </a:rPr>
              <a:t>язык</a:t>
            </a:r>
            <a:endParaRPr sz="4000" b="1" dirty="0">
              <a:solidFill>
                <a:schemeClr val="accent1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6622232" y="4257576"/>
            <a:ext cx="5339359" cy="10551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defRPr sz="4000" b="1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 b="0"/>
            </a:pPr>
            <a:r>
              <a:rPr sz="4000" b="1" dirty="0" err="1">
                <a:solidFill>
                  <a:schemeClr val="accent1"/>
                </a:solidFill>
              </a:rPr>
              <a:t>Обществознание</a:t>
            </a:r>
            <a:endParaRPr sz="4000" b="1" dirty="0">
              <a:solidFill>
                <a:schemeClr val="accent1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1389832" y="5654576"/>
            <a:ext cx="5339359" cy="10551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defRPr sz="4000" b="1">
                <a:solidFill>
                  <a:srgbClr val="797700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4000" b="1" dirty="0" smtClean="0">
                <a:solidFill>
                  <a:srgbClr val="FFC000"/>
                </a:solidFill>
              </a:rPr>
              <a:t>Биология</a:t>
            </a:r>
            <a:r>
              <a:rPr sz="4000" b="1" dirty="0" smtClean="0">
                <a:solidFill>
                  <a:srgbClr val="FFC000"/>
                </a:solidFill>
              </a:rPr>
              <a:t>*</a:t>
            </a:r>
            <a:endParaRPr sz="4000" b="1" dirty="0">
              <a:solidFill>
                <a:srgbClr val="FFC000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6622232" y="5654576"/>
            <a:ext cx="5339359" cy="10551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defRPr sz="4000" b="1">
                <a:latin typeface="PermianSlabSerifTypeface"/>
                <a:ea typeface="PermianSlabSerifTypeface"/>
                <a:cs typeface="PermianSlabSerifTypeface"/>
                <a:sym typeface="PermianSlabSerifTypeface"/>
              </a:defRPr>
            </a:lvl1pPr>
          </a:lstStyle>
          <a:p>
            <a:pPr lvl="0">
              <a:defRPr sz="1800" b="0"/>
            </a:pPr>
            <a:r>
              <a:rPr sz="4000" b="1" dirty="0" err="1">
                <a:solidFill>
                  <a:schemeClr val="accent1"/>
                </a:solidFill>
              </a:rPr>
              <a:t>Информатика</a:t>
            </a:r>
            <a:endParaRPr sz="4000" b="1" dirty="0">
              <a:solidFill>
                <a:schemeClr val="accent1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1467394" y="7613104"/>
            <a:ext cx="10363597" cy="9233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l" defTabSz="914400">
              <a:defRPr sz="1800"/>
            </a:pPr>
            <a:r>
              <a:rPr lang="ru-RU" sz="1800" dirty="0" smtClean="0">
                <a:latin typeface="PermianSansTypeface"/>
                <a:ea typeface="PermianSansTypeface"/>
                <a:cs typeface="PermianSansTypeface"/>
                <a:sym typeface="PermianSansTypeface"/>
              </a:rPr>
              <a:t>_____________________________</a:t>
            </a:r>
          </a:p>
          <a:p>
            <a:pPr lvl="0" algn="l" defTabSz="914400">
              <a:defRPr sz="1800"/>
            </a:pPr>
            <a:r>
              <a:rPr sz="1800" dirty="0" smtClean="0">
                <a:latin typeface="PermianSansTypeface"/>
                <a:ea typeface="PermianSansTypeface"/>
                <a:cs typeface="PermianSansTypeface"/>
                <a:sym typeface="PermianSansTypeface"/>
              </a:rPr>
              <a:t>* </a:t>
            </a:r>
            <a:r>
              <a:rPr sz="1800" dirty="0" err="1">
                <a:latin typeface="PermianSansTypeface"/>
                <a:ea typeface="PermianSansTypeface"/>
                <a:cs typeface="PermianSansTypeface"/>
                <a:sym typeface="PermianSansTypeface"/>
              </a:rPr>
              <a:t>Согласно</a:t>
            </a:r>
            <a:r>
              <a:rPr sz="1800" dirty="0">
                <a:latin typeface="PermianSansTypeface"/>
                <a:ea typeface="PermianSansTypeface"/>
                <a:cs typeface="PermianSansTypeface"/>
                <a:sym typeface="PermianSansTypeface"/>
              </a:rPr>
              <a:t> ТЗ в 2015 г. </a:t>
            </a:r>
            <a:r>
              <a:rPr sz="1800" dirty="0" err="1">
                <a:latin typeface="PermianSansTypeface"/>
                <a:ea typeface="PermianSansTypeface"/>
                <a:cs typeface="PermianSansTypeface"/>
                <a:sym typeface="PermianSansTypeface"/>
              </a:rPr>
              <a:t>проводится</a:t>
            </a:r>
            <a:r>
              <a:rPr sz="1800" dirty="0">
                <a:latin typeface="PermianSansTypeface"/>
                <a:ea typeface="PermianSansTypeface"/>
                <a:cs typeface="PermianSansTypeface"/>
                <a:sym typeface="PermianSansTypeface"/>
              </a:rPr>
              <a:t> </a:t>
            </a:r>
            <a:r>
              <a:rPr sz="1800" dirty="0" err="1">
                <a:latin typeface="PermianSansTypeface"/>
                <a:ea typeface="PermianSansTypeface"/>
                <a:cs typeface="PermianSansTypeface"/>
                <a:sym typeface="PermianSansTypeface"/>
              </a:rPr>
              <a:t>по</a:t>
            </a:r>
            <a:r>
              <a:rPr sz="1800" dirty="0">
                <a:latin typeface="PermianSansTypeface"/>
                <a:ea typeface="PermianSansTypeface"/>
                <a:cs typeface="PermianSansTypeface"/>
                <a:sym typeface="PermianSansTypeface"/>
              </a:rPr>
              <a:t> </a:t>
            </a:r>
            <a:r>
              <a:rPr sz="1800" dirty="0" err="1">
                <a:latin typeface="PermianSansTypeface"/>
                <a:ea typeface="PermianSansTypeface"/>
                <a:cs typeface="PermianSansTypeface"/>
                <a:sym typeface="PermianSansTypeface"/>
              </a:rPr>
              <a:t>химии</a:t>
            </a:r>
            <a:r>
              <a:rPr sz="1800" dirty="0">
                <a:latin typeface="PermianSansTypeface"/>
                <a:ea typeface="PermianSansTypeface"/>
                <a:cs typeface="PermianSansTypeface"/>
                <a:sym typeface="PermianSansTypeface"/>
              </a:rPr>
              <a:t>, в 2016 г. – </a:t>
            </a:r>
            <a:r>
              <a:rPr sz="1800" dirty="0" err="1">
                <a:latin typeface="PermianSansTypeface"/>
                <a:ea typeface="PermianSansTypeface"/>
                <a:cs typeface="PermianSansTypeface"/>
                <a:sym typeface="PermianSansTypeface"/>
              </a:rPr>
              <a:t>по</a:t>
            </a:r>
            <a:r>
              <a:rPr sz="1800" dirty="0">
                <a:latin typeface="PermianSansTypeface"/>
                <a:ea typeface="PermianSansTypeface"/>
                <a:cs typeface="PermianSansTypeface"/>
                <a:sym typeface="PermianSansTypeface"/>
              </a:rPr>
              <a:t> </a:t>
            </a:r>
            <a:r>
              <a:rPr sz="1800" dirty="0" err="1">
                <a:latin typeface="PermianSansTypeface"/>
                <a:ea typeface="PermianSansTypeface"/>
                <a:cs typeface="PermianSansTypeface"/>
                <a:sym typeface="PermianSansTypeface"/>
              </a:rPr>
              <a:t>физике</a:t>
            </a:r>
            <a:r>
              <a:rPr sz="1800" dirty="0">
                <a:latin typeface="PermianSansTypeface"/>
                <a:ea typeface="PermianSansTypeface"/>
                <a:cs typeface="PermianSansTypeface"/>
                <a:sym typeface="PermianSansTypeface"/>
              </a:rPr>
              <a:t>, в 2017 г. – </a:t>
            </a:r>
            <a:r>
              <a:rPr sz="1800" dirty="0" err="1">
                <a:latin typeface="PermianSansTypeface"/>
                <a:ea typeface="PermianSansTypeface"/>
                <a:cs typeface="PermianSansTypeface"/>
                <a:sym typeface="PermianSansTypeface"/>
              </a:rPr>
              <a:t>по</a:t>
            </a:r>
            <a:r>
              <a:rPr sz="1800" dirty="0">
                <a:latin typeface="PermianSansTypeface"/>
                <a:ea typeface="PermianSansTypeface"/>
                <a:cs typeface="PermianSansTypeface"/>
                <a:sym typeface="PermianSansTypeface"/>
              </a:rPr>
              <a:t> </a:t>
            </a:r>
            <a:r>
              <a:rPr sz="1800" dirty="0" err="1">
                <a:latin typeface="PermianSansTypeface"/>
                <a:ea typeface="PermianSansTypeface"/>
                <a:cs typeface="PermianSansTypeface"/>
                <a:sym typeface="PermianSansTypeface"/>
              </a:rPr>
              <a:t>биологии</a:t>
            </a:r>
            <a:r>
              <a:rPr sz="1800" dirty="0">
                <a:latin typeface="PermianSansTypeface"/>
                <a:ea typeface="PermianSansTypeface"/>
                <a:cs typeface="PermianSansTypeface"/>
                <a:sym typeface="PermianSansTypeface"/>
              </a:rPr>
              <a:t>.</a:t>
            </a:r>
          </a:p>
          <a:p>
            <a:pPr lvl="0" algn="l" defTabSz="914400">
              <a:defRPr sz="1800"/>
            </a:pPr>
            <a:r>
              <a:rPr sz="1800" dirty="0">
                <a:latin typeface="PermianSansTypeface"/>
                <a:ea typeface="PermianSansTypeface"/>
                <a:cs typeface="PermianSansTypeface"/>
                <a:sym typeface="PermianSansTypeface"/>
              </a:rPr>
              <a:t>** </a:t>
            </a:r>
            <a:r>
              <a:rPr sz="1800" dirty="0" err="1">
                <a:latin typeface="PermianSansTypeface"/>
                <a:ea typeface="PermianSansTypeface"/>
                <a:cs typeface="PermianSansTypeface"/>
                <a:sym typeface="PermianSansTypeface"/>
              </a:rPr>
              <a:t>Согласно</a:t>
            </a:r>
            <a:r>
              <a:rPr sz="1800" dirty="0">
                <a:latin typeface="PermianSansTypeface"/>
                <a:ea typeface="PermianSansTypeface"/>
                <a:cs typeface="PermianSansTypeface"/>
                <a:sym typeface="PermianSansTypeface"/>
              </a:rPr>
              <a:t> ТЗ в 2015 – 2017 </a:t>
            </a:r>
            <a:r>
              <a:rPr sz="1800" dirty="0" err="1">
                <a:latin typeface="PermianSansTypeface"/>
                <a:ea typeface="PermianSansTypeface"/>
                <a:cs typeface="PermianSansTypeface"/>
                <a:sym typeface="PermianSansTypeface"/>
              </a:rPr>
              <a:t>гг</a:t>
            </a:r>
            <a:r>
              <a:rPr sz="1800" dirty="0">
                <a:latin typeface="PermianSansTypeface"/>
                <a:ea typeface="PermianSansTypeface"/>
                <a:cs typeface="PermianSansTypeface"/>
                <a:sym typeface="PermianSansTypeface"/>
              </a:rPr>
              <a:t>. </a:t>
            </a:r>
            <a:r>
              <a:rPr sz="1800" dirty="0" err="1">
                <a:latin typeface="PermianSansTypeface"/>
                <a:ea typeface="PermianSansTypeface"/>
                <a:cs typeface="PermianSansTypeface"/>
                <a:sym typeface="PermianSansTypeface"/>
              </a:rPr>
              <a:t>будут</a:t>
            </a:r>
            <a:r>
              <a:rPr sz="1800" dirty="0">
                <a:latin typeface="PermianSansTypeface"/>
                <a:ea typeface="PermianSansTypeface"/>
                <a:cs typeface="PermianSansTypeface"/>
                <a:sym typeface="PermianSansTypeface"/>
              </a:rPr>
              <a:t> </a:t>
            </a:r>
            <a:r>
              <a:rPr sz="1800" dirty="0" err="1">
                <a:latin typeface="PermianSansTypeface"/>
                <a:ea typeface="PermianSansTypeface"/>
                <a:cs typeface="PermianSansTypeface"/>
                <a:sym typeface="PermianSansTypeface"/>
              </a:rPr>
              <a:t>носить</a:t>
            </a:r>
            <a:r>
              <a:rPr sz="1800" dirty="0">
                <a:latin typeface="PermianSansTypeface"/>
                <a:ea typeface="PermianSansTypeface"/>
                <a:cs typeface="PermianSansTypeface"/>
                <a:sym typeface="PermianSansTypeface"/>
              </a:rPr>
              <a:t> </a:t>
            </a:r>
            <a:r>
              <a:rPr sz="1800" dirty="0" err="1">
                <a:latin typeface="PermianSansTypeface"/>
                <a:ea typeface="PermianSansTypeface"/>
                <a:cs typeface="PermianSansTypeface"/>
                <a:sym typeface="PermianSansTypeface"/>
              </a:rPr>
              <a:t>статус</a:t>
            </a:r>
            <a:r>
              <a:rPr sz="1800" dirty="0">
                <a:latin typeface="PermianSansTypeface"/>
                <a:ea typeface="PermianSansTypeface"/>
                <a:cs typeface="PermianSansTypeface"/>
                <a:sym typeface="PermianSansTypeface"/>
              </a:rPr>
              <a:t> </a:t>
            </a:r>
            <a:r>
              <a:rPr sz="1800" dirty="0" err="1">
                <a:latin typeface="PermianSansTypeface"/>
                <a:ea typeface="PermianSansTypeface"/>
                <a:cs typeface="PermianSansTypeface"/>
                <a:sym typeface="PermianSansTypeface"/>
              </a:rPr>
              <a:t>международных</a:t>
            </a:r>
            <a:r>
              <a:rPr sz="1800" dirty="0">
                <a:latin typeface="PermianSansTypeface"/>
                <a:ea typeface="PermianSansTypeface"/>
                <a:cs typeface="PermianSansTypeface"/>
                <a:sym typeface="PermianSansTypeface"/>
              </a:rPr>
              <a:t> </a:t>
            </a:r>
            <a:r>
              <a:rPr sz="1800" dirty="0" err="1">
                <a:latin typeface="PermianSansTypeface"/>
                <a:ea typeface="PermianSansTypeface"/>
                <a:cs typeface="PermianSansTypeface"/>
                <a:sym typeface="PermianSansTypeface"/>
              </a:rPr>
              <a:t>конкурсных</a:t>
            </a:r>
            <a:r>
              <a:rPr sz="1800" dirty="0">
                <a:latin typeface="PermianSansTypeface"/>
                <a:ea typeface="PermianSansTypeface"/>
                <a:cs typeface="PermianSansTypeface"/>
                <a:sym typeface="PermianSansTypeface"/>
              </a:rPr>
              <a:t> </a:t>
            </a:r>
            <a:r>
              <a:rPr sz="1800" dirty="0" err="1">
                <a:latin typeface="PermianSansTypeface"/>
                <a:ea typeface="PermianSansTypeface"/>
                <a:cs typeface="PermianSansTypeface"/>
                <a:sym typeface="PermianSansTypeface"/>
              </a:rPr>
              <a:t>состязаний</a:t>
            </a:r>
            <a:r>
              <a:rPr sz="1800" dirty="0">
                <a:latin typeface="PermianSansTypeface"/>
                <a:ea typeface="PermianSansTypeface"/>
                <a:cs typeface="PermianSansTypeface"/>
                <a:sym typeface="PermianSansTypeface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нимок экрана 2017-02-01 в 11.18.0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2306424" y="390596"/>
            <a:ext cx="10316656" cy="102982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1300393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Количество участников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7" y="2162095"/>
            <a:ext cx="12186954" cy="6891169"/>
          </a:xfrm>
          <a:prstGeom prst="rect">
            <a:avLst/>
          </a:prstGeom>
        </p:spPr>
      </p:pic>
      <p:sp>
        <p:nvSpPr>
          <p:cNvPr id="11" name="Shape 10"/>
          <p:cNvSpPr/>
          <p:nvPr/>
        </p:nvSpPr>
        <p:spPr>
          <a:xfrm>
            <a:off x="1092682" y="2549409"/>
            <a:ext cx="10223053" cy="5457485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CDE5FE">
              <a:alpha val="60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048063"/>
              </p:ext>
            </p:extLst>
          </p:nvPr>
        </p:nvGraphicFramePr>
        <p:xfrm>
          <a:off x="717780" y="1906870"/>
          <a:ext cx="11466829" cy="677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92682" y="4464803"/>
            <a:ext cx="2736304" cy="2285752"/>
          </a:xfrm>
          <a:custGeom>
            <a:avLst/>
            <a:gdLst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374164 w 2318380"/>
              <a:gd name="connsiteY0" fmla="*/ 0 h 2031325"/>
              <a:gd name="connsiteX1" fmla="*/ 2318380 w 2318380"/>
              <a:gd name="connsiteY1" fmla="*/ 0 h 2031325"/>
              <a:gd name="connsiteX2" fmla="*/ 2318380 w 2318380"/>
              <a:gd name="connsiteY2" fmla="*/ 2031325 h 2031325"/>
              <a:gd name="connsiteX3" fmla="*/ 374164 w 2318380"/>
              <a:gd name="connsiteY3" fmla="*/ 2031325 h 2031325"/>
              <a:gd name="connsiteX4" fmla="*/ 374164 w 2318380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181793"/>
              <a:gd name="connsiteX1" fmla="*/ 1944216 w 1944216"/>
              <a:gd name="connsiteY1" fmla="*/ 0 h 2181793"/>
              <a:gd name="connsiteX2" fmla="*/ 1944216 w 1944216"/>
              <a:gd name="connsiteY2" fmla="*/ 2031325 h 2181793"/>
              <a:gd name="connsiteX3" fmla="*/ 0 w 1944216"/>
              <a:gd name="connsiteY3" fmla="*/ 2031325 h 2181793"/>
              <a:gd name="connsiteX4" fmla="*/ 0 w 1944216"/>
              <a:gd name="connsiteY4" fmla="*/ 0 h 2181793"/>
              <a:gd name="connsiteX0" fmla="*/ 0 w 1944216"/>
              <a:gd name="connsiteY0" fmla="*/ 0 h 2259089"/>
              <a:gd name="connsiteX1" fmla="*/ 1944216 w 1944216"/>
              <a:gd name="connsiteY1" fmla="*/ 0 h 2259089"/>
              <a:gd name="connsiteX2" fmla="*/ 1944216 w 1944216"/>
              <a:gd name="connsiteY2" fmla="*/ 2031325 h 2259089"/>
              <a:gd name="connsiteX3" fmla="*/ 0 w 1944216"/>
              <a:gd name="connsiteY3" fmla="*/ 2031325 h 2259089"/>
              <a:gd name="connsiteX4" fmla="*/ 0 w 1944216"/>
              <a:gd name="connsiteY4" fmla="*/ 0 h 2259089"/>
              <a:gd name="connsiteX0" fmla="*/ 0 w 2362969"/>
              <a:gd name="connsiteY0" fmla="*/ 0 h 2259089"/>
              <a:gd name="connsiteX1" fmla="*/ 1944216 w 2362969"/>
              <a:gd name="connsiteY1" fmla="*/ 0 h 2259089"/>
              <a:gd name="connsiteX2" fmla="*/ 1944216 w 2362969"/>
              <a:gd name="connsiteY2" fmla="*/ 2031325 h 2259089"/>
              <a:gd name="connsiteX3" fmla="*/ 0 w 2362969"/>
              <a:gd name="connsiteY3" fmla="*/ 2031325 h 2259089"/>
              <a:gd name="connsiteX4" fmla="*/ 0 w 2362969"/>
              <a:gd name="connsiteY4" fmla="*/ 0 h 2259089"/>
              <a:gd name="connsiteX0" fmla="*/ 0 w 2109338"/>
              <a:gd name="connsiteY0" fmla="*/ 0 h 2202713"/>
              <a:gd name="connsiteX1" fmla="*/ 1944216 w 2109338"/>
              <a:gd name="connsiteY1" fmla="*/ 0 h 2202713"/>
              <a:gd name="connsiteX2" fmla="*/ 1944216 w 2109338"/>
              <a:gd name="connsiteY2" fmla="*/ 2031325 h 2202713"/>
              <a:gd name="connsiteX3" fmla="*/ 0 w 2109338"/>
              <a:gd name="connsiteY3" fmla="*/ 2031325 h 2202713"/>
              <a:gd name="connsiteX4" fmla="*/ 0 w 2109338"/>
              <a:gd name="connsiteY4" fmla="*/ 0 h 2202713"/>
              <a:gd name="connsiteX0" fmla="*/ 0 w 2001800"/>
              <a:gd name="connsiteY0" fmla="*/ 165300 h 2368013"/>
              <a:gd name="connsiteX1" fmla="*/ 1944216 w 2001800"/>
              <a:gd name="connsiteY1" fmla="*/ 165300 h 2368013"/>
              <a:gd name="connsiteX2" fmla="*/ 1944216 w 2001800"/>
              <a:gd name="connsiteY2" fmla="*/ 2196625 h 2368013"/>
              <a:gd name="connsiteX3" fmla="*/ 0 w 2001800"/>
              <a:gd name="connsiteY3" fmla="*/ 2196625 h 2368013"/>
              <a:gd name="connsiteX4" fmla="*/ 0 w 2001800"/>
              <a:gd name="connsiteY4" fmla="*/ 165300 h 2368013"/>
              <a:gd name="connsiteX0" fmla="*/ 165072 w 2166872"/>
              <a:gd name="connsiteY0" fmla="*/ 57954 h 2260667"/>
              <a:gd name="connsiteX1" fmla="*/ 2109288 w 2166872"/>
              <a:gd name="connsiteY1" fmla="*/ 57954 h 2260667"/>
              <a:gd name="connsiteX2" fmla="*/ 2109288 w 2166872"/>
              <a:gd name="connsiteY2" fmla="*/ 2089279 h 2260667"/>
              <a:gd name="connsiteX3" fmla="*/ 165072 w 2166872"/>
              <a:gd name="connsiteY3" fmla="*/ 2089279 h 2260667"/>
              <a:gd name="connsiteX4" fmla="*/ 165072 w 2166872"/>
              <a:gd name="connsiteY4" fmla="*/ 57954 h 2260667"/>
              <a:gd name="connsiteX0" fmla="*/ 54242 w 2056042"/>
              <a:gd name="connsiteY0" fmla="*/ 57954 h 2155529"/>
              <a:gd name="connsiteX1" fmla="*/ 1998458 w 2056042"/>
              <a:gd name="connsiteY1" fmla="*/ 57954 h 2155529"/>
              <a:gd name="connsiteX2" fmla="*/ 1998458 w 2056042"/>
              <a:gd name="connsiteY2" fmla="*/ 2089279 h 2155529"/>
              <a:gd name="connsiteX3" fmla="*/ 54242 w 2056042"/>
              <a:gd name="connsiteY3" fmla="*/ 2089279 h 2155529"/>
              <a:gd name="connsiteX4" fmla="*/ 54242 w 2056042"/>
              <a:gd name="connsiteY4" fmla="*/ 57954 h 215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6042" h="2155529">
                <a:moveTo>
                  <a:pt x="54242" y="57954"/>
                </a:moveTo>
                <a:cubicBezTo>
                  <a:pt x="140153" y="-32950"/>
                  <a:pt x="1931597" y="-4375"/>
                  <a:pt x="1998458" y="57954"/>
                </a:cubicBezTo>
                <a:cubicBezTo>
                  <a:pt x="2065319" y="120283"/>
                  <a:pt x="2084555" y="2003554"/>
                  <a:pt x="1998458" y="2089279"/>
                </a:cubicBezTo>
                <a:cubicBezTo>
                  <a:pt x="1912361" y="2175004"/>
                  <a:pt x="111578" y="2180183"/>
                  <a:pt x="54242" y="2089279"/>
                </a:cubicBezTo>
                <a:cubicBezTo>
                  <a:pt x="-3094" y="1998375"/>
                  <a:pt x="-31669" y="148858"/>
                  <a:pt x="54242" y="57954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lIns="130046" tIns="65023" rIns="130046" bIns="6502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2015 г. Олимпиада по русскому языку и математике получила статус международного конкурсного состязания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2116" y="3292624"/>
            <a:ext cx="2560284" cy="2285752"/>
          </a:xfrm>
          <a:custGeom>
            <a:avLst/>
            <a:gdLst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374164 w 2318380"/>
              <a:gd name="connsiteY0" fmla="*/ 0 h 2031325"/>
              <a:gd name="connsiteX1" fmla="*/ 2318380 w 2318380"/>
              <a:gd name="connsiteY1" fmla="*/ 0 h 2031325"/>
              <a:gd name="connsiteX2" fmla="*/ 2318380 w 2318380"/>
              <a:gd name="connsiteY2" fmla="*/ 2031325 h 2031325"/>
              <a:gd name="connsiteX3" fmla="*/ 374164 w 2318380"/>
              <a:gd name="connsiteY3" fmla="*/ 2031325 h 2031325"/>
              <a:gd name="connsiteX4" fmla="*/ 374164 w 2318380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181793"/>
              <a:gd name="connsiteX1" fmla="*/ 1944216 w 1944216"/>
              <a:gd name="connsiteY1" fmla="*/ 0 h 2181793"/>
              <a:gd name="connsiteX2" fmla="*/ 1944216 w 1944216"/>
              <a:gd name="connsiteY2" fmla="*/ 2031325 h 2181793"/>
              <a:gd name="connsiteX3" fmla="*/ 0 w 1944216"/>
              <a:gd name="connsiteY3" fmla="*/ 2031325 h 2181793"/>
              <a:gd name="connsiteX4" fmla="*/ 0 w 1944216"/>
              <a:gd name="connsiteY4" fmla="*/ 0 h 2181793"/>
              <a:gd name="connsiteX0" fmla="*/ 0 w 1944216"/>
              <a:gd name="connsiteY0" fmla="*/ 0 h 2259089"/>
              <a:gd name="connsiteX1" fmla="*/ 1944216 w 1944216"/>
              <a:gd name="connsiteY1" fmla="*/ 0 h 2259089"/>
              <a:gd name="connsiteX2" fmla="*/ 1944216 w 1944216"/>
              <a:gd name="connsiteY2" fmla="*/ 2031325 h 2259089"/>
              <a:gd name="connsiteX3" fmla="*/ 0 w 1944216"/>
              <a:gd name="connsiteY3" fmla="*/ 2031325 h 2259089"/>
              <a:gd name="connsiteX4" fmla="*/ 0 w 1944216"/>
              <a:gd name="connsiteY4" fmla="*/ 0 h 2259089"/>
              <a:gd name="connsiteX0" fmla="*/ 0 w 2362969"/>
              <a:gd name="connsiteY0" fmla="*/ 0 h 2259089"/>
              <a:gd name="connsiteX1" fmla="*/ 1944216 w 2362969"/>
              <a:gd name="connsiteY1" fmla="*/ 0 h 2259089"/>
              <a:gd name="connsiteX2" fmla="*/ 1944216 w 2362969"/>
              <a:gd name="connsiteY2" fmla="*/ 2031325 h 2259089"/>
              <a:gd name="connsiteX3" fmla="*/ 0 w 2362969"/>
              <a:gd name="connsiteY3" fmla="*/ 2031325 h 2259089"/>
              <a:gd name="connsiteX4" fmla="*/ 0 w 2362969"/>
              <a:gd name="connsiteY4" fmla="*/ 0 h 2259089"/>
              <a:gd name="connsiteX0" fmla="*/ 0 w 2109338"/>
              <a:gd name="connsiteY0" fmla="*/ 0 h 2202713"/>
              <a:gd name="connsiteX1" fmla="*/ 1944216 w 2109338"/>
              <a:gd name="connsiteY1" fmla="*/ 0 h 2202713"/>
              <a:gd name="connsiteX2" fmla="*/ 1944216 w 2109338"/>
              <a:gd name="connsiteY2" fmla="*/ 2031325 h 2202713"/>
              <a:gd name="connsiteX3" fmla="*/ 0 w 2109338"/>
              <a:gd name="connsiteY3" fmla="*/ 2031325 h 2202713"/>
              <a:gd name="connsiteX4" fmla="*/ 0 w 2109338"/>
              <a:gd name="connsiteY4" fmla="*/ 0 h 2202713"/>
              <a:gd name="connsiteX0" fmla="*/ 0 w 2001800"/>
              <a:gd name="connsiteY0" fmla="*/ 165300 h 2368013"/>
              <a:gd name="connsiteX1" fmla="*/ 1944216 w 2001800"/>
              <a:gd name="connsiteY1" fmla="*/ 165300 h 2368013"/>
              <a:gd name="connsiteX2" fmla="*/ 1944216 w 2001800"/>
              <a:gd name="connsiteY2" fmla="*/ 2196625 h 2368013"/>
              <a:gd name="connsiteX3" fmla="*/ 0 w 2001800"/>
              <a:gd name="connsiteY3" fmla="*/ 2196625 h 2368013"/>
              <a:gd name="connsiteX4" fmla="*/ 0 w 2001800"/>
              <a:gd name="connsiteY4" fmla="*/ 165300 h 2368013"/>
              <a:gd name="connsiteX0" fmla="*/ 165072 w 2166872"/>
              <a:gd name="connsiteY0" fmla="*/ 57954 h 2260667"/>
              <a:gd name="connsiteX1" fmla="*/ 2109288 w 2166872"/>
              <a:gd name="connsiteY1" fmla="*/ 57954 h 2260667"/>
              <a:gd name="connsiteX2" fmla="*/ 2109288 w 2166872"/>
              <a:gd name="connsiteY2" fmla="*/ 2089279 h 2260667"/>
              <a:gd name="connsiteX3" fmla="*/ 165072 w 2166872"/>
              <a:gd name="connsiteY3" fmla="*/ 2089279 h 2260667"/>
              <a:gd name="connsiteX4" fmla="*/ 165072 w 2166872"/>
              <a:gd name="connsiteY4" fmla="*/ 57954 h 2260667"/>
              <a:gd name="connsiteX0" fmla="*/ 54242 w 2056042"/>
              <a:gd name="connsiteY0" fmla="*/ 57954 h 2155529"/>
              <a:gd name="connsiteX1" fmla="*/ 1998458 w 2056042"/>
              <a:gd name="connsiteY1" fmla="*/ 57954 h 2155529"/>
              <a:gd name="connsiteX2" fmla="*/ 1998458 w 2056042"/>
              <a:gd name="connsiteY2" fmla="*/ 2089279 h 2155529"/>
              <a:gd name="connsiteX3" fmla="*/ 54242 w 2056042"/>
              <a:gd name="connsiteY3" fmla="*/ 2089279 h 2155529"/>
              <a:gd name="connsiteX4" fmla="*/ 54242 w 2056042"/>
              <a:gd name="connsiteY4" fmla="*/ 57954 h 215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6042" h="2155529">
                <a:moveTo>
                  <a:pt x="54242" y="57954"/>
                </a:moveTo>
                <a:cubicBezTo>
                  <a:pt x="140153" y="-32950"/>
                  <a:pt x="1931597" y="-4375"/>
                  <a:pt x="1998458" y="57954"/>
                </a:cubicBezTo>
                <a:cubicBezTo>
                  <a:pt x="2065319" y="120283"/>
                  <a:pt x="2084555" y="2003554"/>
                  <a:pt x="1998458" y="2089279"/>
                </a:cubicBezTo>
                <a:cubicBezTo>
                  <a:pt x="1912361" y="2175004"/>
                  <a:pt x="111578" y="2180183"/>
                  <a:pt x="54242" y="2089279"/>
                </a:cubicBezTo>
                <a:cubicBezTo>
                  <a:pt x="-3094" y="1998375"/>
                  <a:pt x="-31669" y="148858"/>
                  <a:pt x="54242" y="57954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lIns="130046" tIns="65023" rIns="130046" bIns="6502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2016 г. Олимпиада по русскому языку получила финансовую и организационную поддержку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Минобрнауки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8909248"/>
            <a:ext cx="13004800" cy="84435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noFill/>
          </a:ln>
        </p:spPr>
        <p:txBody>
          <a:bodyPr wrap="square" lIns="130046" tIns="65023" rIns="130046" bIns="65023" rtlCol="0" anchor="ctr" anchorCtr="1">
            <a:noAutofit/>
          </a:bodyPr>
          <a:lstStyle/>
          <a:p>
            <a:pPr>
              <a:spcBef>
                <a:spcPts val="427"/>
              </a:spcBef>
            </a:pPr>
            <a:r>
              <a:rPr lang="ru-RU" altLang="ru-RU" sz="1800" b="1" dirty="0">
                <a:solidFill>
                  <a:schemeClr val="bg1"/>
                </a:solidFill>
              </a:rPr>
              <a:t>За 9 лет существования конкурса в нем приняло участие только по результатам 1-го тура Олимпиады более 35 тыс. учителей.</a:t>
            </a:r>
            <a:endParaRPr lang="en-US" altLang="ru-RU" sz="1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46416" y="2035576"/>
            <a:ext cx="2918724" cy="1670199"/>
          </a:xfrm>
          <a:custGeom>
            <a:avLst/>
            <a:gdLst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374164 w 2318380"/>
              <a:gd name="connsiteY0" fmla="*/ 0 h 2031325"/>
              <a:gd name="connsiteX1" fmla="*/ 2318380 w 2318380"/>
              <a:gd name="connsiteY1" fmla="*/ 0 h 2031325"/>
              <a:gd name="connsiteX2" fmla="*/ 2318380 w 2318380"/>
              <a:gd name="connsiteY2" fmla="*/ 2031325 h 2031325"/>
              <a:gd name="connsiteX3" fmla="*/ 374164 w 2318380"/>
              <a:gd name="connsiteY3" fmla="*/ 2031325 h 2031325"/>
              <a:gd name="connsiteX4" fmla="*/ 374164 w 2318380"/>
              <a:gd name="connsiteY4" fmla="*/ 0 h 2031325"/>
              <a:gd name="connsiteX0" fmla="*/ 0 w 1944216"/>
              <a:gd name="connsiteY0" fmla="*/ 0 h 2031325"/>
              <a:gd name="connsiteX1" fmla="*/ 1944216 w 1944216"/>
              <a:gd name="connsiteY1" fmla="*/ 0 h 2031325"/>
              <a:gd name="connsiteX2" fmla="*/ 1944216 w 1944216"/>
              <a:gd name="connsiteY2" fmla="*/ 2031325 h 2031325"/>
              <a:gd name="connsiteX3" fmla="*/ 0 w 1944216"/>
              <a:gd name="connsiteY3" fmla="*/ 2031325 h 2031325"/>
              <a:gd name="connsiteX4" fmla="*/ 0 w 1944216"/>
              <a:gd name="connsiteY4" fmla="*/ 0 h 2031325"/>
              <a:gd name="connsiteX0" fmla="*/ 0 w 1944216"/>
              <a:gd name="connsiteY0" fmla="*/ 0 h 2181793"/>
              <a:gd name="connsiteX1" fmla="*/ 1944216 w 1944216"/>
              <a:gd name="connsiteY1" fmla="*/ 0 h 2181793"/>
              <a:gd name="connsiteX2" fmla="*/ 1944216 w 1944216"/>
              <a:gd name="connsiteY2" fmla="*/ 2031325 h 2181793"/>
              <a:gd name="connsiteX3" fmla="*/ 0 w 1944216"/>
              <a:gd name="connsiteY3" fmla="*/ 2031325 h 2181793"/>
              <a:gd name="connsiteX4" fmla="*/ 0 w 1944216"/>
              <a:gd name="connsiteY4" fmla="*/ 0 h 2181793"/>
              <a:gd name="connsiteX0" fmla="*/ 0 w 1944216"/>
              <a:gd name="connsiteY0" fmla="*/ 0 h 2259089"/>
              <a:gd name="connsiteX1" fmla="*/ 1944216 w 1944216"/>
              <a:gd name="connsiteY1" fmla="*/ 0 h 2259089"/>
              <a:gd name="connsiteX2" fmla="*/ 1944216 w 1944216"/>
              <a:gd name="connsiteY2" fmla="*/ 2031325 h 2259089"/>
              <a:gd name="connsiteX3" fmla="*/ 0 w 1944216"/>
              <a:gd name="connsiteY3" fmla="*/ 2031325 h 2259089"/>
              <a:gd name="connsiteX4" fmla="*/ 0 w 1944216"/>
              <a:gd name="connsiteY4" fmla="*/ 0 h 2259089"/>
              <a:gd name="connsiteX0" fmla="*/ 0 w 2362969"/>
              <a:gd name="connsiteY0" fmla="*/ 0 h 2259089"/>
              <a:gd name="connsiteX1" fmla="*/ 1944216 w 2362969"/>
              <a:gd name="connsiteY1" fmla="*/ 0 h 2259089"/>
              <a:gd name="connsiteX2" fmla="*/ 1944216 w 2362969"/>
              <a:gd name="connsiteY2" fmla="*/ 2031325 h 2259089"/>
              <a:gd name="connsiteX3" fmla="*/ 0 w 2362969"/>
              <a:gd name="connsiteY3" fmla="*/ 2031325 h 2259089"/>
              <a:gd name="connsiteX4" fmla="*/ 0 w 2362969"/>
              <a:gd name="connsiteY4" fmla="*/ 0 h 2259089"/>
              <a:gd name="connsiteX0" fmla="*/ 0 w 2109338"/>
              <a:gd name="connsiteY0" fmla="*/ 0 h 2202713"/>
              <a:gd name="connsiteX1" fmla="*/ 1944216 w 2109338"/>
              <a:gd name="connsiteY1" fmla="*/ 0 h 2202713"/>
              <a:gd name="connsiteX2" fmla="*/ 1944216 w 2109338"/>
              <a:gd name="connsiteY2" fmla="*/ 2031325 h 2202713"/>
              <a:gd name="connsiteX3" fmla="*/ 0 w 2109338"/>
              <a:gd name="connsiteY3" fmla="*/ 2031325 h 2202713"/>
              <a:gd name="connsiteX4" fmla="*/ 0 w 2109338"/>
              <a:gd name="connsiteY4" fmla="*/ 0 h 2202713"/>
              <a:gd name="connsiteX0" fmla="*/ 0 w 2001800"/>
              <a:gd name="connsiteY0" fmla="*/ 165300 h 2368013"/>
              <a:gd name="connsiteX1" fmla="*/ 1944216 w 2001800"/>
              <a:gd name="connsiteY1" fmla="*/ 165300 h 2368013"/>
              <a:gd name="connsiteX2" fmla="*/ 1944216 w 2001800"/>
              <a:gd name="connsiteY2" fmla="*/ 2196625 h 2368013"/>
              <a:gd name="connsiteX3" fmla="*/ 0 w 2001800"/>
              <a:gd name="connsiteY3" fmla="*/ 2196625 h 2368013"/>
              <a:gd name="connsiteX4" fmla="*/ 0 w 2001800"/>
              <a:gd name="connsiteY4" fmla="*/ 165300 h 2368013"/>
              <a:gd name="connsiteX0" fmla="*/ 165072 w 2166872"/>
              <a:gd name="connsiteY0" fmla="*/ 57954 h 2260667"/>
              <a:gd name="connsiteX1" fmla="*/ 2109288 w 2166872"/>
              <a:gd name="connsiteY1" fmla="*/ 57954 h 2260667"/>
              <a:gd name="connsiteX2" fmla="*/ 2109288 w 2166872"/>
              <a:gd name="connsiteY2" fmla="*/ 2089279 h 2260667"/>
              <a:gd name="connsiteX3" fmla="*/ 165072 w 2166872"/>
              <a:gd name="connsiteY3" fmla="*/ 2089279 h 2260667"/>
              <a:gd name="connsiteX4" fmla="*/ 165072 w 2166872"/>
              <a:gd name="connsiteY4" fmla="*/ 57954 h 2260667"/>
              <a:gd name="connsiteX0" fmla="*/ 54242 w 2056042"/>
              <a:gd name="connsiteY0" fmla="*/ 57954 h 2155529"/>
              <a:gd name="connsiteX1" fmla="*/ 1998458 w 2056042"/>
              <a:gd name="connsiteY1" fmla="*/ 57954 h 2155529"/>
              <a:gd name="connsiteX2" fmla="*/ 1998458 w 2056042"/>
              <a:gd name="connsiteY2" fmla="*/ 2089279 h 2155529"/>
              <a:gd name="connsiteX3" fmla="*/ 54242 w 2056042"/>
              <a:gd name="connsiteY3" fmla="*/ 2089279 h 2155529"/>
              <a:gd name="connsiteX4" fmla="*/ 54242 w 2056042"/>
              <a:gd name="connsiteY4" fmla="*/ 57954 h 215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6042" h="2155529">
                <a:moveTo>
                  <a:pt x="54242" y="57954"/>
                </a:moveTo>
                <a:cubicBezTo>
                  <a:pt x="140153" y="-32950"/>
                  <a:pt x="1931597" y="-4375"/>
                  <a:pt x="1998458" y="57954"/>
                </a:cubicBezTo>
                <a:cubicBezTo>
                  <a:pt x="2065319" y="120283"/>
                  <a:pt x="2084555" y="2003554"/>
                  <a:pt x="1998458" y="2089279"/>
                </a:cubicBezTo>
                <a:cubicBezTo>
                  <a:pt x="1912361" y="2175004"/>
                  <a:pt x="111578" y="2180183"/>
                  <a:pt x="54242" y="2089279"/>
                </a:cubicBezTo>
                <a:cubicBezTo>
                  <a:pt x="-3094" y="1998375"/>
                  <a:pt x="-31669" y="148858"/>
                  <a:pt x="54242" y="57954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lIns="130046" tIns="65023" rIns="130046" bIns="6502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2017 г. </a:t>
            </a:r>
            <a:b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Олимпиада по математике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будет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проведена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Евразии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Америке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4742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Снимок экрана 2017-02-01 в 11.18.0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3644"/>
            <a:ext cx="13004800" cy="9735488"/>
          </a:xfrm>
          <a:prstGeom prst="rect">
            <a:avLst/>
          </a:prstGeom>
          <a:ln w="3175">
            <a:miter lim="400000"/>
          </a:ln>
        </p:spPr>
      </p:pic>
      <p:sp>
        <p:nvSpPr>
          <p:cNvPr id="128" name="Заголовок 2"/>
          <p:cNvSpPr txBox="1">
            <a:spLocks/>
          </p:cNvSpPr>
          <p:nvPr/>
        </p:nvSpPr>
        <p:spPr>
          <a:xfrm>
            <a:off x="2306424" y="390596"/>
            <a:ext cx="10316656" cy="102982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 lnSpcReduction="10000"/>
          </a:bodyPr>
          <a:lstStyle>
            <a:lvl1pPr algn="ctr" defTabSz="1300393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География участия</a:t>
            </a:r>
            <a:b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</a:br>
            <a:r>
              <a:rPr lang="ru-RU" altLang="ru-RU" sz="3000" b="1" dirty="0">
                <a:solidFill>
                  <a:srgbClr val="FFFFFF"/>
                </a:solidFill>
                <a:latin typeface="PermianSlabSerifTypeface"/>
                <a:ea typeface="PermianSlabSerifTypeface"/>
                <a:cs typeface="PermianSlabSerifTypeface"/>
                <a:sym typeface="PermianSlabSerifTypeface"/>
              </a:rPr>
              <a:t>регионы-участники, 2016 г.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64952" y="1836839"/>
            <a:ext cx="11642598" cy="6240939"/>
            <a:chOff x="0" y="204370"/>
            <a:chExt cx="16057275" cy="8720753"/>
          </a:xfrm>
        </p:grpSpPr>
        <p:sp>
          <p:nvSpPr>
            <p:cNvPr id="10" name="Камчатский край"/>
            <p:cNvSpPr>
              <a:spLocks/>
            </p:cNvSpPr>
            <p:nvPr/>
          </p:nvSpPr>
          <p:spPr bwMode="auto">
            <a:xfrm>
              <a:off x="13920303" y="1824069"/>
              <a:ext cx="2136972" cy="2864214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Алтайский край"/>
            <p:cNvSpPr>
              <a:spLocks/>
            </p:cNvSpPr>
            <p:nvPr/>
          </p:nvSpPr>
          <p:spPr bwMode="auto">
            <a:xfrm>
              <a:off x="6396989" y="7808720"/>
              <a:ext cx="1180702" cy="796124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Амурская область"/>
            <p:cNvSpPr>
              <a:spLocks/>
            </p:cNvSpPr>
            <p:nvPr/>
          </p:nvSpPr>
          <p:spPr bwMode="auto">
            <a:xfrm>
              <a:off x="11588173" y="6143267"/>
              <a:ext cx="2117456" cy="1345174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Архангельская область"/>
            <p:cNvSpPr>
              <a:spLocks/>
            </p:cNvSpPr>
            <p:nvPr/>
          </p:nvSpPr>
          <p:spPr bwMode="auto">
            <a:xfrm>
              <a:off x="2874400" y="3864707"/>
              <a:ext cx="1541742" cy="1372626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Астраханская область"/>
            <p:cNvSpPr>
              <a:spLocks/>
            </p:cNvSpPr>
            <p:nvPr/>
          </p:nvSpPr>
          <p:spPr bwMode="auto">
            <a:xfrm>
              <a:off x="1635152" y="7177312"/>
              <a:ext cx="409830" cy="668012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Белгородская область"/>
            <p:cNvSpPr>
              <a:spLocks/>
            </p:cNvSpPr>
            <p:nvPr/>
          </p:nvSpPr>
          <p:spPr bwMode="auto">
            <a:xfrm>
              <a:off x="1039922" y="5923646"/>
              <a:ext cx="351283" cy="457542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Брянская область"/>
            <p:cNvSpPr>
              <a:spLocks/>
            </p:cNvSpPr>
            <p:nvPr/>
          </p:nvSpPr>
          <p:spPr bwMode="auto">
            <a:xfrm>
              <a:off x="952101" y="5246484"/>
              <a:ext cx="478136" cy="375184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Владимирская область"/>
            <p:cNvSpPr>
              <a:spLocks/>
            </p:cNvSpPr>
            <p:nvPr/>
          </p:nvSpPr>
          <p:spPr bwMode="auto">
            <a:xfrm>
              <a:off x="2171834" y="5301389"/>
              <a:ext cx="419589" cy="457542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Волгоградская область"/>
            <p:cNvSpPr>
              <a:spLocks/>
            </p:cNvSpPr>
            <p:nvPr/>
          </p:nvSpPr>
          <p:spPr bwMode="auto">
            <a:xfrm>
              <a:off x="1381447" y="6463546"/>
              <a:ext cx="887966" cy="75952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Вологодская область"/>
            <p:cNvSpPr>
              <a:spLocks/>
            </p:cNvSpPr>
            <p:nvPr/>
          </p:nvSpPr>
          <p:spPr bwMode="auto">
            <a:xfrm>
              <a:off x="2298687" y="4413758"/>
              <a:ext cx="1278280" cy="960839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Воронежская область"/>
            <p:cNvSpPr>
              <a:spLocks/>
            </p:cNvSpPr>
            <p:nvPr/>
          </p:nvSpPr>
          <p:spPr bwMode="auto">
            <a:xfrm>
              <a:off x="1293626" y="6015154"/>
              <a:ext cx="595230" cy="549050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Еврейская автономная область"/>
            <p:cNvSpPr>
              <a:spLocks/>
            </p:cNvSpPr>
            <p:nvPr/>
          </p:nvSpPr>
          <p:spPr bwMode="auto">
            <a:xfrm>
              <a:off x="13695871" y="7195614"/>
              <a:ext cx="507409" cy="39348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Забайкальский край"/>
            <p:cNvSpPr>
              <a:spLocks/>
            </p:cNvSpPr>
            <p:nvPr/>
          </p:nvSpPr>
          <p:spPr bwMode="auto">
            <a:xfrm>
              <a:off x="10544081" y="6436094"/>
              <a:ext cx="1561258" cy="2113845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Костромская область"/>
            <p:cNvSpPr>
              <a:spLocks/>
            </p:cNvSpPr>
            <p:nvPr/>
          </p:nvSpPr>
          <p:spPr bwMode="auto">
            <a:xfrm>
              <a:off x="2532875" y="5182428"/>
              <a:ext cx="887966" cy="420939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Иркутская область"/>
            <p:cNvSpPr>
              <a:spLocks/>
            </p:cNvSpPr>
            <p:nvPr/>
          </p:nvSpPr>
          <p:spPr bwMode="auto">
            <a:xfrm>
              <a:off x="8758393" y="5603367"/>
              <a:ext cx="2556560" cy="2726951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Кабардино-Балкарская республика"/>
            <p:cNvSpPr>
              <a:spLocks/>
            </p:cNvSpPr>
            <p:nvPr/>
          </p:nvSpPr>
          <p:spPr bwMode="auto">
            <a:xfrm>
              <a:off x="717913" y="7726362"/>
              <a:ext cx="331768" cy="201318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Калининградская область"/>
            <p:cNvSpPr>
              <a:spLocks/>
            </p:cNvSpPr>
            <p:nvPr/>
          </p:nvSpPr>
          <p:spPr bwMode="auto">
            <a:xfrm>
              <a:off x="356872" y="3892160"/>
              <a:ext cx="292736" cy="265375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Калужская область"/>
            <p:cNvSpPr>
              <a:spLocks/>
            </p:cNvSpPr>
            <p:nvPr/>
          </p:nvSpPr>
          <p:spPr bwMode="auto">
            <a:xfrm>
              <a:off x="1381447" y="5246484"/>
              <a:ext cx="468378" cy="292827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" name="Карачаево-Черкесская республика"/>
            <p:cNvSpPr>
              <a:spLocks/>
            </p:cNvSpPr>
            <p:nvPr/>
          </p:nvSpPr>
          <p:spPr bwMode="auto">
            <a:xfrm>
              <a:off x="542271" y="7506742"/>
              <a:ext cx="282978" cy="256224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Кемеровская область"/>
            <p:cNvSpPr>
              <a:spLocks/>
            </p:cNvSpPr>
            <p:nvPr/>
          </p:nvSpPr>
          <p:spPr bwMode="auto">
            <a:xfrm>
              <a:off x="7333744" y="7378630"/>
              <a:ext cx="565956" cy="905934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Кировская область"/>
            <p:cNvSpPr>
              <a:spLocks/>
            </p:cNvSpPr>
            <p:nvPr/>
          </p:nvSpPr>
          <p:spPr bwMode="auto">
            <a:xfrm>
              <a:off x="3089074" y="5200730"/>
              <a:ext cx="1024576" cy="1043196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Ивановская область"/>
            <p:cNvSpPr>
              <a:spLocks/>
            </p:cNvSpPr>
            <p:nvPr/>
          </p:nvSpPr>
          <p:spPr bwMode="auto">
            <a:xfrm>
              <a:off x="2366992" y="5328842"/>
              <a:ext cx="478136" cy="311129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Краснодарский край"/>
            <p:cNvSpPr>
              <a:spLocks noEditPoints="1"/>
            </p:cNvSpPr>
            <p:nvPr/>
          </p:nvSpPr>
          <p:spPr bwMode="auto">
            <a:xfrm>
              <a:off x="327599" y="6820428"/>
              <a:ext cx="624504" cy="722916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Красноярский край"/>
            <p:cNvSpPr>
              <a:spLocks/>
            </p:cNvSpPr>
            <p:nvPr/>
          </p:nvSpPr>
          <p:spPr bwMode="auto">
            <a:xfrm>
              <a:off x="7167860" y="2766606"/>
              <a:ext cx="2624865" cy="5609466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Курганская область"/>
            <p:cNvSpPr>
              <a:spLocks/>
            </p:cNvSpPr>
            <p:nvPr/>
          </p:nvSpPr>
          <p:spPr bwMode="auto">
            <a:xfrm>
              <a:off x="4513722" y="6802128"/>
              <a:ext cx="809902" cy="503296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" name="Курская область"/>
            <p:cNvSpPr>
              <a:spLocks/>
            </p:cNvSpPr>
            <p:nvPr/>
          </p:nvSpPr>
          <p:spPr bwMode="auto">
            <a:xfrm>
              <a:off x="1039922" y="5639970"/>
              <a:ext cx="458619" cy="439240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Ленинградская область"/>
            <p:cNvSpPr>
              <a:spLocks/>
            </p:cNvSpPr>
            <p:nvPr/>
          </p:nvSpPr>
          <p:spPr bwMode="auto">
            <a:xfrm>
              <a:off x="1771762" y="3910461"/>
              <a:ext cx="897723" cy="741218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" name="Липецкая область"/>
            <p:cNvSpPr>
              <a:spLocks/>
            </p:cNvSpPr>
            <p:nvPr/>
          </p:nvSpPr>
          <p:spPr bwMode="auto">
            <a:xfrm>
              <a:off x="1469268" y="5804686"/>
              <a:ext cx="419589" cy="36603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" name="Магаданская область"/>
            <p:cNvSpPr>
              <a:spLocks/>
            </p:cNvSpPr>
            <p:nvPr/>
          </p:nvSpPr>
          <p:spPr bwMode="auto">
            <a:xfrm>
              <a:off x="13042095" y="2565287"/>
              <a:ext cx="1463681" cy="1875923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42" name="г. Москва"/>
            <p:cNvSpPr>
              <a:spLocks/>
            </p:cNvSpPr>
            <p:nvPr/>
          </p:nvSpPr>
          <p:spPr bwMode="auto">
            <a:xfrm>
              <a:off x="1966919" y="5328842"/>
              <a:ext cx="107336" cy="109810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Московская область"/>
            <p:cNvSpPr>
              <a:spLocks noEditPoints="1"/>
            </p:cNvSpPr>
            <p:nvPr/>
          </p:nvSpPr>
          <p:spPr bwMode="auto">
            <a:xfrm>
              <a:off x="1771762" y="5118372"/>
              <a:ext cx="507409" cy="549050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4" name="Мурманская область"/>
            <p:cNvSpPr>
              <a:spLocks/>
            </p:cNvSpPr>
            <p:nvPr/>
          </p:nvSpPr>
          <p:spPr bwMode="auto">
            <a:xfrm>
              <a:off x="3206168" y="2821511"/>
              <a:ext cx="839176" cy="1024894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Ненецкий автономный округ"/>
            <p:cNvSpPr>
              <a:spLocks/>
            </p:cNvSpPr>
            <p:nvPr/>
          </p:nvSpPr>
          <p:spPr bwMode="auto">
            <a:xfrm>
              <a:off x="4133165" y="3709142"/>
              <a:ext cx="1844236" cy="979140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Нижегородская область"/>
            <p:cNvSpPr>
              <a:spLocks/>
            </p:cNvSpPr>
            <p:nvPr/>
          </p:nvSpPr>
          <p:spPr bwMode="auto">
            <a:xfrm>
              <a:off x="2357234" y="5557613"/>
              <a:ext cx="907481" cy="549050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Новгородская область"/>
            <p:cNvSpPr>
              <a:spLocks/>
            </p:cNvSpPr>
            <p:nvPr/>
          </p:nvSpPr>
          <p:spPr bwMode="auto">
            <a:xfrm>
              <a:off x="1654668" y="4331400"/>
              <a:ext cx="683051" cy="475843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Новосибирская область"/>
            <p:cNvSpPr>
              <a:spLocks/>
            </p:cNvSpPr>
            <p:nvPr/>
          </p:nvSpPr>
          <p:spPr bwMode="auto">
            <a:xfrm>
              <a:off x="6143285" y="7131558"/>
              <a:ext cx="1200217" cy="841878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9" name="Омская область"/>
            <p:cNvSpPr>
              <a:spLocks/>
            </p:cNvSpPr>
            <p:nvPr/>
          </p:nvSpPr>
          <p:spPr bwMode="auto">
            <a:xfrm>
              <a:off x="5596845" y="6747222"/>
              <a:ext cx="741598" cy="1043196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0" name="Оренбургская область"/>
            <p:cNvSpPr>
              <a:spLocks/>
            </p:cNvSpPr>
            <p:nvPr/>
          </p:nvSpPr>
          <p:spPr bwMode="auto">
            <a:xfrm>
              <a:off x="2903674" y="6674016"/>
              <a:ext cx="1219733" cy="1134704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1" name="Орловская область"/>
            <p:cNvSpPr>
              <a:spLocks/>
            </p:cNvSpPr>
            <p:nvPr/>
          </p:nvSpPr>
          <p:spPr bwMode="auto">
            <a:xfrm>
              <a:off x="1283869" y="5539311"/>
              <a:ext cx="341525" cy="356883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2" name="Пензенская область"/>
            <p:cNvSpPr>
              <a:spLocks/>
            </p:cNvSpPr>
            <p:nvPr/>
          </p:nvSpPr>
          <p:spPr bwMode="auto">
            <a:xfrm>
              <a:off x="2132803" y="6051758"/>
              <a:ext cx="468378" cy="494146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3" name="Пермский край"/>
            <p:cNvSpPr>
              <a:spLocks/>
            </p:cNvSpPr>
            <p:nvPr/>
          </p:nvSpPr>
          <p:spPr bwMode="auto">
            <a:xfrm>
              <a:off x="3791640" y="5484406"/>
              <a:ext cx="1005060" cy="1107252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4" name="Приморский край"/>
            <p:cNvSpPr>
              <a:spLocks/>
            </p:cNvSpPr>
            <p:nvPr/>
          </p:nvSpPr>
          <p:spPr bwMode="auto">
            <a:xfrm>
              <a:off x="14252069" y="6893636"/>
              <a:ext cx="673293" cy="1674604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Псковская область"/>
            <p:cNvSpPr>
              <a:spLocks/>
            </p:cNvSpPr>
            <p:nvPr/>
          </p:nvSpPr>
          <p:spPr bwMode="auto">
            <a:xfrm>
              <a:off x="1322900" y="4102628"/>
              <a:ext cx="478136" cy="704615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6" name="Республика Адыгея"/>
            <p:cNvSpPr>
              <a:spLocks/>
            </p:cNvSpPr>
            <p:nvPr/>
          </p:nvSpPr>
          <p:spPr bwMode="auto">
            <a:xfrm>
              <a:off x="503239" y="7131558"/>
              <a:ext cx="204915" cy="338581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7" name="Республика Алтай"/>
            <p:cNvSpPr>
              <a:spLocks/>
            </p:cNvSpPr>
            <p:nvPr/>
          </p:nvSpPr>
          <p:spPr bwMode="auto">
            <a:xfrm>
              <a:off x="7177619" y="8229659"/>
              <a:ext cx="770872" cy="695464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8" name="Республика Башкортостан"/>
            <p:cNvSpPr>
              <a:spLocks/>
            </p:cNvSpPr>
            <p:nvPr/>
          </p:nvSpPr>
          <p:spPr bwMode="auto">
            <a:xfrm>
              <a:off x="3440357" y="6408641"/>
              <a:ext cx="858692" cy="1061498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89323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9" name="Республика Бурятия"/>
            <p:cNvSpPr>
              <a:spLocks/>
            </p:cNvSpPr>
            <p:nvPr/>
          </p:nvSpPr>
          <p:spPr bwMode="auto">
            <a:xfrm>
              <a:off x="9197497" y="6719770"/>
              <a:ext cx="2166246" cy="1830168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0" name="Республика Дагестан"/>
            <p:cNvSpPr>
              <a:spLocks/>
            </p:cNvSpPr>
            <p:nvPr/>
          </p:nvSpPr>
          <p:spPr bwMode="auto">
            <a:xfrm>
              <a:off x="1030164" y="7808720"/>
              <a:ext cx="458619" cy="805274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D07B7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1" name="Республика Ингушетия"/>
            <p:cNvSpPr>
              <a:spLocks/>
            </p:cNvSpPr>
            <p:nvPr/>
          </p:nvSpPr>
          <p:spPr bwMode="auto">
            <a:xfrm>
              <a:off x="981375" y="7945983"/>
              <a:ext cx="243947" cy="173867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2" name="Республика Калмыкия"/>
            <p:cNvSpPr>
              <a:spLocks/>
            </p:cNvSpPr>
            <p:nvPr/>
          </p:nvSpPr>
          <p:spPr bwMode="auto">
            <a:xfrm>
              <a:off x="1030164" y="7149860"/>
              <a:ext cx="790387" cy="75952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3" name="Республика Карелия"/>
            <p:cNvSpPr>
              <a:spLocks/>
            </p:cNvSpPr>
            <p:nvPr/>
          </p:nvSpPr>
          <p:spPr bwMode="auto">
            <a:xfrm>
              <a:off x="2269413" y="3224148"/>
              <a:ext cx="1122155" cy="1235364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4" name="Республика Коми"/>
            <p:cNvSpPr>
              <a:spLocks/>
            </p:cNvSpPr>
            <p:nvPr/>
          </p:nvSpPr>
          <p:spPr bwMode="auto">
            <a:xfrm>
              <a:off x="3625756" y="4358852"/>
              <a:ext cx="2341888" cy="1271967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" name="Республика Марий Эл"/>
            <p:cNvSpPr>
              <a:spLocks/>
            </p:cNvSpPr>
            <p:nvPr/>
          </p:nvSpPr>
          <p:spPr bwMode="auto">
            <a:xfrm>
              <a:off x="2893917" y="5813837"/>
              <a:ext cx="478136" cy="311129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" name="Республика Мордовия"/>
            <p:cNvSpPr>
              <a:spLocks/>
            </p:cNvSpPr>
            <p:nvPr/>
          </p:nvSpPr>
          <p:spPr bwMode="auto">
            <a:xfrm>
              <a:off x="2220624" y="5877892"/>
              <a:ext cx="536683" cy="38433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" name="Республика Саха (Якутия)"/>
            <p:cNvSpPr>
              <a:spLocks/>
            </p:cNvSpPr>
            <p:nvPr/>
          </p:nvSpPr>
          <p:spPr bwMode="auto">
            <a:xfrm>
              <a:off x="9343864" y="2071142"/>
              <a:ext cx="4039756" cy="4538818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893230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 smtClean="0"/>
            </a:p>
            <a:p>
              <a:endParaRPr lang="ru-RU" dirty="0"/>
            </a:p>
            <a:p>
              <a:endParaRPr lang="ru-RU" dirty="0" smtClean="0"/>
            </a:p>
            <a:p>
              <a:endParaRPr lang="ru-RU" dirty="0"/>
            </a:p>
            <a:p>
              <a:endParaRPr lang="ru-RU" dirty="0" smtClean="0"/>
            </a:p>
            <a:p>
              <a:endParaRPr lang="ru-RU" b="1" dirty="0">
                <a:solidFill>
                  <a:srgbClr val="FFFFFF"/>
                </a:solidFill>
              </a:endParaRPr>
            </a:p>
          </p:txBody>
        </p:sp>
        <p:sp>
          <p:nvSpPr>
            <p:cNvPr id="68" name="Северная Осетия-Алания"/>
            <p:cNvSpPr>
              <a:spLocks/>
            </p:cNvSpPr>
            <p:nvPr/>
          </p:nvSpPr>
          <p:spPr bwMode="auto">
            <a:xfrm>
              <a:off x="805733" y="7927681"/>
              <a:ext cx="195157" cy="137262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" name="Республика Татарстан"/>
            <p:cNvSpPr>
              <a:spLocks/>
            </p:cNvSpPr>
            <p:nvPr/>
          </p:nvSpPr>
          <p:spPr bwMode="auto">
            <a:xfrm>
              <a:off x="2835370" y="6097512"/>
              <a:ext cx="848934" cy="649710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DB9B9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" name="Республика Тыва"/>
            <p:cNvSpPr>
              <a:spLocks/>
            </p:cNvSpPr>
            <p:nvPr/>
          </p:nvSpPr>
          <p:spPr bwMode="auto">
            <a:xfrm>
              <a:off x="7860669" y="7955133"/>
              <a:ext cx="1366101" cy="796124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" name="Республика Хакасия"/>
            <p:cNvSpPr>
              <a:spLocks/>
            </p:cNvSpPr>
            <p:nvPr/>
          </p:nvSpPr>
          <p:spPr bwMode="auto">
            <a:xfrm>
              <a:off x="7724059" y="7653156"/>
              <a:ext cx="526925" cy="823575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Ростовская область"/>
            <p:cNvSpPr>
              <a:spLocks/>
            </p:cNvSpPr>
            <p:nvPr/>
          </p:nvSpPr>
          <p:spPr bwMode="auto">
            <a:xfrm>
              <a:off x="795975" y="6527602"/>
              <a:ext cx="790387" cy="851028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D07B7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" name="Рязанская область"/>
            <p:cNvSpPr>
              <a:spLocks/>
            </p:cNvSpPr>
            <p:nvPr/>
          </p:nvSpPr>
          <p:spPr bwMode="auto">
            <a:xfrm>
              <a:off x="1820551" y="5649121"/>
              <a:ext cx="536683" cy="36603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" name="Самарская область"/>
            <p:cNvSpPr>
              <a:spLocks/>
            </p:cNvSpPr>
            <p:nvPr/>
          </p:nvSpPr>
          <p:spPr bwMode="auto">
            <a:xfrm>
              <a:off x="2708517" y="6518451"/>
              <a:ext cx="614745" cy="475843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" name="г. Санкт-Петербург"/>
            <p:cNvSpPr>
              <a:spLocks/>
            </p:cNvSpPr>
            <p:nvPr/>
          </p:nvSpPr>
          <p:spPr bwMode="auto">
            <a:xfrm>
              <a:off x="2015709" y="4102628"/>
              <a:ext cx="185400" cy="109810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" name="Саратовская область"/>
            <p:cNvSpPr>
              <a:spLocks/>
            </p:cNvSpPr>
            <p:nvPr/>
          </p:nvSpPr>
          <p:spPr bwMode="auto">
            <a:xfrm>
              <a:off x="1908372" y="6335434"/>
              <a:ext cx="946513" cy="832726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" name="Сахалинская область"/>
            <p:cNvSpPr>
              <a:spLocks/>
            </p:cNvSpPr>
            <p:nvPr/>
          </p:nvSpPr>
          <p:spPr bwMode="auto">
            <a:xfrm>
              <a:off x="14252069" y="5575914"/>
              <a:ext cx="1356344" cy="1326872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" name="Свердловская область"/>
            <p:cNvSpPr>
              <a:spLocks/>
            </p:cNvSpPr>
            <p:nvPr/>
          </p:nvSpPr>
          <p:spPr bwMode="auto">
            <a:xfrm>
              <a:off x="4123407" y="5621668"/>
              <a:ext cx="1122155" cy="1226213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b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9" name="Смоленская область"/>
            <p:cNvSpPr>
              <a:spLocks/>
            </p:cNvSpPr>
            <p:nvPr/>
          </p:nvSpPr>
          <p:spPr bwMode="auto">
            <a:xfrm>
              <a:off x="1215564" y="4825545"/>
              <a:ext cx="595230" cy="439240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" name="Ставропольский край"/>
            <p:cNvSpPr>
              <a:spLocks/>
            </p:cNvSpPr>
            <p:nvPr/>
          </p:nvSpPr>
          <p:spPr bwMode="auto">
            <a:xfrm>
              <a:off x="805733" y="7250519"/>
              <a:ext cx="565956" cy="677162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89323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Тамбовская область"/>
            <p:cNvSpPr>
              <a:spLocks/>
            </p:cNvSpPr>
            <p:nvPr/>
          </p:nvSpPr>
          <p:spPr bwMode="auto">
            <a:xfrm>
              <a:off x="1771762" y="5960250"/>
              <a:ext cx="390315" cy="411788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Тверская область"/>
            <p:cNvSpPr>
              <a:spLocks/>
            </p:cNvSpPr>
            <p:nvPr/>
          </p:nvSpPr>
          <p:spPr bwMode="auto">
            <a:xfrm>
              <a:off x="1508300" y="4633378"/>
              <a:ext cx="936755" cy="594804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" name="Томская область"/>
            <p:cNvSpPr>
              <a:spLocks/>
            </p:cNvSpPr>
            <p:nvPr/>
          </p:nvSpPr>
          <p:spPr bwMode="auto">
            <a:xfrm>
              <a:off x="6279895" y="6408641"/>
              <a:ext cx="1639321" cy="1107252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" name="Тульская область"/>
            <p:cNvSpPr>
              <a:spLocks/>
            </p:cNvSpPr>
            <p:nvPr/>
          </p:nvSpPr>
          <p:spPr bwMode="auto">
            <a:xfrm>
              <a:off x="1576605" y="5475254"/>
              <a:ext cx="331768" cy="347732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" name="Тюменская область"/>
            <p:cNvSpPr>
              <a:spLocks/>
            </p:cNvSpPr>
            <p:nvPr/>
          </p:nvSpPr>
          <p:spPr bwMode="auto">
            <a:xfrm>
              <a:off x="5011373" y="6353736"/>
              <a:ext cx="1249006" cy="960839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" name="Республика Удмуртия"/>
            <p:cNvSpPr>
              <a:spLocks/>
            </p:cNvSpPr>
            <p:nvPr/>
          </p:nvSpPr>
          <p:spPr bwMode="auto">
            <a:xfrm>
              <a:off x="3450114" y="5914495"/>
              <a:ext cx="478136" cy="530748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" name="Ульяновская область"/>
            <p:cNvSpPr>
              <a:spLocks/>
            </p:cNvSpPr>
            <p:nvPr/>
          </p:nvSpPr>
          <p:spPr bwMode="auto">
            <a:xfrm>
              <a:off x="2523117" y="6234775"/>
              <a:ext cx="585472" cy="420939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" name="Хабаровский край"/>
            <p:cNvSpPr>
              <a:spLocks/>
            </p:cNvSpPr>
            <p:nvPr/>
          </p:nvSpPr>
          <p:spPr bwMode="auto">
            <a:xfrm>
              <a:off x="12661538" y="4184986"/>
              <a:ext cx="2195520" cy="3330906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" name="ХМАО"/>
            <p:cNvSpPr>
              <a:spLocks/>
            </p:cNvSpPr>
            <p:nvPr/>
          </p:nvSpPr>
          <p:spPr bwMode="auto">
            <a:xfrm>
              <a:off x="4904037" y="5008562"/>
              <a:ext cx="2634623" cy="1747811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E7BBBA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" name="Челябинская область"/>
            <p:cNvSpPr>
              <a:spLocks/>
            </p:cNvSpPr>
            <p:nvPr/>
          </p:nvSpPr>
          <p:spPr bwMode="auto">
            <a:xfrm>
              <a:off x="3928250" y="6719770"/>
              <a:ext cx="702566" cy="814426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" name="Чеченская республика"/>
            <p:cNvSpPr>
              <a:spLocks/>
            </p:cNvSpPr>
            <p:nvPr/>
          </p:nvSpPr>
          <p:spPr bwMode="auto">
            <a:xfrm>
              <a:off x="1020407" y="8000888"/>
              <a:ext cx="312251" cy="210470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" name="Республика Чувашия"/>
            <p:cNvSpPr>
              <a:spLocks/>
            </p:cNvSpPr>
            <p:nvPr/>
          </p:nvSpPr>
          <p:spPr bwMode="auto">
            <a:xfrm>
              <a:off x="2767064" y="5969400"/>
              <a:ext cx="292736" cy="283676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3" name="Чукотский автономный округ"/>
            <p:cNvSpPr>
              <a:spLocks/>
            </p:cNvSpPr>
            <p:nvPr/>
          </p:nvSpPr>
          <p:spPr bwMode="auto">
            <a:xfrm>
              <a:off x="12915242" y="204370"/>
              <a:ext cx="2117456" cy="2525632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4" name="Ямало-Ненецкий автономный округ"/>
            <p:cNvSpPr>
              <a:spLocks/>
            </p:cNvSpPr>
            <p:nvPr/>
          </p:nvSpPr>
          <p:spPr bwMode="auto">
            <a:xfrm>
              <a:off x="5430961" y="3745746"/>
              <a:ext cx="2156488" cy="2397521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5" name="Ярославская область"/>
            <p:cNvSpPr>
              <a:spLocks/>
            </p:cNvSpPr>
            <p:nvPr/>
          </p:nvSpPr>
          <p:spPr bwMode="auto">
            <a:xfrm>
              <a:off x="2249898" y="4944506"/>
              <a:ext cx="419589" cy="402638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0" name="Томская область"/>
            <p:cNvSpPr>
              <a:spLocks/>
            </p:cNvSpPr>
            <p:nvPr/>
          </p:nvSpPr>
          <p:spPr bwMode="auto">
            <a:xfrm>
              <a:off x="11945474" y="7168343"/>
              <a:ext cx="1639321" cy="1107252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F2DCDB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1" name="Скругленный прямоугольник 1"/>
            <p:cNvSpPr/>
            <p:nvPr/>
          </p:nvSpPr>
          <p:spPr>
            <a:xfrm rot="20321822">
              <a:off x="0" y="6435610"/>
              <a:ext cx="395699" cy="492133"/>
            </a:xfrm>
            <a:custGeom>
              <a:avLst/>
              <a:gdLst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339616 w 339616"/>
                <a:gd name="connsiteY4" fmla="*/ 457089 h 513693"/>
                <a:gd name="connsiteX5" fmla="*/ 283012 w 339616"/>
                <a:gd name="connsiteY5" fmla="*/ 513693 h 513693"/>
                <a:gd name="connsiteX6" fmla="*/ 56604 w 339616"/>
                <a:gd name="connsiteY6" fmla="*/ 513693 h 513693"/>
                <a:gd name="connsiteX7" fmla="*/ 0 w 339616"/>
                <a:gd name="connsiteY7" fmla="*/ 457089 h 513693"/>
                <a:gd name="connsiteX8" fmla="*/ 0 w 339616"/>
                <a:gd name="connsiteY8" fmla="*/ 56604 h 513693"/>
                <a:gd name="connsiteX0" fmla="*/ 0 w 340274"/>
                <a:gd name="connsiteY0" fmla="*/ 56604 h 513693"/>
                <a:gd name="connsiteX1" fmla="*/ 56604 w 340274"/>
                <a:gd name="connsiteY1" fmla="*/ 0 h 513693"/>
                <a:gd name="connsiteX2" fmla="*/ 283012 w 340274"/>
                <a:gd name="connsiteY2" fmla="*/ 0 h 513693"/>
                <a:gd name="connsiteX3" fmla="*/ 339616 w 340274"/>
                <a:gd name="connsiteY3" fmla="*/ 56604 h 513693"/>
                <a:gd name="connsiteX4" fmla="*/ 340274 w 340274"/>
                <a:gd name="connsiteY4" fmla="*/ 275897 h 513693"/>
                <a:gd name="connsiteX5" fmla="*/ 339616 w 340274"/>
                <a:gd name="connsiteY5" fmla="*/ 457089 h 513693"/>
                <a:gd name="connsiteX6" fmla="*/ 283012 w 340274"/>
                <a:gd name="connsiteY6" fmla="*/ 513693 h 513693"/>
                <a:gd name="connsiteX7" fmla="*/ 56604 w 340274"/>
                <a:gd name="connsiteY7" fmla="*/ 513693 h 513693"/>
                <a:gd name="connsiteX8" fmla="*/ 0 w 340274"/>
                <a:gd name="connsiteY8" fmla="*/ 457089 h 513693"/>
                <a:gd name="connsiteX9" fmla="*/ 0 w 340274"/>
                <a:gd name="connsiteY9" fmla="*/ 56604 h 513693"/>
                <a:gd name="connsiteX0" fmla="*/ 6568 w 346842"/>
                <a:gd name="connsiteY0" fmla="*/ 56604 h 513693"/>
                <a:gd name="connsiteX1" fmla="*/ 63172 w 346842"/>
                <a:gd name="connsiteY1" fmla="*/ 0 h 513693"/>
                <a:gd name="connsiteX2" fmla="*/ 289580 w 346842"/>
                <a:gd name="connsiteY2" fmla="*/ 0 h 513693"/>
                <a:gd name="connsiteX3" fmla="*/ 346184 w 346842"/>
                <a:gd name="connsiteY3" fmla="*/ 56604 h 513693"/>
                <a:gd name="connsiteX4" fmla="*/ 346842 w 346842"/>
                <a:gd name="connsiteY4" fmla="*/ 275897 h 513693"/>
                <a:gd name="connsiteX5" fmla="*/ 346184 w 346842"/>
                <a:gd name="connsiteY5" fmla="*/ 457089 h 513693"/>
                <a:gd name="connsiteX6" fmla="*/ 289580 w 346842"/>
                <a:gd name="connsiteY6" fmla="*/ 513693 h 513693"/>
                <a:gd name="connsiteX7" fmla="*/ 63172 w 346842"/>
                <a:gd name="connsiteY7" fmla="*/ 513693 h 513693"/>
                <a:gd name="connsiteX8" fmla="*/ 6568 w 346842"/>
                <a:gd name="connsiteY8" fmla="*/ 457089 h 513693"/>
                <a:gd name="connsiteX9" fmla="*/ 0 w 346842"/>
                <a:gd name="connsiteY9" fmla="*/ 286407 h 513693"/>
                <a:gd name="connsiteX10" fmla="*/ 6568 w 346842"/>
                <a:gd name="connsiteY10" fmla="*/ 56604 h 513693"/>
                <a:gd name="connsiteX0" fmla="*/ 0 w 340274"/>
                <a:gd name="connsiteY0" fmla="*/ 56604 h 513693"/>
                <a:gd name="connsiteX1" fmla="*/ 56604 w 340274"/>
                <a:gd name="connsiteY1" fmla="*/ 0 h 513693"/>
                <a:gd name="connsiteX2" fmla="*/ 283012 w 340274"/>
                <a:gd name="connsiteY2" fmla="*/ 0 h 513693"/>
                <a:gd name="connsiteX3" fmla="*/ 339616 w 340274"/>
                <a:gd name="connsiteY3" fmla="*/ 56604 h 513693"/>
                <a:gd name="connsiteX4" fmla="*/ 340274 w 340274"/>
                <a:gd name="connsiteY4" fmla="*/ 275897 h 513693"/>
                <a:gd name="connsiteX5" fmla="*/ 339616 w 340274"/>
                <a:gd name="connsiteY5" fmla="*/ 457089 h 513693"/>
                <a:gd name="connsiteX6" fmla="*/ 283012 w 340274"/>
                <a:gd name="connsiteY6" fmla="*/ 513693 h 513693"/>
                <a:gd name="connsiteX7" fmla="*/ 56604 w 340274"/>
                <a:gd name="connsiteY7" fmla="*/ 513693 h 513693"/>
                <a:gd name="connsiteX8" fmla="*/ 0 w 340274"/>
                <a:gd name="connsiteY8" fmla="*/ 457089 h 513693"/>
                <a:gd name="connsiteX9" fmla="*/ 109046 w 340274"/>
                <a:gd name="connsiteY9" fmla="*/ 281152 h 513693"/>
                <a:gd name="connsiteX10" fmla="*/ 0 w 340274"/>
                <a:gd name="connsiteY10" fmla="*/ 56604 h 513693"/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229916 w 339616"/>
                <a:gd name="connsiteY4" fmla="*/ 286407 h 513693"/>
                <a:gd name="connsiteX5" fmla="*/ 339616 w 339616"/>
                <a:gd name="connsiteY5" fmla="*/ 457089 h 513693"/>
                <a:gd name="connsiteX6" fmla="*/ 283012 w 339616"/>
                <a:gd name="connsiteY6" fmla="*/ 513693 h 513693"/>
                <a:gd name="connsiteX7" fmla="*/ 56604 w 339616"/>
                <a:gd name="connsiteY7" fmla="*/ 513693 h 513693"/>
                <a:gd name="connsiteX8" fmla="*/ 0 w 339616"/>
                <a:gd name="connsiteY8" fmla="*/ 457089 h 513693"/>
                <a:gd name="connsiteX9" fmla="*/ 109046 w 339616"/>
                <a:gd name="connsiteY9" fmla="*/ 281152 h 513693"/>
                <a:gd name="connsiteX10" fmla="*/ 0 w 339616"/>
                <a:gd name="connsiteY10" fmla="*/ 56604 h 513693"/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229916 w 339616"/>
                <a:gd name="connsiteY4" fmla="*/ 286407 h 513693"/>
                <a:gd name="connsiteX5" fmla="*/ 339616 w 339616"/>
                <a:gd name="connsiteY5" fmla="*/ 457089 h 513693"/>
                <a:gd name="connsiteX6" fmla="*/ 283012 w 339616"/>
                <a:gd name="connsiteY6" fmla="*/ 513693 h 513693"/>
                <a:gd name="connsiteX7" fmla="*/ 56604 w 339616"/>
                <a:gd name="connsiteY7" fmla="*/ 513693 h 513693"/>
                <a:gd name="connsiteX8" fmla="*/ 152400 w 339616"/>
                <a:gd name="connsiteY8" fmla="*/ 415047 h 513693"/>
                <a:gd name="connsiteX9" fmla="*/ 109046 w 339616"/>
                <a:gd name="connsiteY9" fmla="*/ 281152 h 513693"/>
                <a:gd name="connsiteX10" fmla="*/ 0 w 339616"/>
                <a:gd name="connsiteY10" fmla="*/ 56604 h 513693"/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229916 w 339616"/>
                <a:gd name="connsiteY4" fmla="*/ 286407 h 513693"/>
                <a:gd name="connsiteX5" fmla="*/ 339616 w 339616"/>
                <a:gd name="connsiteY5" fmla="*/ 457089 h 513693"/>
                <a:gd name="connsiteX6" fmla="*/ 283012 w 339616"/>
                <a:gd name="connsiteY6" fmla="*/ 513693 h 513693"/>
                <a:gd name="connsiteX7" fmla="*/ 182728 w 339616"/>
                <a:gd name="connsiteY7" fmla="*/ 503183 h 513693"/>
                <a:gd name="connsiteX8" fmla="*/ 152400 w 339616"/>
                <a:gd name="connsiteY8" fmla="*/ 415047 h 513693"/>
                <a:gd name="connsiteX9" fmla="*/ 109046 w 339616"/>
                <a:gd name="connsiteY9" fmla="*/ 281152 h 513693"/>
                <a:gd name="connsiteX10" fmla="*/ 0 w 339616"/>
                <a:gd name="connsiteY10" fmla="*/ 56604 h 513693"/>
                <a:gd name="connsiteX0" fmla="*/ 0 w 339616"/>
                <a:gd name="connsiteY0" fmla="*/ 56604 h 513693"/>
                <a:gd name="connsiteX1" fmla="*/ 56604 w 339616"/>
                <a:gd name="connsiteY1" fmla="*/ 0 h 513693"/>
                <a:gd name="connsiteX2" fmla="*/ 283012 w 339616"/>
                <a:gd name="connsiteY2" fmla="*/ 0 h 513693"/>
                <a:gd name="connsiteX3" fmla="*/ 339616 w 339616"/>
                <a:gd name="connsiteY3" fmla="*/ 56604 h 513693"/>
                <a:gd name="connsiteX4" fmla="*/ 229916 w 339616"/>
                <a:gd name="connsiteY4" fmla="*/ 286407 h 513693"/>
                <a:gd name="connsiteX5" fmla="*/ 213491 w 339616"/>
                <a:gd name="connsiteY5" fmla="*/ 388771 h 513693"/>
                <a:gd name="connsiteX6" fmla="*/ 283012 w 339616"/>
                <a:gd name="connsiteY6" fmla="*/ 513693 h 513693"/>
                <a:gd name="connsiteX7" fmla="*/ 182728 w 339616"/>
                <a:gd name="connsiteY7" fmla="*/ 503183 h 513693"/>
                <a:gd name="connsiteX8" fmla="*/ 152400 w 339616"/>
                <a:gd name="connsiteY8" fmla="*/ 415047 h 513693"/>
                <a:gd name="connsiteX9" fmla="*/ 109046 w 339616"/>
                <a:gd name="connsiteY9" fmla="*/ 281152 h 513693"/>
                <a:gd name="connsiteX10" fmla="*/ 0 w 339616"/>
                <a:gd name="connsiteY10" fmla="*/ 56604 h 513693"/>
                <a:gd name="connsiteX0" fmla="*/ 0 w 339616"/>
                <a:gd name="connsiteY0" fmla="*/ 319363 h 776452"/>
                <a:gd name="connsiteX1" fmla="*/ 209004 w 339616"/>
                <a:gd name="connsiteY1" fmla="*/ 0 h 776452"/>
                <a:gd name="connsiteX2" fmla="*/ 283012 w 339616"/>
                <a:gd name="connsiteY2" fmla="*/ 262759 h 776452"/>
                <a:gd name="connsiteX3" fmla="*/ 339616 w 339616"/>
                <a:gd name="connsiteY3" fmla="*/ 319363 h 776452"/>
                <a:gd name="connsiteX4" fmla="*/ 229916 w 339616"/>
                <a:gd name="connsiteY4" fmla="*/ 549166 h 776452"/>
                <a:gd name="connsiteX5" fmla="*/ 213491 w 339616"/>
                <a:gd name="connsiteY5" fmla="*/ 651530 h 776452"/>
                <a:gd name="connsiteX6" fmla="*/ 283012 w 339616"/>
                <a:gd name="connsiteY6" fmla="*/ 776452 h 776452"/>
                <a:gd name="connsiteX7" fmla="*/ 182728 w 339616"/>
                <a:gd name="connsiteY7" fmla="*/ 765942 h 776452"/>
                <a:gd name="connsiteX8" fmla="*/ 152400 w 339616"/>
                <a:gd name="connsiteY8" fmla="*/ 677806 h 776452"/>
                <a:gd name="connsiteX9" fmla="*/ 109046 w 339616"/>
                <a:gd name="connsiteY9" fmla="*/ 543911 h 776452"/>
                <a:gd name="connsiteX10" fmla="*/ 0 w 339616"/>
                <a:gd name="connsiteY10" fmla="*/ 319363 h 776452"/>
                <a:gd name="connsiteX0" fmla="*/ 0 w 276553"/>
                <a:gd name="connsiteY0" fmla="*/ 314107 h 776452"/>
                <a:gd name="connsiteX1" fmla="*/ 145941 w 276553"/>
                <a:gd name="connsiteY1" fmla="*/ 0 h 776452"/>
                <a:gd name="connsiteX2" fmla="*/ 219949 w 276553"/>
                <a:gd name="connsiteY2" fmla="*/ 262759 h 776452"/>
                <a:gd name="connsiteX3" fmla="*/ 276553 w 276553"/>
                <a:gd name="connsiteY3" fmla="*/ 319363 h 776452"/>
                <a:gd name="connsiteX4" fmla="*/ 166853 w 276553"/>
                <a:gd name="connsiteY4" fmla="*/ 549166 h 776452"/>
                <a:gd name="connsiteX5" fmla="*/ 150428 w 276553"/>
                <a:gd name="connsiteY5" fmla="*/ 651530 h 776452"/>
                <a:gd name="connsiteX6" fmla="*/ 219949 w 276553"/>
                <a:gd name="connsiteY6" fmla="*/ 776452 h 776452"/>
                <a:gd name="connsiteX7" fmla="*/ 119665 w 276553"/>
                <a:gd name="connsiteY7" fmla="*/ 765942 h 776452"/>
                <a:gd name="connsiteX8" fmla="*/ 89337 w 276553"/>
                <a:gd name="connsiteY8" fmla="*/ 677806 h 776452"/>
                <a:gd name="connsiteX9" fmla="*/ 45983 w 276553"/>
                <a:gd name="connsiteY9" fmla="*/ 543911 h 776452"/>
                <a:gd name="connsiteX10" fmla="*/ 0 w 276553"/>
                <a:gd name="connsiteY10" fmla="*/ 314107 h 776452"/>
                <a:gd name="connsiteX0" fmla="*/ 0 w 371146"/>
                <a:gd name="connsiteY0" fmla="*/ 314107 h 776452"/>
                <a:gd name="connsiteX1" fmla="*/ 240534 w 371146"/>
                <a:gd name="connsiteY1" fmla="*/ 0 h 776452"/>
                <a:gd name="connsiteX2" fmla="*/ 314542 w 371146"/>
                <a:gd name="connsiteY2" fmla="*/ 262759 h 776452"/>
                <a:gd name="connsiteX3" fmla="*/ 371146 w 371146"/>
                <a:gd name="connsiteY3" fmla="*/ 319363 h 776452"/>
                <a:gd name="connsiteX4" fmla="*/ 261446 w 371146"/>
                <a:gd name="connsiteY4" fmla="*/ 549166 h 776452"/>
                <a:gd name="connsiteX5" fmla="*/ 245021 w 371146"/>
                <a:gd name="connsiteY5" fmla="*/ 651530 h 776452"/>
                <a:gd name="connsiteX6" fmla="*/ 314542 w 371146"/>
                <a:gd name="connsiteY6" fmla="*/ 776452 h 776452"/>
                <a:gd name="connsiteX7" fmla="*/ 214258 w 371146"/>
                <a:gd name="connsiteY7" fmla="*/ 765942 h 776452"/>
                <a:gd name="connsiteX8" fmla="*/ 183930 w 371146"/>
                <a:gd name="connsiteY8" fmla="*/ 677806 h 776452"/>
                <a:gd name="connsiteX9" fmla="*/ 140576 w 371146"/>
                <a:gd name="connsiteY9" fmla="*/ 543911 h 776452"/>
                <a:gd name="connsiteX10" fmla="*/ 0 w 371146"/>
                <a:gd name="connsiteY10" fmla="*/ 314107 h 776452"/>
                <a:gd name="connsiteX0" fmla="*/ 1161 w 372307"/>
                <a:gd name="connsiteY0" fmla="*/ 314881 h 777226"/>
                <a:gd name="connsiteX1" fmla="*/ 83930 w 372307"/>
                <a:gd name="connsiteY1" fmla="*/ 187333 h 777226"/>
                <a:gd name="connsiteX2" fmla="*/ 241695 w 372307"/>
                <a:gd name="connsiteY2" fmla="*/ 774 h 777226"/>
                <a:gd name="connsiteX3" fmla="*/ 315703 w 372307"/>
                <a:gd name="connsiteY3" fmla="*/ 263533 h 777226"/>
                <a:gd name="connsiteX4" fmla="*/ 372307 w 372307"/>
                <a:gd name="connsiteY4" fmla="*/ 320137 h 777226"/>
                <a:gd name="connsiteX5" fmla="*/ 262607 w 372307"/>
                <a:gd name="connsiteY5" fmla="*/ 549940 h 777226"/>
                <a:gd name="connsiteX6" fmla="*/ 246182 w 372307"/>
                <a:gd name="connsiteY6" fmla="*/ 652304 h 777226"/>
                <a:gd name="connsiteX7" fmla="*/ 315703 w 372307"/>
                <a:gd name="connsiteY7" fmla="*/ 777226 h 777226"/>
                <a:gd name="connsiteX8" fmla="*/ 215419 w 372307"/>
                <a:gd name="connsiteY8" fmla="*/ 766716 h 777226"/>
                <a:gd name="connsiteX9" fmla="*/ 185091 w 372307"/>
                <a:gd name="connsiteY9" fmla="*/ 678580 h 777226"/>
                <a:gd name="connsiteX10" fmla="*/ 141737 w 372307"/>
                <a:gd name="connsiteY10" fmla="*/ 544685 h 777226"/>
                <a:gd name="connsiteX11" fmla="*/ 1161 w 372307"/>
                <a:gd name="connsiteY11" fmla="*/ 314881 h 777226"/>
                <a:gd name="connsiteX0" fmla="*/ 687 w 371833"/>
                <a:gd name="connsiteY0" fmla="*/ 314881 h 777226"/>
                <a:gd name="connsiteX1" fmla="*/ 125497 w 371833"/>
                <a:gd name="connsiteY1" fmla="*/ 187333 h 777226"/>
                <a:gd name="connsiteX2" fmla="*/ 241221 w 371833"/>
                <a:gd name="connsiteY2" fmla="*/ 774 h 777226"/>
                <a:gd name="connsiteX3" fmla="*/ 315229 w 371833"/>
                <a:gd name="connsiteY3" fmla="*/ 263533 h 777226"/>
                <a:gd name="connsiteX4" fmla="*/ 371833 w 371833"/>
                <a:gd name="connsiteY4" fmla="*/ 320137 h 777226"/>
                <a:gd name="connsiteX5" fmla="*/ 262133 w 371833"/>
                <a:gd name="connsiteY5" fmla="*/ 549940 h 777226"/>
                <a:gd name="connsiteX6" fmla="*/ 245708 w 371833"/>
                <a:gd name="connsiteY6" fmla="*/ 652304 h 777226"/>
                <a:gd name="connsiteX7" fmla="*/ 315229 w 371833"/>
                <a:gd name="connsiteY7" fmla="*/ 777226 h 777226"/>
                <a:gd name="connsiteX8" fmla="*/ 214945 w 371833"/>
                <a:gd name="connsiteY8" fmla="*/ 766716 h 777226"/>
                <a:gd name="connsiteX9" fmla="*/ 184617 w 371833"/>
                <a:gd name="connsiteY9" fmla="*/ 678580 h 777226"/>
                <a:gd name="connsiteX10" fmla="*/ 141263 w 371833"/>
                <a:gd name="connsiteY10" fmla="*/ 544685 h 777226"/>
                <a:gd name="connsiteX11" fmla="*/ 687 w 371833"/>
                <a:gd name="connsiteY11" fmla="*/ 314881 h 777226"/>
                <a:gd name="connsiteX0" fmla="*/ 687 w 371833"/>
                <a:gd name="connsiteY0" fmla="*/ 314881 h 777226"/>
                <a:gd name="connsiteX1" fmla="*/ 125497 w 371833"/>
                <a:gd name="connsiteY1" fmla="*/ 187333 h 777226"/>
                <a:gd name="connsiteX2" fmla="*/ 241221 w 371833"/>
                <a:gd name="connsiteY2" fmla="*/ 774 h 777226"/>
                <a:gd name="connsiteX3" fmla="*/ 315229 w 371833"/>
                <a:gd name="connsiteY3" fmla="*/ 263533 h 777226"/>
                <a:gd name="connsiteX4" fmla="*/ 371833 w 371833"/>
                <a:gd name="connsiteY4" fmla="*/ 320137 h 777226"/>
                <a:gd name="connsiteX5" fmla="*/ 262133 w 371833"/>
                <a:gd name="connsiteY5" fmla="*/ 549940 h 777226"/>
                <a:gd name="connsiteX6" fmla="*/ 245708 w 371833"/>
                <a:gd name="connsiteY6" fmla="*/ 652304 h 777226"/>
                <a:gd name="connsiteX7" fmla="*/ 315229 w 371833"/>
                <a:gd name="connsiteY7" fmla="*/ 777226 h 777226"/>
                <a:gd name="connsiteX8" fmla="*/ 214945 w 371833"/>
                <a:gd name="connsiteY8" fmla="*/ 766716 h 777226"/>
                <a:gd name="connsiteX9" fmla="*/ 179362 w 371833"/>
                <a:gd name="connsiteY9" fmla="*/ 641794 h 777226"/>
                <a:gd name="connsiteX10" fmla="*/ 141263 w 371833"/>
                <a:gd name="connsiteY10" fmla="*/ 544685 h 777226"/>
                <a:gd name="connsiteX11" fmla="*/ 687 w 371833"/>
                <a:gd name="connsiteY11" fmla="*/ 314881 h 777226"/>
                <a:gd name="connsiteX0" fmla="*/ 687 w 371833"/>
                <a:gd name="connsiteY0" fmla="*/ 314881 h 777226"/>
                <a:gd name="connsiteX1" fmla="*/ 125497 w 371833"/>
                <a:gd name="connsiteY1" fmla="*/ 187333 h 777226"/>
                <a:gd name="connsiteX2" fmla="*/ 241221 w 371833"/>
                <a:gd name="connsiteY2" fmla="*/ 774 h 777226"/>
                <a:gd name="connsiteX3" fmla="*/ 315229 w 371833"/>
                <a:gd name="connsiteY3" fmla="*/ 263533 h 777226"/>
                <a:gd name="connsiteX4" fmla="*/ 371833 w 371833"/>
                <a:gd name="connsiteY4" fmla="*/ 320137 h 777226"/>
                <a:gd name="connsiteX5" fmla="*/ 262133 w 371833"/>
                <a:gd name="connsiteY5" fmla="*/ 549940 h 777226"/>
                <a:gd name="connsiteX6" fmla="*/ 245708 w 371833"/>
                <a:gd name="connsiteY6" fmla="*/ 652304 h 777226"/>
                <a:gd name="connsiteX7" fmla="*/ 315229 w 371833"/>
                <a:gd name="connsiteY7" fmla="*/ 777226 h 777226"/>
                <a:gd name="connsiteX8" fmla="*/ 214945 w 371833"/>
                <a:gd name="connsiteY8" fmla="*/ 766716 h 777226"/>
                <a:gd name="connsiteX9" fmla="*/ 179362 w 371833"/>
                <a:gd name="connsiteY9" fmla="*/ 641794 h 777226"/>
                <a:gd name="connsiteX10" fmla="*/ 157028 w 371833"/>
                <a:gd name="connsiteY10" fmla="*/ 549941 h 777226"/>
                <a:gd name="connsiteX11" fmla="*/ 687 w 371833"/>
                <a:gd name="connsiteY11" fmla="*/ 314881 h 777226"/>
                <a:gd name="connsiteX0" fmla="*/ 687 w 371833"/>
                <a:gd name="connsiteY0" fmla="*/ 314881 h 766715"/>
                <a:gd name="connsiteX1" fmla="*/ 125497 w 371833"/>
                <a:gd name="connsiteY1" fmla="*/ 187333 h 766715"/>
                <a:gd name="connsiteX2" fmla="*/ 241221 w 371833"/>
                <a:gd name="connsiteY2" fmla="*/ 774 h 766715"/>
                <a:gd name="connsiteX3" fmla="*/ 315229 w 371833"/>
                <a:gd name="connsiteY3" fmla="*/ 263533 h 766715"/>
                <a:gd name="connsiteX4" fmla="*/ 371833 w 371833"/>
                <a:gd name="connsiteY4" fmla="*/ 320137 h 766715"/>
                <a:gd name="connsiteX5" fmla="*/ 262133 w 371833"/>
                <a:gd name="connsiteY5" fmla="*/ 549940 h 766715"/>
                <a:gd name="connsiteX6" fmla="*/ 245708 w 371833"/>
                <a:gd name="connsiteY6" fmla="*/ 652304 h 766715"/>
                <a:gd name="connsiteX7" fmla="*/ 242996 w 371833"/>
                <a:gd name="connsiteY7" fmla="*/ 753984 h 766715"/>
                <a:gd name="connsiteX8" fmla="*/ 214945 w 371833"/>
                <a:gd name="connsiteY8" fmla="*/ 766716 h 766715"/>
                <a:gd name="connsiteX9" fmla="*/ 179362 w 371833"/>
                <a:gd name="connsiteY9" fmla="*/ 641794 h 766715"/>
                <a:gd name="connsiteX10" fmla="*/ 157028 w 371833"/>
                <a:gd name="connsiteY10" fmla="*/ 549941 h 766715"/>
                <a:gd name="connsiteX11" fmla="*/ 687 w 371833"/>
                <a:gd name="connsiteY11" fmla="*/ 314881 h 766715"/>
                <a:gd name="connsiteX0" fmla="*/ 687 w 392213"/>
                <a:gd name="connsiteY0" fmla="*/ 314881 h 766717"/>
                <a:gd name="connsiteX1" fmla="*/ 125497 w 392213"/>
                <a:gd name="connsiteY1" fmla="*/ 187333 h 766717"/>
                <a:gd name="connsiteX2" fmla="*/ 241221 w 392213"/>
                <a:gd name="connsiteY2" fmla="*/ 774 h 766717"/>
                <a:gd name="connsiteX3" fmla="*/ 315229 w 392213"/>
                <a:gd name="connsiteY3" fmla="*/ 263533 h 766717"/>
                <a:gd name="connsiteX4" fmla="*/ 392213 w 392213"/>
                <a:gd name="connsiteY4" fmla="*/ 365483 h 766717"/>
                <a:gd name="connsiteX5" fmla="*/ 262133 w 392213"/>
                <a:gd name="connsiteY5" fmla="*/ 549940 h 766717"/>
                <a:gd name="connsiteX6" fmla="*/ 245708 w 392213"/>
                <a:gd name="connsiteY6" fmla="*/ 652304 h 766717"/>
                <a:gd name="connsiteX7" fmla="*/ 242996 w 392213"/>
                <a:gd name="connsiteY7" fmla="*/ 753984 h 766717"/>
                <a:gd name="connsiteX8" fmla="*/ 214945 w 392213"/>
                <a:gd name="connsiteY8" fmla="*/ 766716 h 766717"/>
                <a:gd name="connsiteX9" fmla="*/ 179362 w 392213"/>
                <a:gd name="connsiteY9" fmla="*/ 641794 h 766717"/>
                <a:gd name="connsiteX10" fmla="*/ 157028 w 392213"/>
                <a:gd name="connsiteY10" fmla="*/ 549941 h 766717"/>
                <a:gd name="connsiteX11" fmla="*/ 687 w 392213"/>
                <a:gd name="connsiteY11" fmla="*/ 314881 h 766717"/>
                <a:gd name="connsiteX0" fmla="*/ 687 w 392213"/>
                <a:gd name="connsiteY0" fmla="*/ 314881 h 766715"/>
                <a:gd name="connsiteX1" fmla="*/ 125497 w 392213"/>
                <a:gd name="connsiteY1" fmla="*/ 187333 h 766715"/>
                <a:gd name="connsiteX2" fmla="*/ 241221 w 392213"/>
                <a:gd name="connsiteY2" fmla="*/ 774 h 766715"/>
                <a:gd name="connsiteX3" fmla="*/ 274414 w 392213"/>
                <a:gd name="connsiteY3" fmla="*/ 278805 h 766715"/>
                <a:gd name="connsiteX4" fmla="*/ 392213 w 392213"/>
                <a:gd name="connsiteY4" fmla="*/ 365483 h 766715"/>
                <a:gd name="connsiteX5" fmla="*/ 262133 w 392213"/>
                <a:gd name="connsiteY5" fmla="*/ 549940 h 766715"/>
                <a:gd name="connsiteX6" fmla="*/ 245708 w 392213"/>
                <a:gd name="connsiteY6" fmla="*/ 652304 h 766715"/>
                <a:gd name="connsiteX7" fmla="*/ 242996 w 392213"/>
                <a:gd name="connsiteY7" fmla="*/ 753984 h 766715"/>
                <a:gd name="connsiteX8" fmla="*/ 214945 w 392213"/>
                <a:gd name="connsiteY8" fmla="*/ 766716 h 766715"/>
                <a:gd name="connsiteX9" fmla="*/ 179362 w 392213"/>
                <a:gd name="connsiteY9" fmla="*/ 641794 h 766715"/>
                <a:gd name="connsiteX10" fmla="*/ 157028 w 392213"/>
                <a:gd name="connsiteY10" fmla="*/ 549941 h 766715"/>
                <a:gd name="connsiteX11" fmla="*/ 687 w 392213"/>
                <a:gd name="connsiteY11" fmla="*/ 314881 h 766715"/>
                <a:gd name="connsiteX0" fmla="*/ 687 w 392213"/>
                <a:gd name="connsiteY0" fmla="*/ 314881 h 766717"/>
                <a:gd name="connsiteX1" fmla="*/ 125497 w 392213"/>
                <a:gd name="connsiteY1" fmla="*/ 187333 h 766717"/>
                <a:gd name="connsiteX2" fmla="*/ 241221 w 392213"/>
                <a:gd name="connsiteY2" fmla="*/ 774 h 766717"/>
                <a:gd name="connsiteX3" fmla="*/ 280064 w 392213"/>
                <a:gd name="connsiteY3" fmla="*/ 225344 h 766717"/>
                <a:gd name="connsiteX4" fmla="*/ 392213 w 392213"/>
                <a:gd name="connsiteY4" fmla="*/ 365483 h 766717"/>
                <a:gd name="connsiteX5" fmla="*/ 262133 w 392213"/>
                <a:gd name="connsiteY5" fmla="*/ 549940 h 766717"/>
                <a:gd name="connsiteX6" fmla="*/ 245708 w 392213"/>
                <a:gd name="connsiteY6" fmla="*/ 652304 h 766717"/>
                <a:gd name="connsiteX7" fmla="*/ 242996 w 392213"/>
                <a:gd name="connsiteY7" fmla="*/ 753984 h 766717"/>
                <a:gd name="connsiteX8" fmla="*/ 214945 w 392213"/>
                <a:gd name="connsiteY8" fmla="*/ 766716 h 766717"/>
                <a:gd name="connsiteX9" fmla="*/ 179362 w 392213"/>
                <a:gd name="connsiteY9" fmla="*/ 641794 h 766717"/>
                <a:gd name="connsiteX10" fmla="*/ 157028 w 392213"/>
                <a:gd name="connsiteY10" fmla="*/ 549941 h 766717"/>
                <a:gd name="connsiteX11" fmla="*/ 687 w 392213"/>
                <a:gd name="connsiteY11" fmla="*/ 314881 h 766717"/>
                <a:gd name="connsiteX0" fmla="*/ 687 w 392213"/>
                <a:gd name="connsiteY0" fmla="*/ 314881 h 766715"/>
                <a:gd name="connsiteX1" fmla="*/ 125497 w 392213"/>
                <a:gd name="connsiteY1" fmla="*/ 187333 h 766715"/>
                <a:gd name="connsiteX2" fmla="*/ 241221 w 392213"/>
                <a:gd name="connsiteY2" fmla="*/ 774 h 766715"/>
                <a:gd name="connsiteX3" fmla="*/ 259015 w 392213"/>
                <a:gd name="connsiteY3" fmla="*/ 268355 h 766715"/>
                <a:gd name="connsiteX4" fmla="*/ 392213 w 392213"/>
                <a:gd name="connsiteY4" fmla="*/ 365483 h 766715"/>
                <a:gd name="connsiteX5" fmla="*/ 262133 w 392213"/>
                <a:gd name="connsiteY5" fmla="*/ 549940 h 766715"/>
                <a:gd name="connsiteX6" fmla="*/ 245708 w 392213"/>
                <a:gd name="connsiteY6" fmla="*/ 652304 h 766715"/>
                <a:gd name="connsiteX7" fmla="*/ 242996 w 392213"/>
                <a:gd name="connsiteY7" fmla="*/ 753984 h 766715"/>
                <a:gd name="connsiteX8" fmla="*/ 214945 w 392213"/>
                <a:gd name="connsiteY8" fmla="*/ 766716 h 766715"/>
                <a:gd name="connsiteX9" fmla="*/ 179362 w 392213"/>
                <a:gd name="connsiteY9" fmla="*/ 641794 h 766715"/>
                <a:gd name="connsiteX10" fmla="*/ 157028 w 392213"/>
                <a:gd name="connsiteY10" fmla="*/ 549941 h 766715"/>
                <a:gd name="connsiteX11" fmla="*/ 687 w 392213"/>
                <a:gd name="connsiteY11" fmla="*/ 314881 h 766715"/>
                <a:gd name="connsiteX0" fmla="*/ 577 w 392103"/>
                <a:gd name="connsiteY0" fmla="*/ 314811 h 766647"/>
                <a:gd name="connsiteX1" fmla="*/ 144741 w 392103"/>
                <a:gd name="connsiteY1" fmla="*/ 203262 h 766647"/>
                <a:gd name="connsiteX2" fmla="*/ 241111 w 392103"/>
                <a:gd name="connsiteY2" fmla="*/ 704 h 766647"/>
                <a:gd name="connsiteX3" fmla="*/ 258905 w 392103"/>
                <a:gd name="connsiteY3" fmla="*/ 268285 h 766647"/>
                <a:gd name="connsiteX4" fmla="*/ 392103 w 392103"/>
                <a:gd name="connsiteY4" fmla="*/ 365413 h 766647"/>
                <a:gd name="connsiteX5" fmla="*/ 262023 w 392103"/>
                <a:gd name="connsiteY5" fmla="*/ 549870 h 766647"/>
                <a:gd name="connsiteX6" fmla="*/ 245598 w 392103"/>
                <a:gd name="connsiteY6" fmla="*/ 652234 h 766647"/>
                <a:gd name="connsiteX7" fmla="*/ 242886 w 392103"/>
                <a:gd name="connsiteY7" fmla="*/ 753914 h 766647"/>
                <a:gd name="connsiteX8" fmla="*/ 214835 w 392103"/>
                <a:gd name="connsiteY8" fmla="*/ 766646 h 766647"/>
                <a:gd name="connsiteX9" fmla="*/ 179252 w 392103"/>
                <a:gd name="connsiteY9" fmla="*/ 641724 h 766647"/>
                <a:gd name="connsiteX10" fmla="*/ 156918 w 392103"/>
                <a:gd name="connsiteY10" fmla="*/ 549871 h 766647"/>
                <a:gd name="connsiteX11" fmla="*/ 577 w 392103"/>
                <a:gd name="connsiteY11" fmla="*/ 314811 h 766647"/>
                <a:gd name="connsiteX0" fmla="*/ 506 w 408870"/>
                <a:gd name="connsiteY0" fmla="*/ 263278 h 766645"/>
                <a:gd name="connsiteX1" fmla="*/ 161508 w 408870"/>
                <a:gd name="connsiteY1" fmla="*/ 203262 h 766645"/>
                <a:gd name="connsiteX2" fmla="*/ 257878 w 408870"/>
                <a:gd name="connsiteY2" fmla="*/ 704 h 766645"/>
                <a:gd name="connsiteX3" fmla="*/ 275672 w 408870"/>
                <a:gd name="connsiteY3" fmla="*/ 268285 h 766645"/>
                <a:gd name="connsiteX4" fmla="*/ 408870 w 408870"/>
                <a:gd name="connsiteY4" fmla="*/ 365413 h 766645"/>
                <a:gd name="connsiteX5" fmla="*/ 278790 w 408870"/>
                <a:gd name="connsiteY5" fmla="*/ 549870 h 766645"/>
                <a:gd name="connsiteX6" fmla="*/ 262365 w 408870"/>
                <a:gd name="connsiteY6" fmla="*/ 652234 h 766645"/>
                <a:gd name="connsiteX7" fmla="*/ 259653 w 408870"/>
                <a:gd name="connsiteY7" fmla="*/ 753914 h 766645"/>
                <a:gd name="connsiteX8" fmla="*/ 231602 w 408870"/>
                <a:gd name="connsiteY8" fmla="*/ 766646 h 766645"/>
                <a:gd name="connsiteX9" fmla="*/ 196019 w 408870"/>
                <a:gd name="connsiteY9" fmla="*/ 641724 h 766645"/>
                <a:gd name="connsiteX10" fmla="*/ 173685 w 408870"/>
                <a:gd name="connsiteY10" fmla="*/ 549871 h 766645"/>
                <a:gd name="connsiteX11" fmla="*/ 506 w 408870"/>
                <a:gd name="connsiteY11" fmla="*/ 263278 h 766645"/>
                <a:gd name="connsiteX0" fmla="*/ 506 w 402250"/>
                <a:gd name="connsiteY0" fmla="*/ 263278 h 766647"/>
                <a:gd name="connsiteX1" fmla="*/ 161508 w 402250"/>
                <a:gd name="connsiteY1" fmla="*/ 203262 h 766647"/>
                <a:gd name="connsiteX2" fmla="*/ 257878 w 402250"/>
                <a:gd name="connsiteY2" fmla="*/ 704 h 766647"/>
                <a:gd name="connsiteX3" fmla="*/ 275672 w 402250"/>
                <a:gd name="connsiteY3" fmla="*/ 268285 h 766647"/>
                <a:gd name="connsiteX4" fmla="*/ 402250 w 402250"/>
                <a:gd name="connsiteY4" fmla="*/ 283571 h 766647"/>
                <a:gd name="connsiteX5" fmla="*/ 278790 w 402250"/>
                <a:gd name="connsiteY5" fmla="*/ 549870 h 766647"/>
                <a:gd name="connsiteX6" fmla="*/ 262365 w 402250"/>
                <a:gd name="connsiteY6" fmla="*/ 652234 h 766647"/>
                <a:gd name="connsiteX7" fmla="*/ 259653 w 402250"/>
                <a:gd name="connsiteY7" fmla="*/ 753914 h 766647"/>
                <a:gd name="connsiteX8" fmla="*/ 231602 w 402250"/>
                <a:gd name="connsiteY8" fmla="*/ 766646 h 766647"/>
                <a:gd name="connsiteX9" fmla="*/ 196019 w 402250"/>
                <a:gd name="connsiteY9" fmla="*/ 641724 h 766647"/>
                <a:gd name="connsiteX10" fmla="*/ 173685 w 402250"/>
                <a:gd name="connsiteY10" fmla="*/ 549871 h 766647"/>
                <a:gd name="connsiteX11" fmla="*/ 506 w 402250"/>
                <a:gd name="connsiteY11" fmla="*/ 263278 h 766647"/>
                <a:gd name="connsiteX0" fmla="*/ 506 w 402250"/>
                <a:gd name="connsiteY0" fmla="*/ 263278 h 766645"/>
                <a:gd name="connsiteX1" fmla="*/ 161508 w 402250"/>
                <a:gd name="connsiteY1" fmla="*/ 203262 h 766645"/>
                <a:gd name="connsiteX2" fmla="*/ 257878 w 402250"/>
                <a:gd name="connsiteY2" fmla="*/ 704 h 766645"/>
                <a:gd name="connsiteX3" fmla="*/ 275672 w 402250"/>
                <a:gd name="connsiteY3" fmla="*/ 268285 h 766645"/>
                <a:gd name="connsiteX4" fmla="*/ 402250 w 402250"/>
                <a:gd name="connsiteY4" fmla="*/ 283571 h 766645"/>
                <a:gd name="connsiteX5" fmla="*/ 352511 w 402250"/>
                <a:gd name="connsiteY5" fmla="*/ 508230 h 766645"/>
                <a:gd name="connsiteX6" fmla="*/ 262365 w 402250"/>
                <a:gd name="connsiteY6" fmla="*/ 652234 h 766645"/>
                <a:gd name="connsiteX7" fmla="*/ 259653 w 402250"/>
                <a:gd name="connsiteY7" fmla="*/ 753914 h 766645"/>
                <a:gd name="connsiteX8" fmla="*/ 231602 w 402250"/>
                <a:gd name="connsiteY8" fmla="*/ 766646 h 766645"/>
                <a:gd name="connsiteX9" fmla="*/ 196019 w 402250"/>
                <a:gd name="connsiteY9" fmla="*/ 641724 h 766645"/>
                <a:gd name="connsiteX10" fmla="*/ 173685 w 402250"/>
                <a:gd name="connsiteY10" fmla="*/ 549871 h 766645"/>
                <a:gd name="connsiteX11" fmla="*/ 506 w 402250"/>
                <a:gd name="connsiteY11" fmla="*/ 263278 h 766645"/>
                <a:gd name="connsiteX0" fmla="*/ 506 w 402250"/>
                <a:gd name="connsiteY0" fmla="*/ 263278 h 766647"/>
                <a:gd name="connsiteX1" fmla="*/ 161508 w 402250"/>
                <a:gd name="connsiteY1" fmla="*/ 203262 h 766647"/>
                <a:gd name="connsiteX2" fmla="*/ 257878 w 402250"/>
                <a:gd name="connsiteY2" fmla="*/ 704 h 766647"/>
                <a:gd name="connsiteX3" fmla="*/ 275672 w 402250"/>
                <a:gd name="connsiteY3" fmla="*/ 268285 h 766647"/>
                <a:gd name="connsiteX4" fmla="*/ 402250 w 402250"/>
                <a:gd name="connsiteY4" fmla="*/ 283571 h 766647"/>
                <a:gd name="connsiteX5" fmla="*/ 352511 w 402250"/>
                <a:gd name="connsiteY5" fmla="*/ 508230 h 766647"/>
                <a:gd name="connsiteX6" fmla="*/ 258057 w 402250"/>
                <a:gd name="connsiteY6" fmla="*/ 528987 h 766647"/>
                <a:gd name="connsiteX7" fmla="*/ 259653 w 402250"/>
                <a:gd name="connsiteY7" fmla="*/ 753914 h 766647"/>
                <a:gd name="connsiteX8" fmla="*/ 231602 w 402250"/>
                <a:gd name="connsiteY8" fmla="*/ 766646 h 766647"/>
                <a:gd name="connsiteX9" fmla="*/ 196019 w 402250"/>
                <a:gd name="connsiteY9" fmla="*/ 641724 h 766647"/>
                <a:gd name="connsiteX10" fmla="*/ 173685 w 402250"/>
                <a:gd name="connsiteY10" fmla="*/ 549871 h 766647"/>
                <a:gd name="connsiteX11" fmla="*/ 506 w 402250"/>
                <a:gd name="connsiteY11" fmla="*/ 263278 h 766647"/>
                <a:gd name="connsiteX0" fmla="*/ 506 w 402250"/>
                <a:gd name="connsiteY0" fmla="*/ 263278 h 766645"/>
                <a:gd name="connsiteX1" fmla="*/ 161508 w 402250"/>
                <a:gd name="connsiteY1" fmla="*/ 203262 h 766645"/>
                <a:gd name="connsiteX2" fmla="*/ 257878 w 402250"/>
                <a:gd name="connsiteY2" fmla="*/ 704 h 766645"/>
                <a:gd name="connsiteX3" fmla="*/ 275672 w 402250"/>
                <a:gd name="connsiteY3" fmla="*/ 268285 h 766645"/>
                <a:gd name="connsiteX4" fmla="*/ 402250 w 402250"/>
                <a:gd name="connsiteY4" fmla="*/ 283571 h 766645"/>
                <a:gd name="connsiteX5" fmla="*/ 352511 w 402250"/>
                <a:gd name="connsiteY5" fmla="*/ 508230 h 766645"/>
                <a:gd name="connsiteX6" fmla="*/ 258656 w 402250"/>
                <a:gd name="connsiteY6" fmla="*/ 581546 h 766645"/>
                <a:gd name="connsiteX7" fmla="*/ 258057 w 402250"/>
                <a:gd name="connsiteY7" fmla="*/ 528987 h 766645"/>
                <a:gd name="connsiteX8" fmla="*/ 259653 w 402250"/>
                <a:gd name="connsiteY8" fmla="*/ 753914 h 766645"/>
                <a:gd name="connsiteX9" fmla="*/ 231602 w 402250"/>
                <a:gd name="connsiteY9" fmla="*/ 766646 h 766645"/>
                <a:gd name="connsiteX10" fmla="*/ 196019 w 402250"/>
                <a:gd name="connsiteY10" fmla="*/ 641724 h 766645"/>
                <a:gd name="connsiteX11" fmla="*/ 173685 w 402250"/>
                <a:gd name="connsiteY11" fmla="*/ 549871 h 766645"/>
                <a:gd name="connsiteX12" fmla="*/ 506 w 402250"/>
                <a:gd name="connsiteY12" fmla="*/ 263278 h 766645"/>
                <a:gd name="connsiteX0" fmla="*/ 506 w 402250"/>
                <a:gd name="connsiteY0" fmla="*/ 263278 h 766647"/>
                <a:gd name="connsiteX1" fmla="*/ 161508 w 402250"/>
                <a:gd name="connsiteY1" fmla="*/ 203262 h 766647"/>
                <a:gd name="connsiteX2" fmla="*/ 257878 w 402250"/>
                <a:gd name="connsiteY2" fmla="*/ 704 h 766647"/>
                <a:gd name="connsiteX3" fmla="*/ 275672 w 402250"/>
                <a:gd name="connsiteY3" fmla="*/ 268285 h 766647"/>
                <a:gd name="connsiteX4" fmla="*/ 402250 w 402250"/>
                <a:gd name="connsiteY4" fmla="*/ 283571 h 766647"/>
                <a:gd name="connsiteX5" fmla="*/ 352511 w 402250"/>
                <a:gd name="connsiteY5" fmla="*/ 508230 h 766647"/>
                <a:gd name="connsiteX6" fmla="*/ 276779 w 402250"/>
                <a:gd name="connsiteY6" fmla="*/ 562334 h 766647"/>
                <a:gd name="connsiteX7" fmla="*/ 258057 w 402250"/>
                <a:gd name="connsiteY7" fmla="*/ 528987 h 766647"/>
                <a:gd name="connsiteX8" fmla="*/ 259653 w 402250"/>
                <a:gd name="connsiteY8" fmla="*/ 753914 h 766647"/>
                <a:gd name="connsiteX9" fmla="*/ 231602 w 402250"/>
                <a:gd name="connsiteY9" fmla="*/ 766646 h 766647"/>
                <a:gd name="connsiteX10" fmla="*/ 196019 w 402250"/>
                <a:gd name="connsiteY10" fmla="*/ 641724 h 766647"/>
                <a:gd name="connsiteX11" fmla="*/ 173685 w 402250"/>
                <a:gd name="connsiteY11" fmla="*/ 549871 h 766647"/>
                <a:gd name="connsiteX12" fmla="*/ 506 w 402250"/>
                <a:gd name="connsiteY12" fmla="*/ 263278 h 766647"/>
                <a:gd name="connsiteX0" fmla="*/ 506 w 402250"/>
                <a:gd name="connsiteY0" fmla="*/ 263278 h 766645"/>
                <a:gd name="connsiteX1" fmla="*/ 161508 w 402250"/>
                <a:gd name="connsiteY1" fmla="*/ 203262 h 766645"/>
                <a:gd name="connsiteX2" fmla="*/ 257878 w 402250"/>
                <a:gd name="connsiteY2" fmla="*/ 704 h 766645"/>
                <a:gd name="connsiteX3" fmla="*/ 275672 w 402250"/>
                <a:gd name="connsiteY3" fmla="*/ 268285 h 766645"/>
                <a:gd name="connsiteX4" fmla="*/ 402250 w 402250"/>
                <a:gd name="connsiteY4" fmla="*/ 283571 h 766645"/>
                <a:gd name="connsiteX5" fmla="*/ 352511 w 402250"/>
                <a:gd name="connsiteY5" fmla="*/ 508230 h 766645"/>
                <a:gd name="connsiteX6" fmla="*/ 276779 w 402250"/>
                <a:gd name="connsiteY6" fmla="*/ 562334 h 766645"/>
                <a:gd name="connsiteX7" fmla="*/ 271352 w 402250"/>
                <a:gd name="connsiteY7" fmla="*/ 586713 h 766645"/>
                <a:gd name="connsiteX8" fmla="*/ 259653 w 402250"/>
                <a:gd name="connsiteY8" fmla="*/ 753914 h 766645"/>
                <a:gd name="connsiteX9" fmla="*/ 231602 w 402250"/>
                <a:gd name="connsiteY9" fmla="*/ 766646 h 766645"/>
                <a:gd name="connsiteX10" fmla="*/ 196019 w 402250"/>
                <a:gd name="connsiteY10" fmla="*/ 641724 h 766645"/>
                <a:gd name="connsiteX11" fmla="*/ 173685 w 402250"/>
                <a:gd name="connsiteY11" fmla="*/ 549871 h 766645"/>
                <a:gd name="connsiteX12" fmla="*/ 506 w 402250"/>
                <a:gd name="connsiteY12" fmla="*/ 263278 h 76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250" h="766645">
                  <a:moveTo>
                    <a:pt x="506" y="263278"/>
                  </a:moveTo>
                  <a:cubicBezTo>
                    <a:pt x="-9128" y="203719"/>
                    <a:pt x="121419" y="255613"/>
                    <a:pt x="161508" y="203262"/>
                  </a:cubicBezTo>
                  <a:cubicBezTo>
                    <a:pt x="201597" y="150911"/>
                    <a:pt x="219249" y="-11996"/>
                    <a:pt x="257878" y="704"/>
                  </a:cubicBezTo>
                  <a:lnTo>
                    <a:pt x="275672" y="268285"/>
                  </a:lnTo>
                  <a:cubicBezTo>
                    <a:pt x="306934" y="268285"/>
                    <a:pt x="402250" y="252309"/>
                    <a:pt x="402250" y="283571"/>
                  </a:cubicBezTo>
                  <a:cubicBezTo>
                    <a:pt x="402469" y="356669"/>
                    <a:pt x="352292" y="435132"/>
                    <a:pt x="352511" y="508230"/>
                  </a:cubicBezTo>
                  <a:cubicBezTo>
                    <a:pt x="328759" y="545123"/>
                    <a:pt x="292521" y="558875"/>
                    <a:pt x="276779" y="562334"/>
                  </a:cubicBezTo>
                  <a:cubicBezTo>
                    <a:pt x="261037" y="565793"/>
                    <a:pt x="271366" y="545216"/>
                    <a:pt x="271352" y="586713"/>
                  </a:cubicBezTo>
                  <a:cubicBezTo>
                    <a:pt x="271352" y="617975"/>
                    <a:pt x="290915" y="753914"/>
                    <a:pt x="259653" y="753914"/>
                  </a:cubicBezTo>
                  <a:lnTo>
                    <a:pt x="231602" y="766646"/>
                  </a:lnTo>
                  <a:cubicBezTo>
                    <a:pt x="200340" y="766646"/>
                    <a:pt x="196019" y="672986"/>
                    <a:pt x="196019" y="641724"/>
                  </a:cubicBezTo>
                  <a:lnTo>
                    <a:pt x="173685" y="549871"/>
                  </a:lnTo>
                  <a:lnTo>
                    <a:pt x="506" y="263278"/>
                  </a:lnTo>
                  <a:close/>
                </a:path>
              </a:pathLst>
            </a:custGeom>
            <a:solidFill>
              <a:srgbClr val="DB9B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600"/>
            </a:p>
          </p:txBody>
        </p:sp>
      </p:grpSp>
      <p:cxnSp>
        <p:nvCxnSpPr>
          <p:cNvPr id="4" name="Соединительная линия уступом 3"/>
          <p:cNvCxnSpPr>
            <a:endCxn id="5" idx="1"/>
          </p:cNvCxnSpPr>
          <p:nvPr/>
        </p:nvCxnSpPr>
        <p:spPr>
          <a:xfrm rot="5400000" flipH="1" flipV="1">
            <a:off x="-1108631" y="4119837"/>
            <a:ext cx="4023800" cy="34267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4606" y="2105893"/>
            <a:ext cx="3543978" cy="34676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Севастополь и Республика Крым, 281 чел.</a:t>
            </a:r>
          </a:p>
        </p:txBody>
      </p:sp>
      <p:cxnSp>
        <p:nvCxnSpPr>
          <p:cNvPr id="112" name="Соединительная линия уступом 111"/>
          <p:cNvCxnSpPr/>
          <p:nvPr/>
        </p:nvCxnSpPr>
        <p:spPr>
          <a:xfrm rot="5400000" flipH="1" flipV="1">
            <a:off x="127608" y="3464346"/>
            <a:ext cx="1825284" cy="132494"/>
          </a:xfrm>
          <a:prstGeom prst="bentConnector3">
            <a:avLst>
              <a:gd name="adj1" fmla="val 1003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248003" y="2442860"/>
            <a:ext cx="2913999" cy="34676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Калининградская область, 34 чел.</a:t>
            </a:r>
          </a:p>
        </p:txBody>
      </p:sp>
      <p:cxnSp>
        <p:nvCxnSpPr>
          <p:cNvPr id="120" name="Соединительная линия уступом 119"/>
          <p:cNvCxnSpPr/>
          <p:nvPr/>
        </p:nvCxnSpPr>
        <p:spPr>
          <a:xfrm rot="5400000" flipH="1" flipV="1">
            <a:off x="-690755" y="4961278"/>
            <a:ext cx="4085919" cy="64585"/>
          </a:xfrm>
          <a:prstGeom prst="bentConnector3">
            <a:avLst>
              <a:gd name="adj1" fmla="val 996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459505" y="2775519"/>
            <a:ext cx="2667136" cy="34676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Ставропольский край, 672 чел.</a:t>
            </a:r>
          </a:p>
        </p:txBody>
      </p:sp>
      <p:cxnSp>
        <p:nvCxnSpPr>
          <p:cNvPr id="129" name="Соединительная линия уступом 128"/>
          <p:cNvCxnSpPr/>
          <p:nvPr/>
        </p:nvCxnSpPr>
        <p:spPr>
          <a:xfrm rot="5400000" flipH="1" flipV="1">
            <a:off x="-80723" y="4925263"/>
            <a:ext cx="3332816" cy="64583"/>
          </a:xfrm>
          <a:prstGeom prst="bentConnector3">
            <a:avLst>
              <a:gd name="adj1" fmla="val 1002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810397" y="3141999"/>
            <a:ext cx="2497218" cy="34676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Ростовская область, 336 чел.</a:t>
            </a:r>
          </a:p>
        </p:txBody>
      </p:sp>
      <p:cxnSp>
        <p:nvCxnSpPr>
          <p:cNvPr id="133" name="Соединительная линия уступом 132"/>
          <p:cNvCxnSpPr/>
          <p:nvPr/>
        </p:nvCxnSpPr>
        <p:spPr>
          <a:xfrm rot="5400000" flipH="1" flipV="1">
            <a:off x="600531" y="4845003"/>
            <a:ext cx="2465108" cy="71204"/>
          </a:xfrm>
          <a:prstGeom prst="bentConnector3">
            <a:avLst>
              <a:gd name="adj1" fmla="val 1002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оединительная линия уступом 135"/>
          <p:cNvCxnSpPr/>
          <p:nvPr/>
        </p:nvCxnSpPr>
        <p:spPr>
          <a:xfrm rot="5400000" flipH="1" flipV="1">
            <a:off x="1381012" y="4677675"/>
            <a:ext cx="1523968" cy="89643"/>
          </a:xfrm>
          <a:prstGeom prst="bentConnector3">
            <a:avLst>
              <a:gd name="adj1" fmla="val 989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2046561" y="3469197"/>
            <a:ext cx="2684769" cy="34676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Воронежская область, 128 чел.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374740" y="3785421"/>
            <a:ext cx="3348412" cy="34676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Москва и Московская область, 205 чел.</a:t>
            </a:r>
          </a:p>
        </p:txBody>
      </p:sp>
      <p:cxnSp>
        <p:nvCxnSpPr>
          <p:cNvPr id="147" name="Соединительная линия уступом 146"/>
          <p:cNvCxnSpPr>
            <a:endCxn id="150" idx="1"/>
          </p:cNvCxnSpPr>
          <p:nvPr/>
        </p:nvCxnSpPr>
        <p:spPr>
          <a:xfrm rot="16200000" flipH="1">
            <a:off x="1244647" y="8192425"/>
            <a:ext cx="930587" cy="29347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1856676" y="8631075"/>
            <a:ext cx="2627061" cy="34676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Республика Дагестан, 333 чел.</a:t>
            </a:r>
          </a:p>
        </p:txBody>
      </p:sp>
      <p:cxnSp>
        <p:nvCxnSpPr>
          <p:cNvPr id="151" name="Соединительная линия уступом 150"/>
          <p:cNvCxnSpPr>
            <a:endCxn id="160" idx="1"/>
          </p:cNvCxnSpPr>
          <p:nvPr/>
        </p:nvCxnSpPr>
        <p:spPr>
          <a:xfrm rot="16200000" flipH="1">
            <a:off x="1414717" y="7263159"/>
            <a:ext cx="1982838" cy="37782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2595049" y="8270111"/>
            <a:ext cx="2596604" cy="34676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Саратовская область, 180 чел.</a:t>
            </a:r>
          </a:p>
        </p:txBody>
      </p:sp>
      <p:cxnSp>
        <p:nvCxnSpPr>
          <p:cNvPr id="165" name="Соединительная линия уступом 164"/>
          <p:cNvCxnSpPr>
            <a:endCxn id="198" idx="1"/>
          </p:cNvCxnSpPr>
          <p:nvPr/>
        </p:nvCxnSpPr>
        <p:spPr>
          <a:xfrm rot="16200000" flipH="1">
            <a:off x="2236474" y="6967889"/>
            <a:ext cx="1842093" cy="40676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Соединительная линия уступом 165"/>
          <p:cNvCxnSpPr>
            <a:endCxn id="172" idx="1"/>
          </p:cNvCxnSpPr>
          <p:nvPr/>
        </p:nvCxnSpPr>
        <p:spPr>
          <a:xfrm>
            <a:off x="3414145" y="6630508"/>
            <a:ext cx="2851267" cy="340535"/>
          </a:xfrm>
          <a:prstGeom prst="bentConnector3">
            <a:avLst>
              <a:gd name="adj1" fmla="val 371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Соединительная линия уступом 167"/>
          <p:cNvCxnSpPr>
            <a:stCxn id="169" idx="1"/>
          </p:cNvCxnSpPr>
          <p:nvPr/>
        </p:nvCxnSpPr>
        <p:spPr>
          <a:xfrm rot="10800000" flipV="1">
            <a:off x="3808461" y="4672915"/>
            <a:ext cx="256880" cy="128307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4065341" y="4499535"/>
            <a:ext cx="2277607" cy="34676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Пермский край, 5228 чел.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3824719" y="7536594"/>
            <a:ext cx="2721638" cy="34676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Оренбургская область, 125 чел.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265411" y="6795952"/>
            <a:ext cx="3399851" cy="35018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Республика Башкортостан, 673 чел.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733686" y="6407853"/>
            <a:ext cx="2726448" cy="34676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Свердловская область, 167 чел.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143624" y="4968646"/>
            <a:ext cx="1379926" cy="34676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ХМАО, 98 чел.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47048" y="7231501"/>
            <a:ext cx="2744080" cy="34676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Новосибирская область, 98 чел.</a:t>
            </a:r>
          </a:p>
        </p:txBody>
      </p:sp>
      <p:cxnSp>
        <p:nvCxnSpPr>
          <p:cNvPr id="179" name="Соединительная линия уступом 178"/>
          <p:cNvCxnSpPr>
            <a:endCxn id="175" idx="1"/>
          </p:cNvCxnSpPr>
          <p:nvPr/>
        </p:nvCxnSpPr>
        <p:spPr>
          <a:xfrm>
            <a:off x="4224417" y="6255506"/>
            <a:ext cx="1509269" cy="32572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Соединительная линия уступом 182"/>
          <p:cNvCxnSpPr>
            <a:stCxn id="176" idx="1"/>
          </p:cNvCxnSpPr>
          <p:nvPr/>
        </p:nvCxnSpPr>
        <p:spPr>
          <a:xfrm rot="10800000" flipV="1">
            <a:off x="4640562" y="5142026"/>
            <a:ext cx="503062" cy="66989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3360901" y="7918937"/>
            <a:ext cx="2695990" cy="34676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Республика Татарстан, 241 чел.</a:t>
            </a:r>
          </a:p>
        </p:txBody>
      </p:sp>
      <p:cxnSp>
        <p:nvCxnSpPr>
          <p:cNvPr id="200" name="Соединительная линия уступом 199"/>
          <p:cNvCxnSpPr>
            <a:endCxn id="171" idx="1"/>
          </p:cNvCxnSpPr>
          <p:nvPr/>
        </p:nvCxnSpPr>
        <p:spPr>
          <a:xfrm rot="16200000" flipH="1">
            <a:off x="3030787" y="6916041"/>
            <a:ext cx="850261" cy="73760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Соединительная линия уступом 223"/>
          <p:cNvCxnSpPr>
            <a:endCxn id="177" idx="1"/>
          </p:cNvCxnSpPr>
          <p:nvPr/>
        </p:nvCxnSpPr>
        <p:spPr>
          <a:xfrm>
            <a:off x="5508178" y="7121663"/>
            <a:ext cx="1238870" cy="28321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9" name="Таблица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53509"/>
              </p:ext>
            </p:extLst>
          </p:nvPr>
        </p:nvGraphicFramePr>
        <p:xfrm>
          <a:off x="10295162" y="6571569"/>
          <a:ext cx="2078942" cy="224333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31673"/>
                <a:gridCol w="447269"/>
              </a:tblGrid>
              <a:tr h="49851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Страны Ближнего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</a:rPr>
                        <a:t>зарубежья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6" marR="97536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Армения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4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0" marB="0"/>
                </a:tc>
              </a:tr>
              <a:tr h="249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</a:rPr>
                        <a:t>Белоруссия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6" marR="97536" marT="0" marB="0"/>
                </a:tc>
              </a:tr>
              <a:tr h="249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Грузия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0" marB="0"/>
                </a:tc>
              </a:tr>
              <a:tr h="249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Украина</a:t>
                      </a:r>
                      <a:endParaRPr lang="ru-RU" sz="1400" b="0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1400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7536" marR="97536" marT="0" marB="0"/>
                </a:tc>
              </a:tr>
              <a:tr h="249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Кыргызстан</a:t>
                      </a:r>
                      <a:endParaRPr lang="ru-RU" sz="1400" b="0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0" marB="0"/>
                </a:tc>
              </a:tr>
              <a:tr h="249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Казахстан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6" marR="97536" marT="0" marB="0"/>
                </a:tc>
              </a:tr>
              <a:tr h="249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Азербайджан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6" marR="97536" marT="0" marB="0"/>
                </a:tc>
              </a:tr>
            </a:tbl>
          </a:graphicData>
        </a:graphic>
      </p:graphicFrame>
      <p:sp>
        <p:nvSpPr>
          <p:cNvPr id="234" name="TextBox 233"/>
          <p:cNvSpPr txBox="1"/>
          <p:nvPr/>
        </p:nvSpPr>
        <p:spPr>
          <a:xfrm>
            <a:off x="3536328" y="4125797"/>
            <a:ext cx="2776141" cy="34676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Нижегородская область, 92 чел.</a:t>
            </a:r>
          </a:p>
        </p:txBody>
      </p:sp>
      <p:cxnSp>
        <p:nvCxnSpPr>
          <p:cNvPr id="235" name="Соединительная линия уступом 234"/>
          <p:cNvCxnSpPr>
            <a:stCxn id="234" idx="1"/>
          </p:cNvCxnSpPr>
          <p:nvPr/>
        </p:nvCxnSpPr>
        <p:spPr>
          <a:xfrm rot="10800000" flipV="1">
            <a:off x="2777460" y="4299177"/>
            <a:ext cx="758869" cy="115910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Соединительная линия уступом 255"/>
          <p:cNvCxnSpPr>
            <a:stCxn id="241" idx="3"/>
          </p:cNvCxnSpPr>
          <p:nvPr/>
        </p:nvCxnSpPr>
        <p:spPr>
          <a:xfrm>
            <a:off x="8521352" y="3093075"/>
            <a:ext cx="804868" cy="19526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Прямоугольник 240"/>
          <p:cNvSpPr/>
          <p:nvPr/>
        </p:nvSpPr>
        <p:spPr>
          <a:xfrm>
            <a:off x="5175846" y="2917983"/>
            <a:ext cx="3345506" cy="350181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Республика Саха (Якутия), 605 чел.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06509" y="2049392"/>
            <a:ext cx="2160587" cy="253197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ru-RU" sz="8800" b="1" dirty="0">
                <a:solidFill>
                  <a:srgbClr val="FAA100"/>
                </a:solidFill>
              </a:rPr>
              <a:t>83</a:t>
            </a:r>
            <a:r>
              <a:rPr lang="ru-RU" sz="6800" b="1" dirty="0">
                <a:solidFill>
                  <a:srgbClr val="FAA1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региона-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участника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14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1392</Words>
  <Application>Microsoft Office PowerPoint</Application>
  <PresentationFormat>Произвольный</PresentationFormat>
  <Paragraphs>213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Эффекты инновационного взаимодействия школ и Пермского кампуса НИУ ВШЭ: итоги года </vt:lpstr>
      <vt:lpstr>Основные направления        взаимодействия:</vt:lpstr>
      <vt:lpstr>Международная олимпиада учителей  «ПРОФИ»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Эффекты инновационного взаимодействия школ и Пермского кампуса НИУ ВШЭ: итоги года</dc:title>
  <dc:creator>Ратт Татьяна Андреевна</dc:creator>
  <cp:lastModifiedBy>Ратт Татьяна Андреевна</cp:lastModifiedBy>
  <cp:revision>22</cp:revision>
  <dcterms:modified xsi:type="dcterms:W3CDTF">2017-03-29T10:24:36Z</dcterms:modified>
</cp:coreProperties>
</file>