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74" r:id="rId5"/>
    <p:sldId id="275" r:id="rId6"/>
    <p:sldId id="259" r:id="rId7"/>
    <p:sldId id="268" r:id="rId8"/>
    <p:sldId id="261" r:id="rId9"/>
    <p:sldId id="269" r:id="rId10"/>
    <p:sldId id="270" r:id="rId11"/>
    <p:sldId id="272" r:id="rId12"/>
    <p:sldId id="271" r:id="rId13"/>
    <p:sldId id="262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85" autoAdjust="0"/>
    <p:restoredTop sz="94660"/>
  </p:normalViewPr>
  <p:slideViewPr>
    <p:cSldViewPr>
      <p:cViewPr>
        <p:scale>
          <a:sx n="57" d="100"/>
          <a:sy n="57" d="100"/>
        </p:scale>
        <p:origin x="-2050" y="-6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ACF31C-7B1C-486E-8829-741C79462D35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2678C-C6B1-4E18-A804-6BE6B83C3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70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EEA9-3061-49B2-9815-0D5C52351AC6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7889-BB2E-4DA0-A005-00F64F7FAA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EEA9-3061-49B2-9815-0D5C52351AC6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7889-BB2E-4DA0-A005-00F64F7FAA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EEA9-3061-49B2-9815-0D5C52351AC6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7889-BB2E-4DA0-A005-00F64F7FAA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EEA9-3061-49B2-9815-0D5C52351AC6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7889-BB2E-4DA0-A005-00F64F7FAA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EEA9-3061-49B2-9815-0D5C52351AC6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7889-BB2E-4DA0-A005-00F64F7FAA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EEA9-3061-49B2-9815-0D5C52351AC6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7889-BB2E-4DA0-A005-00F64F7FAA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EEA9-3061-49B2-9815-0D5C52351AC6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7889-BB2E-4DA0-A005-00F64F7FAA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EEA9-3061-49B2-9815-0D5C52351AC6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7889-BB2E-4DA0-A005-00F64F7FAA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EEA9-3061-49B2-9815-0D5C52351AC6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7889-BB2E-4DA0-A005-00F64F7FAA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EEA9-3061-49B2-9815-0D5C52351AC6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07889-BB2E-4DA0-A005-00F64F7FAA9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EEA9-3061-49B2-9815-0D5C52351AC6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07889-BB2E-4DA0-A005-00F64F7FAA9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8807889-BB2E-4DA0-A005-00F64F7FAA9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DFCEEA9-3061-49B2-9815-0D5C52351AC6}" type="datetimeFigureOut">
              <a:rPr lang="en-US" smtClean="0"/>
              <a:t>3/29/2017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7543800" cy="2593975"/>
          </a:xfrm>
        </p:spPr>
        <p:txBody>
          <a:bodyPr/>
          <a:lstStyle/>
          <a:p>
            <a:r>
              <a:rPr lang="ru-RU" sz="4800" i="1" dirty="0"/>
              <a:t>Инновации в школе </a:t>
            </a:r>
            <a:r>
              <a:rPr lang="en-US" sz="4800" i="1" dirty="0" smtClean="0"/>
              <a:t>XXI</a:t>
            </a:r>
            <a:r>
              <a:rPr lang="ru-RU" sz="4800" i="1" dirty="0" smtClean="0"/>
              <a:t> </a:t>
            </a:r>
            <a:r>
              <a:rPr lang="ru-RU" sz="4800" i="1" dirty="0"/>
              <a:t>века: результаты современных исследований</a:t>
            </a:r>
            <a:endParaRPr lang="en-US" sz="4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343400"/>
            <a:ext cx="6461760" cy="10668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Пермь </a:t>
            </a:r>
            <a:r>
              <a:rPr lang="en-US" dirty="0" smtClean="0"/>
              <a:t>– 2017</a:t>
            </a:r>
          </a:p>
          <a:p>
            <a:r>
              <a:rPr lang="ru-RU" dirty="0" smtClean="0"/>
              <a:t>Пленарный докладчик</a:t>
            </a:r>
            <a:endParaRPr lang="en-US" dirty="0" smtClean="0"/>
          </a:p>
          <a:p>
            <a:r>
              <a:rPr lang="ru-RU" dirty="0" smtClean="0"/>
              <a:t>Д-р</a:t>
            </a:r>
            <a:r>
              <a:rPr lang="en-US" dirty="0" smtClean="0"/>
              <a:t> </a:t>
            </a:r>
            <a:r>
              <a:rPr lang="ru-RU" dirty="0" smtClean="0"/>
              <a:t>Давид </a:t>
            </a:r>
            <a:r>
              <a:rPr lang="ru-RU" dirty="0" err="1" smtClean="0"/>
              <a:t>Швоцер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56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Результирующее оценивание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Цель – оценить результаты обучения ученика по окончании учебного блока\темы в соответствии со стандартами и критериями</a:t>
            </a:r>
            <a:r>
              <a:rPr lang="en-US" dirty="0" smtClean="0"/>
              <a:t>.</a:t>
            </a:r>
            <a:endParaRPr lang="en-US" dirty="0"/>
          </a:p>
          <a:p>
            <a:r>
              <a:rPr lang="ru-RU" i="1" dirty="0" smtClean="0"/>
              <a:t>Крупные ставки </a:t>
            </a:r>
            <a:r>
              <a:rPr lang="en-US" dirty="0" smtClean="0"/>
              <a:t>(</a:t>
            </a:r>
            <a:r>
              <a:rPr lang="ru-RU" dirty="0" smtClean="0"/>
              <a:t>существенно влияют на итоговую оценку</a:t>
            </a:r>
            <a:r>
              <a:rPr lang="en-US" dirty="0" smtClean="0"/>
              <a:t>)</a:t>
            </a:r>
          </a:p>
          <a:p>
            <a:r>
              <a:rPr lang="ru-RU" dirty="0" smtClean="0"/>
              <a:t>Например</a:t>
            </a:r>
            <a:r>
              <a:rPr lang="en-US" dirty="0" smtClean="0"/>
              <a:t>: </a:t>
            </a:r>
            <a:r>
              <a:rPr lang="ru-RU" dirty="0" smtClean="0"/>
              <a:t>промежуточный экзамен</a:t>
            </a:r>
            <a:r>
              <a:rPr lang="en-US" dirty="0" smtClean="0"/>
              <a:t>; </a:t>
            </a:r>
            <a:r>
              <a:rPr lang="ru-RU" dirty="0" smtClean="0"/>
              <a:t>итоговый проект</a:t>
            </a:r>
            <a:r>
              <a:rPr lang="en-US" dirty="0" smtClean="0"/>
              <a:t>; </a:t>
            </a:r>
            <a:r>
              <a:rPr lang="ru-RU" dirty="0" smtClean="0"/>
              <a:t>реферат</a:t>
            </a:r>
            <a:r>
              <a:rPr lang="en-US" dirty="0" smtClean="0"/>
              <a:t>; </a:t>
            </a:r>
            <a:r>
              <a:rPr lang="ru-RU" dirty="0" smtClean="0"/>
              <a:t>отчётный концерт\представление</a:t>
            </a:r>
            <a:r>
              <a:rPr lang="en-US" dirty="0" smtClean="0"/>
              <a:t>, </a:t>
            </a:r>
            <a:r>
              <a:rPr lang="ru-RU" dirty="0" smtClean="0"/>
              <a:t>и т.д.</a:t>
            </a:r>
            <a:r>
              <a:rPr lang="en-US" dirty="0" smtClean="0"/>
              <a:t> </a:t>
            </a:r>
            <a:endParaRPr lang="en-US" dirty="0"/>
          </a:p>
          <a:p>
            <a:r>
              <a:rPr lang="ru-RU" dirty="0" smtClean="0"/>
              <a:t>Критерии результирующего оценивания могут быть использованы при формирующем оценивании, когда ученики или учителя руководствуются ими при выполнении работы последовательно на занятиях</a:t>
            </a:r>
            <a:r>
              <a:rPr lang="en-US" dirty="0" smtClean="0"/>
              <a:t>.</a:t>
            </a:r>
          </a:p>
          <a:p>
            <a:r>
              <a:rPr lang="ru-RU" dirty="0" smtClean="0"/>
              <a:t>Создание подробных описаний оценивания включает критерии, рубрики и\или опросных листов формирующего и результирующего оценивания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49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Пример рубрик</a:t>
            </a:r>
            <a:endParaRPr lang="en-US" i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944" y="1600200"/>
            <a:ext cx="6918511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659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Пример критериев</a:t>
            </a:r>
            <a:endParaRPr lang="en-US" i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026" y="1600200"/>
            <a:ext cx="4298347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496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4000" i="1" dirty="0" smtClean="0"/>
              <a:t>Применение в </a:t>
            </a:r>
            <a:r>
              <a:rPr lang="ru-RU" sz="4000" i="1" dirty="0"/>
              <a:t>рамках преподавания разных предметов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Для начала найдите «важного друга»</a:t>
            </a:r>
            <a:endParaRPr lang="en-US" dirty="0" smtClean="0"/>
          </a:p>
          <a:p>
            <a:r>
              <a:rPr lang="ru-RU" dirty="0" smtClean="0"/>
              <a:t>Начните постепенно с одного занятия, одной темы</a:t>
            </a:r>
            <a:r>
              <a:rPr lang="en-US" dirty="0" smtClean="0"/>
              <a:t>, </a:t>
            </a:r>
            <a:r>
              <a:rPr lang="ru-RU" dirty="0" smtClean="0"/>
              <a:t>одного небольшого изменения </a:t>
            </a:r>
            <a:endParaRPr lang="en-US" dirty="0" smtClean="0"/>
          </a:p>
          <a:p>
            <a:r>
              <a:rPr lang="ru-RU" dirty="0" smtClean="0"/>
              <a:t>Используйте английский\русский в качестве основы для проекта </a:t>
            </a:r>
            <a:r>
              <a:rPr lang="en-US" dirty="0" smtClean="0"/>
              <a:t>– </a:t>
            </a:r>
            <a:r>
              <a:rPr lang="ru-RU" dirty="0" smtClean="0"/>
              <a:t>введите по крайней мере ОДИН «инородный» аспект </a:t>
            </a:r>
            <a:r>
              <a:rPr lang="en-US" dirty="0" smtClean="0"/>
              <a:t>(</a:t>
            </a:r>
            <a:r>
              <a:rPr lang="ru-RU" dirty="0" smtClean="0"/>
              <a:t>живопись</a:t>
            </a:r>
            <a:r>
              <a:rPr lang="en-US" dirty="0" smtClean="0"/>
              <a:t>, </a:t>
            </a:r>
            <a:r>
              <a:rPr lang="ru-RU" dirty="0" smtClean="0"/>
              <a:t>музыка</a:t>
            </a:r>
            <a:r>
              <a:rPr lang="en-US" dirty="0" smtClean="0"/>
              <a:t>, </a:t>
            </a:r>
            <a:r>
              <a:rPr lang="ru-RU" dirty="0" smtClean="0"/>
              <a:t>физкультура</a:t>
            </a:r>
            <a:r>
              <a:rPr lang="en-US" dirty="0" smtClean="0"/>
              <a:t>…)</a:t>
            </a:r>
          </a:p>
          <a:p>
            <a:r>
              <a:rPr lang="ru-RU" dirty="0" smtClean="0"/>
              <a:t>Узнайте о потребностях и желаниях учеников\района\города</a:t>
            </a:r>
            <a:r>
              <a:rPr lang="en-US" dirty="0" smtClean="0"/>
              <a:t>.</a:t>
            </a:r>
          </a:p>
          <a:p>
            <a:r>
              <a:rPr lang="ru-RU" dirty="0" smtClean="0"/>
              <a:t>Фотографируйте </a:t>
            </a:r>
            <a:r>
              <a:rPr lang="en-US" dirty="0" smtClean="0"/>
              <a:t>– </a:t>
            </a:r>
            <a:r>
              <a:rPr lang="ru-RU" dirty="0" smtClean="0"/>
              <a:t>просите учеников фотографировать</a:t>
            </a:r>
            <a:r>
              <a:rPr lang="en-US" dirty="0" smtClean="0"/>
              <a:t>!</a:t>
            </a:r>
          </a:p>
          <a:p>
            <a:r>
              <a:rPr lang="ru-RU" dirty="0" smtClean="0"/>
              <a:t>Найдите «связующее звено» с настоящими потребностями</a:t>
            </a:r>
            <a:r>
              <a:rPr lang="en-US" dirty="0" smtClean="0"/>
              <a:t>.</a:t>
            </a:r>
          </a:p>
          <a:p>
            <a:r>
              <a:rPr lang="ru-RU" dirty="0" smtClean="0"/>
              <a:t>Идеи </a:t>
            </a:r>
            <a:r>
              <a:rPr lang="en-US" dirty="0" smtClean="0"/>
              <a:t>– </a:t>
            </a:r>
          </a:p>
          <a:p>
            <a:pPr lvl="1"/>
            <a:r>
              <a:rPr lang="ru-RU" dirty="0"/>
              <a:t>п</a:t>
            </a:r>
            <a:r>
              <a:rPr lang="ru-RU" dirty="0" smtClean="0"/>
              <a:t>утеводитель по городу</a:t>
            </a:r>
            <a:r>
              <a:rPr lang="en-US" dirty="0" smtClean="0"/>
              <a:t>/</a:t>
            </a:r>
            <a:r>
              <a:rPr lang="ru-RU" dirty="0" smtClean="0"/>
              <a:t>району</a:t>
            </a:r>
            <a:r>
              <a:rPr lang="en-US" dirty="0" smtClean="0"/>
              <a:t>.</a:t>
            </a:r>
          </a:p>
          <a:p>
            <a:pPr lvl="1"/>
            <a:r>
              <a:rPr lang="ru-RU" dirty="0" smtClean="0"/>
              <a:t>двуязычный\ многоязычный сайт школы или района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</a:t>
            </a:r>
            <a:r>
              <a:rPr lang="ru-RU" dirty="0" smtClean="0"/>
              <a:t>интервью с местными газетами о потребностях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125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Вопросы и ответы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Thank you!</a:t>
            </a:r>
          </a:p>
          <a:p>
            <a:r>
              <a:rPr lang="ru-RU" sz="4800" dirty="0" smtClean="0"/>
              <a:t>Спас</a:t>
            </a:r>
            <a:r>
              <a:rPr lang="ru-RU" sz="4800" u="sng" dirty="0" smtClean="0"/>
              <a:t>и</a:t>
            </a:r>
            <a:r>
              <a:rPr lang="ru-RU" sz="4800" dirty="0" smtClean="0"/>
              <a:t>бо</a:t>
            </a:r>
            <a:r>
              <a:rPr lang="en-US" sz="4800" dirty="0" smtClean="0"/>
              <a:t>!</a:t>
            </a:r>
          </a:p>
          <a:p>
            <a:r>
              <a:rPr lang="en-US" sz="4800" dirty="0" err="1" smtClean="0"/>
              <a:t>Muchas</a:t>
            </a:r>
            <a:r>
              <a:rPr lang="en-US" sz="4800" dirty="0" smtClean="0"/>
              <a:t> Gracias!</a:t>
            </a:r>
          </a:p>
          <a:p>
            <a:r>
              <a:rPr lang="en-US" sz="4800" dirty="0" smtClean="0"/>
              <a:t>Grazie!</a:t>
            </a:r>
          </a:p>
          <a:p>
            <a:r>
              <a:rPr lang="en-US" sz="4800" dirty="0" smtClean="0"/>
              <a:t>Toda Raba!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03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Цель доклада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500" dirty="0" smtClean="0"/>
              <a:t>представить </a:t>
            </a:r>
            <a:r>
              <a:rPr lang="ru-RU" sz="3500" dirty="0"/>
              <a:t>результаты современных исследований о внедрении инноваций в </a:t>
            </a:r>
            <a:r>
              <a:rPr lang="ru-RU" sz="3500" dirty="0" smtClean="0"/>
              <a:t>школьные образовательные программы в </a:t>
            </a:r>
            <a:r>
              <a:rPr lang="en-US" sz="3500" dirty="0" smtClean="0"/>
              <a:t>XXI </a:t>
            </a:r>
            <a:r>
              <a:rPr lang="ru-RU" sz="3500" dirty="0" smtClean="0"/>
              <a:t>веке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36051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Передовые образовательные методики 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4000" dirty="0" smtClean="0"/>
              <a:t>Всеохватывающий </a:t>
            </a:r>
            <a:r>
              <a:rPr lang="ru-RU" sz="4000" dirty="0"/>
              <a:t>подход к </a:t>
            </a:r>
            <a:r>
              <a:rPr lang="ru-RU" sz="4000" dirty="0" smtClean="0"/>
              <a:t>обучению </a:t>
            </a:r>
            <a:r>
              <a:rPr lang="en-US" sz="4000" dirty="0" smtClean="0"/>
              <a:t>(UDL</a:t>
            </a:r>
            <a:r>
              <a:rPr lang="en-US" sz="4000" dirty="0"/>
              <a:t>)</a:t>
            </a:r>
          </a:p>
          <a:p>
            <a:pPr lvl="0"/>
            <a:r>
              <a:rPr lang="ru-RU" sz="4000" dirty="0" smtClean="0"/>
              <a:t>Проектное </a:t>
            </a:r>
            <a:r>
              <a:rPr lang="ru-RU" sz="4000" dirty="0"/>
              <a:t>/ проблемное </a:t>
            </a:r>
            <a:r>
              <a:rPr lang="ru-RU" sz="4000" dirty="0" smtClean="0"/>
              <a:t>обучение </a:t>
            </a:r>
            <a:r>
              <a:rPr lang="en-US" sz="4000" dirty="0" smtClean="0"/>
              <a:t>(PBL</a:t>
            </a:r>
            <a:r>
              <a:rPr lang="en-US" sz="4000" dirty="0"/>
              <a:t>)</a:t>
            </a:r>
          </a:p>
          <a:p>
            <a:pPr lvl="0"/>
            <a:r>
              <a:rPr lang="ru-RU" sz="4000" dirty="0" smtClean="0"/>
              <a:t>Формирующее </a:t>
            </a:r>
            <a:r>
              <a:rPr lang="ru-RU" sz="4000" dirty="0"/>
              <a:t>и результирующее </a:t>
            </a:r>
            <a:r>
              <a:rPr lang="ru-RU" sz="4000" dirty="0" smtClean="0"/>
              <a:t>оценивание</a:t>
            </a:r>
          </a:p>
          <a:p>
            <a:pPr lvl="0"/>
            <a:r>
              <a:rPr lang="ru-RU" sz="4000" dirty="0" smtClean="0"/>
              <a:t>Применения </a:t>
            </a:r>
            <a:r>
              <a:rPr lang="ru-RU" sz="4000" dirty="0"/>
              <a:t>данных концепций в старшей школе в рамках преподавания разных </a:t>
            </a:r>
            <a:r>
              <a:rPr lang="ru-RU" sz="4000" dirty="0" smtClean="0"/>
              <a:t>предметов</a:t>
            </a:r>
            <a:endParaRPr lang="en-US" sz="4000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89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935162"/>
          </a:xfrm>
        </p:spPr>
        <p:txBody>
          <a:bodyPr/>
          <a:lstStyle/>
          <a:p>
            <a:r>
              <a:rPr lang="ru-RU" altLang="en-US" sz="3600" i="1" dirty="0"/>
              <a:t>Всеохватывающий подход к обучению (UDL</a:t>
            </a:r>
            <a:r>
              <a:rPr lang="ru-RU" altLang="en-US" sz="3600" i="1" dirty="0" smtClean="0"/>
              <a:t>)</a:t>
            </a:r>
            <a:r>
              <a:rPr lang="ru-RU" altLang="en-US" sz="2000" i="1" dirty="0" smtClean="0"/>
              <a:t/>
            </a:r>
            <a:br>
              <a:rPr lang="ru-RU" altLang="en-US" sz="2000" i="1" dirty="0" smtClean="0"/>
            </a:br>
            <a:r>
              <a:rPr lang="ru-RU" sz="1600" dirty="0" smtClean="0">
                <a:latin typeface="+mn-lt"/>
              </a:rPr>
              <a:t>Каждый обладает своим индивидуальным набором навыков, у каждого свои потребности и интересы в обучении. Благодаря </a:t>
            </a:r>
            <a:r>
              <a:rPr lang="ru-RU" sz="1600" dirty="0" err="1" smtClean="0">
                <a:latin typeface="+mn-lt"/>
              </a:rPr>
              <a:t>нейробиологии</a:t>
            </a:r>
            <a:r>
              <a:rPr lang="ru-RU" sz="1600" dirty="0" smtClean="0">
                <a:latin typeface="+mn-lt"/>
              </a:rPr>
              <a:t> мы знаем, что эти отличия так же разнообразны и уникальны как структура ДНК или отпечатки пальцев.  На первый план выходят три </a:t>
            </a:r>
            <a:r>
              <a:rPr lang="ru-RU" sz="1600" b="1" dirty="0" smtClean="0">
                <a:latin typeface="+mn-lt"/>
              </a:rPr>
              <a:t>нейронные сети головного мозга.</a:t>
            </a:r>
            <a:endParaRPr lang="ru-RU" sz="4000" b="1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9412810"/>
              </p:ext>
            </p:extLst>
          </p:nvPr>
        </p:nvGraphicFramePr>
        <p:xfrm>
          <a:off x="421341" y="4343400"/>
          <a:ext cx="76200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/>
                <a:gridCol w="2540000"/>
                <a:gridCol w="2540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Распознающая сеть:</a:t>
                      </a:r>
                    </a:p>
                    <a:p>
                      <a:r>
                        <a:rPr lang="ru-RU" dirty="0" smtClean="0"/>
                        <a:t>«Что» в обучении</a:t>
                      </a:r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Стратегическая сеть:</a:t>
                      </a:r>
                    </a:p>
                    <a:p>
                      <a:r>
                        <a:rPr lang="ru-RU" dirty="0" smtClean="0"/>
                        <a:t>«Как» в обучении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Эмоциональная сеть:</a:t>
                      </a:r>
                    </a:p>
                    <a:p>
                      <a:r>
                        <a:rPr lang="ru-RU" dirty="0" smtClean="0"/>
                        <a:t>«Зачем» в обучении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Как мы собираем информацию и классифицируем то, что видим и слышим. Узнать буквы,</a:t>
                      </a:r>
                      <a:r>
                        <a:rPr lang="ru-RU" sz="1600" baseline="0" dirty="0" smtClean="0"/>
                        <a:t> слова, авторский стиль – это задачи по распознаванию.</a:t>
                      </a:r>
                      <a:endParaRPr lang="ru-RU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Планирование и выполнение заданий. Как мы организуем и выражаем идеи. Написать эссе или решить математический пример – это стратегические</a:t>
                      </a:r>
                      <a:r>
                        <a:rPr lang="ru-RU" sz="1600" baseline="0" dirty="0" smtClean="0"/>
                        <a:t> задачи.</a:t>
                      </a:r>
                      <a:endParaRPr lang="ru-RU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Как ученики увлекаются</a:t>
                      </a:r>
                      <a:r>
                        <a:rPr lang="ru-RU" sz="1600" baseline="0" dirty="0" smtClean="0"/>
                        <a:t> и остаются заинтересованными, каким образом появляется их интерес. Это эмоциональное измерение. </a:t>
                      </a:r>
                      <a:endParaRPr lang="ru-RU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2" name="Группа 11"/>
          <p:cNvGrpSpPr/>
          <p:nvPr/>
        </p:nvGrpSpPr>
        <p:grpSpPr>
          <a:xfrm>
            <a:off x="681317" y="2208584"/>
            <a:ext cx="7091083" cy="2134816"/>
            <a:chOff x="681317" y="2208584"/>
            <a:chExt cx="7091083" cy="2134816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1317" y="2819400"/>
              <a:ext cx="6858000" cy="1524000"/>
            </a:xfrm>
            <a:prstGeom prst="rect">
              <a:avLst/>
            </a:prstGeom>
          </p:spPr>
        </p:pic>
        <p:sp>
          <p:nvSpPr>
            <p:cNvPr id="10" name="Правая фигурная скобка 9"/>
            <p:cNvSpPr/>
            <p:nvPr/>
          </p:nvSpPr>
          <p:spPr>
            <a:xfrm rot="16200000">
              <a:off x="3926541" y="-1026459"/>
              <a:ext cx="609600" cy="7082118"/>
            </a:xfrm>
            <a:prstGeom prst="rightBrace">
              <a:avLst>
                <a:gd name="adj1" fmla="val 74510"/>
                <a:gd name="adj2" fmla="val 50000"/>
              </a:avLst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774141" y="2208584"/>
              <a:ext cx="914400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UDL</a:t>
              </a:r>
              <a:endParaRPr lang="ru-RU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177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i="1" dirty="0" smtClean="0"/>
              <a:t>Основы </a:t>
            </a:r>
            <a:r>
              <a:rPr lang="en-US" sz="4000" i="1" dirty="0" smtClean="0"/>
              <a:t>UDL: </a:t>
            </a:r>
            <a:r>
              <a:rPr lang="ru-RU" sz="4000" i="1" dirty="0" smtClean="0"/>
              <a:t>разнообразие…</a:t>
            </a:r>
            <a:endParaRPr lang="ru-RU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2324119"/>
              </p:ext>
            </p:extLst>
          </p:nvPr>
        </p:nvGraphicFramePr>
        <p:xfrm>
          <a:off x="242046" y="1416552"/>
          <a:ext cx="8139954" cy="5254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3318"/>
                <a:gridCol w="2713318"/>
                <a:gridCol w="2713318"/>
              </a:tblGrid>
              <a:tr h="614144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средств представления материала</a:t>
                      </a:r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видов деятельности и форм самовыражения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 участия и контроля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30130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Предлагайте индивидуальные</a:t>
                      </a:r>
                      <a:r>
                        <a:rPr lang="ru-RU" sz="1400" baseline="0" dirty="0" smtClean="0"/>
                        <a:t> способы подачи материала; подавайте информацию в аудио- , визуальной И других формах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Разнообразьте</a:t>
                      </a:r>
                      <a:r>
                        <a:rPr lang="ru-RU" sz="1400" baseline="0" dirty="0" smtClean="0"/>
                        <a:t> способы ответов; о</a:t>
                      </a:r>
                      <a:r>
                        <a:rPr lang="ru-RU" sz="1400" dirty="0" smtClean="0"/>
                        <a:t>беспечьте доступ к вспомогательным технологиям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Ориентируйтесь на личный выбор и самостоятельность; сократите</a:t>
                      </a:r>
                      <a:r>
                        <a:rPr lang="ru-RU" sz="1400" baseline="0" dirty="0" smtClean="0"/>
                        <a:t> отрицательные факторы и возможности отвлечься</a:t>
                      </a:r>
                      <a:endParaRPr lang="ru-RU" sz="1400" dirty="0"/>
                    </a:p>
                  </a:txBody>
                  <a:tcPr/>
                </a:tc>
              </a:tr>
              <a:tr h="131602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Поясняйте термины и синтаксические структуры, математические формулы, символы; иллюстрируйте</a:t>
                      </a:r>
                      <a:r>
                        <a:rPr lang="ru-RU" sz="1400" baseline="0" dirty="0" smtClean="0"/>
                        <a:t> материал всеми доступными средствами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Используйте различные средства общения и представления учениками работ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Разнообразьте требования</a:t>
                      </a:r>
                      <a:r>
                        <a:rPr lang="ru-RU" sz="1400" baseline="0" dirty="0" smtClean="0"/>
                        <a:t> и источники; поощряйте совместную работу</a:t>
                      </a:r>
                      <a:endParaRPr lang="ru-RU" sz="1400" dirty="0"/>
                    </a:p>
                  </a:txBody>
                  <a:tcPr/>
                </a:tc>
              </a:tr>
              <a:tr h="130130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Подключайте фоновые знания;</a:t>
                      </a:r>
                      <a:r>
                        <a:rPr lang="ru-RU" sz="1400" baseline="0" dirty="0" smtClean="0"/>
                        <a:t> привлекайте внимание к моделям, существенным чертам, связям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Направляйте целеполагание; помогайте планировать</a:t>
                      </a:r>
                      <a:r>
                        <a:rPr lang="ru-RU" sz="1400" baseline="0" dirty="0" smtClean="0"/>
                        <a:t>; содействуйте в выборе информационных ресурсов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Развивайте умения справляться с</a:t>
                      </a:r>
                      <a:r>
                        <a:rPr lang="ru-RU" sz="1400" baseline="0" dirty="0" smtClean="0"/>
                        <a:t> трудными ситуациями и </a:t>
                      </a:r>
                      <a:r>
                        <a:rPr lang="ru-RU" sz="1400" dirty="0" smtClean="0"/>
                        <a:t>способности к самоконтролю</a:t>
                      </a:r>
                      <a:endParaRPr lang="ru-RU" sz="1400" dirty="0"/>
                    </a:p>
                  </a:txBody>
                  <a:tcPr/>
                </a:tc>
              </a:tr>
              <a:tr h="61414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Находчивые знающие ученики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F0"/>
                          </a:solidFill>
                        </a:rPr>
                        <a:t>Мыслящие стратегически</a:t>
                      </a:r>
                      <a:r>
                        <a:rPr lang="ru-RU" b="1" baseline="0" dirty="0" smtClean="0">
                          <a:solidFill>
                            <a:srgbClr val="00B0F0"/>
                          </a:solidFill>
                        </a:rPr>
                        <a:t> ученики</a:t>
                      </a:r>
                      <a:endParaRPr lang="ru-RU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Целеустремлённые и</a:t>
                      </a:r>
                      <a:r>
                        <a:rPr lang="ru-RU" b="1" baseline="0" dirty="0" smtClean="0">
                          <a:solidFill>
                            <a:srgbClr val="00B050"/>
                          </a:solidFill>
                        </a:rPr>
                        <a:t> увлечённые ученики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242047" y="2362200"/>
            <a:ext cx="5396753" cy="3505200"/>
            <a:chOff x="242047" y="2362200"/>
            <a:chExt cx="5396753" cy="3505200"/>
          </a:xfrm>
        </p:grpSpPr>
        <p:cxnSp>
          <p:nvCxnSpPr>
            <p:cNvPr id="6" name="Прямая со стрелкой 5"/>
            <p:cNvCxnSpPr/>
            <p:nvPr/>
          </p:nvCxnSpPr>
          <p:spPr>
            <a:xfrm>
              <a:off x="242047" y="2362200"/>
              <a:ext cx="0" cy="3505200"/>
            </a:xfrm>
            <a:prstGeom prst="straightConnector1">
              <a:avLst/>
            </a:prstGeom>
            <a:ln>
              <a:solidFill>
                <a:srgbClr val="7030A0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>
              <a:off x="2971800" y="2362200"/>
              <a:ext cx="0" cy="3505200"/>
            </a:xfrm>
            <a:prstGeom prst="straightConnector1">
              <a:avLst/>
            </a:prstGeom>
            <a:ln>
              <a:solidFill>
                <a:srgbClr val="00B0F0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 стрелкой 7"/>
            <p:cNvCxnSpPr/>
            <p:nvPr/>
          </p:nvCxnSpPr>
          <p:spPr>
            <a:xfrm>
              <a:off x="5638800" y="2362200"/>
              <a:ext cx="0" cy="3505200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9233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Проектное </a:t>
            </a:r>
            <a:r>
              <a:rPr lang="ru-RU" i="1" dirty="0" smtClean="0"/>
              <a:t>обучение </a:t>
            </a:r>
            <a:r>
              <a:rPr lang="ru-RU" i="1" dirty="0"/>
              <a:t>(</a:t>
            </a:r>
            <a:r>
              <a:rPr lang="en-US" i="1" dirty="0"/>
              <a:t>PBL)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Нацелено на решение реально существующих проблем</a:t>
            </a:r>
            <a:r>
              <a:rPr lang="en-US" dirty="0" smtClean="0"/>
              <a:t>.</a:t>
            </a:r>
          </a:p>
          <a:p>
            <a:r>
              <a:rPr lang="ru-RU" dirty="0" smtClean="0"/>
              <a:t>Исследует многогранность, взаимосвязи и неоднозначность явлений</a:t>
            </a:r>
            <a:r>
              <a:rPr lang="en-US" dirty="0" smtClean="0"/>
              <a:t>.</a:t>
            </a:r>
          </a:p>
          <a:p>
            <a:r>
              <a:rPr lang="ru-RU" dirty="0" smtClean="0"/>
              <a:t>Процесс обучения неотделим от знаний, умения и навыков, осваиваемых учеником</a:t>
            </a:r>
            <a:r>
              <a:rPr lang="en-US" dirty="0" smtClean="0"/>
              <a:t>. </a:t>
            </a:r>
          </a:p>
          <a:p>
            <a:r>
              <a:rPr lang="ru-RU" dirty="0" smtClean="0"/>
              <a:t>Междисциплинарное по свое природе\сути</a:t>
            </a:r>
            <a:r>
              <a:rPr lang="en-US" dirty="0" smtClean="0"/>
              <a:t>.</a:t>
            </a:r>
          </a:p>
          <a:p>
            <a:r>
              <a:rPr lang="ru-RU" dirty="0" smtClean="0"/>
              <a:t>Может называться </a:t>
            </a:r>
            <a:r>
              <a:rPr lang="ru-RU" i="1" dirty="0" smtClean="0"/>
              <a:t>«проблемным обучением»</a:t>
            </a:r>
            <a:r>
              <a:rPr lang="ru-RU" dirty="0" smtClean="0"/>
              <a:t> или</a:t>
            </a:r>
            <a:r>
              <a:rPr lang="en-US" i="1" dirty="0" smtClean="0"/>
              <a:t> </a:t>
            </a:r>
            <a:r>
              <a:rPr lang="ru-RU" i="1" dirty="0" smtClean="0"/>
              <a:t>«исследовательским обучением» </a:t>
            </a:r>
            <a:r>
              <a:rPr lang="ru-RU" dirty="0" smtClean="0"/>
              <a:t>или</a:t>
            </a:r>
            <a:r>
              <a:rPr lang="ru-RU" i="1" dirty="0" smtClean="0"/>
              <a:t> «обучением на практике».</a:t>
            </a:r>
            <a:endParaRPr lang="en-US" i="1" dirty="0"/>
          </a:p>
          <a:p>
            <a:r>
              <a:rPr lang="ru-RU" dirty="0" smtClean="0"/>
              <a:t>Начинается с общего вопроса, который требует ответа, конкретной задачи, которая требует решения, или ёмкой проблемы, которая требует изучения</a:t>
            </a:r>
            <a:r>
              <a:rPr lang="en-US" dirty="0" smtClean="0"/>
              <a:t>. </a:t>
            </a:r>
          </a:p>
          <a:p>
            <a:r>
              <a:rPr lang="ru-RU" dirty="0" smtClean="0"/>
              <a:t>Поощряется выбор тем, которые интересуют или вдохновляют ученика, напр. проекты, связанные с личными интересами или карьерными устремлениями </a:t>
            </a:r>
            <a:r>
              <a:rPr lang="en-US" dirty="0" smtClean="0"/>
              <a:t>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121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i="1" dirty="0" smtClean="0"/>
              <a:t>Пример междисциплинарного проекта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Проект, исследующий экосистему Перми и включающий изучение её истории, разнообразия биологических видов,</a:t>
            </a:r>
            <a:r>
              <a:rPr lang="ru-RU" dirty="0"/>
              <a:t> </a:t>
            </a:r>
            <a:r>
              <a:rPr lang="ru-RU" dirty="0" smtClean="0"/>
              <a:t>их значения для экономической и социальной жизни и экологии города</a:t>
            </a:r>
            <a:r>
              <a:rPr lang="en-US" dirty="0" smtClean="0"/>
              <a:t>. </a:t>
            </a:r>
          </a:p>
          <a:p>
            <a:r>
              <a:rPr lang="ru-RU" dirty="0" smtClean="0"/>
              <a:t>Проект как задание по одной из естественно-научных дисциплин</a:t>
            </a:r>
            <a:r>
              <a:rPr lang="en-US" dirty="0" smtClean="0"/>
              <a:t>, </a:t>
            </a:r>
          </a:p>
          <a:p>
            <a:r>
              <a:rPr lang="ru-RU" dirty="0" smtClean="0"/>
              <a:t>Могут быть предусмотрены чтение и письмо в большом объёме  </a:t>
            </a:r>
            <a:r>
              <a:rPr lang="en-US" dirty="0" smtClean="0"/>
              <a:t> (</a:t>
            </a:r>
            <a:r>
              <a:rPr lang="ru-RU" dirty="0" smtClean="0"/>
              <a:t>по-русски\по-английски</a:t>
            </a:r>
            <a:r>
              <a:rPr lang="en-US" dirty="0" smtClean="0"/>
              <a:t>); </a:t>
            </a:r>
          </a:p>
          <a:p>
            <a:r>
              <a:rPr lang="ru-RU" dirty="0" smtClean="0"/>
              <a:t>Изучение истории города с использованием текстов, новостей, архивных фотографий и документов </a:t>
            </a:r>
            <a:r>
              <a:rPr lang="en-US" dirty="0" smtClean="0"/>
              <a:t>(</a:t>
            </a:r>
            <a:r>
              <a:rPr lang="ru-RU" dirty="0" smtClean="0"/>
              <a:t>история и обществознание</a:t>
            </a:r>
            <a:r>
              <a:rPr lang="en-US" dirty="0" smtClean="0"/>
              <a:t>); </a:t>
            </a:r>
            <a:r>
              <a:rPr lang="ru-RU" dirty="0" smtClean="0"/>
              <a:t>анализ и представление данных </a:t>
            </a:r>
            <a:r>
              <a:rPr lang="en-US" dirty="0" smtClean="0"/>
              <a:t>(</a:t>
            </a:r>
            <a:r>
              <a:rPr lang="ru-RU" dirty="0" smtClean="0"/>
              <a:t>естественные науки и математика</a:t>
            </a:r>
            <a:r>
              <a:rPr lang="en-US" dirty="0" smtClean="0"/>
              <a:t>); </a:t>
            </a:r>
          </a:p>
          <a:p>
            <a:r>
              <a:rPr lang="ru-RU" dirty="0" smtClean="0"/>
              <a:t>Подготовить общественный проект по сохранению экосистемы</a:t>
            </a:r>
            <a:r>
              <a:rPr lang="en-US" dirty="0" smtClean="0"/>
              <a:t> (</a:t>
            </a:r>
            <a:r>
              <a:rPr lang="ru-RU" dirty="0" smtClean="0"/>
              <a:t>гражданское право и управление</a:t>
            </a:r>
            <a:r>
              <a:rPr lang="en-US" dirty="0" smtClean="0"/>
              <a:t>) </a:t>
            </a:r>
          </a:p>
          <a:p>
            <a:r>
              <a:rPr lang="ru-RU" dirty="0" smtClean="0"/>
              <a:t>Представить проект в  городском совете, используя современные мультимедийные технологии </a:t>
            </a:r>
            <a:r>
              <a:rPr lang="en-US" dirty="0" smtClean="0"/>
              <a:t>(</a:t>
            </a:r>
            <a:r>
              <a:rPr lang="ru-RU" dirty="0" smtClean="0"/>
              <a:t>технология в </a:t>
            </a:r>
            <a:r>
              <a:rPr lang="en-US" dirty="0" smtClean="0"/>
              <a:t>XXI</a:t>
            </a:r>
            <a:r>
              <a:rPr lang="ru-RU" dirty="0" smtClean="0"/>
              <a:t>в.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85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4400" i="1" dirty="0"/>
              <a:t>Формирующее и результирующее оценивание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Формулировка задач на основе данных о наших учениках</a:t>
            </a:r>
            <a:r>
              <a:rPr lang="en-US" dirty="0" smtClean="0"/>
              <a:t> :</a:t>
            </a:r>
            <a:endParaRPr lang="en-US" dirty="0"/>
          </a:p>
          <a:p>
            <a:r>
              <a:rPr lang="ru-RU" dirty="0" smtClean="0"/>
              <a:t>Что они уже знают и могут выполнять самостоятельно</a:t>
            </a:r>
            <a:r>
              <a:rPr lang="en-US" dirty="0" smtClean="0"/>
              <a:t>?</a:t>
            </a:r>
            <a:endParaRPr lang="en-US" dirty="0"/>
          </a:p>
          <a:p>
            <a:r>
              <a:rPr lang="ru-RU" dirty="0" smtClean="0"/>
              <a:t>Каких необходимых знаний и навыков им не хватает</a:t>
            </a:r>
            <a:r>
              <a:rPr lang="en-US" dirty="0" smtClean="0"/>
              <a:t>?</a:t>
            </a:r>
            <a:endParaRPr lang="en-US" dirty="0"/>
          </a:p>
          <a:p>
            <a:r>
              <a:rPr lang="ru-RU" dirty="0" smtClean="0"/>
              <a:t>Каковы их интересы</a:t>
            </a:r>
            <a:r>
              <a:rPr lang="en-US" dirty="0" smtClean="0"/>
              <a:t>?</a:t>
            </a:r>
            <a:endParaRPr lang="en-US" dirty="0"/>
          </a:p>
          <a:p>
            <a:r>
              <a:rPr lang="ru-RU" dirty="0" smtClean="0"/>
              <a:t>Как лучше всего побудить их к учёбе</a:t>
            </a:r>
            <a:r>
              <a:rPr lang="en-US" dirty="0" smtClean="0"/>
              <a:t>? </a:t>
            </a:r>
            <a:endParaRPr lang="en-US" dirty="0"/>
          </a:p>
          <a:p>
            <a:r>
              <a:rPr lang="ru-RU" dirty="0" smtClean="0"/>
              <a:t>Структура процесса</a:t>
            </a:r>
            <a:r>
              <a:rPr lang="en-US" dirty="0" smtClean="0"/>
              <a:t>: </a:t>
            </a:r>
            <a:r>
              <a:rPr lang="ru-RU" dirty="0" smtClean="0"/>
              <a:t>оценивание</a:t>
            </a:r>
            <a:r>
              <a:rPr lang="en-US" dirty="0" smtClean="0"/>
              <a:t>, </a:t>
            </a:r>
            <a:r>
              <a:rPr lang="ru-RU" dirty="0" smtClean="0"/>
              <a:t>анализ</a:t>
            </a:r>
            <a:r>
              <a:rPr lang="en-US" dirty="0" smtClean="0"/>
              <a:t>, </a:t>
            </a:r>
            <a:r>
              <a:rPr lang="ru-RU" dirty="0" smtClean="0"/>
              <a:t>и действие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  <p:grpSp>
        <p:nvGrpSpPr>
          <p:cNvPr id="22" name="Группа 21"/>
          <p:cNvGrpSpPr/>
          <p:nvPr/>
        </p:nvGrpSpPr>
        <p:grpSpPr>
          <a:xfrm>
            <a:off x="1828800" y="4220132"/>
            <a:ext cx="3932894" cy="2243408"/>
            <a:chOff x="1828800" y="4220132"/>
            <a:chExt cx="3932894" cy="2243408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1828800" y="4220132"/>
              <a:ext cx="3932894" cy="2243408"/>
              <a:chOff x="1828800" y="4220132"/>
              <a:chExt cx="3932894" cy="2243408"/>
            </a:xfrm>
          </p:grpSpPr>
          <p:sp>
            <p:nvSpPr>
              <p:cNvPr id="19" name="Кольцо 18"/>
              <p:cNvSpPr/>
              <p:nvPr/>
            </p:nvSpPr>
            <p:spPr>
              <a:xfrm>
                <a:off x="2971800" y="4220132"/>
                <a:ext cx="2286000" cy="2225485"/>
              </a:xfrm>
              <a:prstGeom prst="donut">
                <a:avLst>
                  <a:gd name="adj" fmla="val 8638"/>
                </a:avLst>
              </a:prstGeom>
              <a:solidFill>
                <a:srgbClr val="00B0F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1828800" y="5132819"/>
                <a:ext cx="1835664" cy="4001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ОЦЕНИВАНИЕ</a:t>
                </a:r>
                <a:endParaRPr lang="ru-RU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4419600" y="4528812"/>
                <a:ext cx="1342094" cy="34600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АНАЛИЗ</a:t>
                </a:r>
                <a:endParaRPr lang="ru-RU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3799202" y="6063430"/>
                <a:ext cx="1366846" cy="4001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ДЕЙСТВИЕ</a:t>
                </a:r>
                <a:endParaRPr lang="ru-RU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21" name="Нашивка 20"/>
            <p:cNvSpPr/>
            <p:nvPr/>
          </p:nvSpPr>
          <p:spPr>
            <a:xfrm rot="1260000">
              <a:off x="4619536" y="4312685"/>
              <a:ext cx="304800" cy="346003"/>
            </a:xfrm>
            <a:prstGeom prst="chevron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" name="Нашивка 22"/>
            <p:cNvSpPr/>
            <p:nvPr/>
          </p:nvSpPr>
          <p:spPr>
            <a:xfrm rot="7800000">
              <a:off x="4645750" y="5862536"/>
              <a:ext cx="304800" cy="346003"/>
            </a:xfrm>
            <a:prstGeom prst="chevron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4" name="Нашивка 23"/>
            <p:cNvSpPr/>
            <p:nvPr/>
          </p:nvSpPr>
          <p:spPr>
            <a:xfrm rot="16200000">
              <a:off x="2965508" y="5384905"/>
              <a:ext cx="304800" cy="346003"/>
            </a:xfrm>
            <a:prstGeom prst="chevron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073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Формирующее оценивание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Цель - отслеживать процесс обучения и постоянно предоставлять обратную связь.</a:t>
            </a:r>
            <a:endParaRPr lang="en-US" dirty="0" smtClean="0"/>
          </a:p>
          <a:p>
            <a:r>
              <a:rPr lang="ru-RU" dirty="0" smtClean="0"/>
              <a:t>Помочь ученикам обнаружить их сильные и слабые стороны и сосредоточится на слабых сторонах</a:t>
            </a:r>
            <a:endParaRPr lang="en-US" dirty="0"/>
          </a:p>
          <a:p>
            <a:r>
              <a:rPr lang="ru-RU" dirty="0" smtClean="0"/>
              <a:t>Помочь учителям определить,  где ученики сталкиваются с трудностями и незамедлительно реагировать на проблемы</a:t>
            </a:r>
            <a:r>
              <a:rPr lang="en-US" dirty="0" smtClean="0"/>
              <a:t>. </a:t>
            </a:r>
            <a:endParaRPr lang="en-US" dirty="0"/>
          </a:p>
          <a:p>
            <a:r>
              <a:rPr lang="ru-RU" i="1" dirty="0" smtClean="0"/>
              <a:t>Малые ставки </a:t>
            </a:r>
            <a:r>
              <a:rPr lang="en-US" dirty="0" smtClean="0"/>
              <a:t>(</a:t>
            </a:r>
            <a:r>
              <a:rPr lang="ru-RU" dirty="0" smtClean="0"/>
              <a:t>не влияют или слабо влияют на оценку</a:t>
            </a:r>
            <a:r>
              <a:rPr lang="en-US" dirty="0" smtClean="0"/>
              <a:t>). </a:t>
            </a:r>
          </a:p>
          <a:p>
            <a:r>
              <a:rPr lang="ru-RU" dirty="0" smtClean="0"/>
              <a:t>Примеры</a:t>
            </a:r>
            <a:r>
              <a:rPr lang="en-US" dirty="0" smtClean="0"/>
              <a:t>:</a:t>
            </a:r>
            <a:endParaRPr lang="en-US" dirty="0"/>
          </a:p>
          <a:p>
            <a:r>
              <a:rPr lang="ru-RU" dirty="0" smtClean="0"/>
              <a:t>«Билет на выход»</a:t>
            </a:r>
            <a:r>
              <a:rPr lang="en-US" dirty="0" smtClean="0"/>
              <a:t>–</a:t>
            </a:r>
            <a:r>
              <a:rPr lang="ru-RU" dirty="0" smtClean="0"/>
              <a:t> ответить письменно на 1-2 вопроса по теме, пройденной на уроке</a:t>
            </a:r>
            <a:r>
              <a:rPr lang="en-US" dirty="0" smtClean="0"/>
              <a:t>; </a:t>
            </a:r>
            <a:r>
              <a:rPr lang="ru-RU" dirty="0" smtClean="0"/>
              <a:t>учитель анализирует ответы и делает выводы о понимании темы учениками </a:t>
            </a:r>
            <a:r>
              <a:rPr lang="en-US" dirty="0" smtClean="0"/>
              <a:t>(</a:t>
            </a:r>
            <a:r>
              <a:rPr lang="ru-RU" dirty="0" smtClean="0"/>
              <a:t>правило </a:t>
            </a:r>
            <a:r>
              <a:rPr lang="en-US" dirty="0" smtClean="0"/>
              <a:t>80%?)</a:t>
            </a:r>
          </a:p>
          <a:p>
            <a:r>
              <a:rPr lang="ru-RU" dirty="0" smtClean="0"/>
              <a:t>Черновики и редактирование</a:t>
            </a:r>
            <a:r>
              <a:rPr lang="en-US" dirty="0" smtClean="0"/>
              <a:t>.</a:t>
            </a:r>
            <a:endParaRPr lang="en-US" dirty="0"/>
          </a:p>
          <a:p>
            <a:r>
              <a:rPr lang="ru-RU" dirty="0" smtClean="0"/>
              <a:t>УЧИТЕЛЯМ – совершенствовать преподавание</a:t>
            </a:r>
            <a:r>
              <a:rPr lang="en-US" dirty="0" smtClean="0"/>
              <a:t>.</a:t>
            </a:r>
            <a:endParaRPr lang="en-US" dirty="0"/>
          </a:p>
          <a:p>
            <a:r>
              <a:rPr lang="ru-RU" dirty="0" smtClean="0"/>
              <a:t>УЧЕНИКАМ – совершенствовать СВОЕ обучение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89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2980</TotalTime>
  <Words>856</Words>
  <Application>Microsoft Office PowerPoint</Application>
  <PresentationFormat>Экран (4:3)</PresentationFormat>
  <Paragraphs>99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Adjacency</vt:lpstr>
      <vt:lpstr>Инновации в школе XXI века: результаты современных исследований</vt:lpstr>
      <vt:lpstr>Цель доклада</vt:lpstr>
      <vt:lpstr>Передовые образовательные методики </vt:lpstr>
      <vt:lpstr>Всеохватывающий подход к обучению (UDL) Каждый обладает своим индивидуальным набором навыков, у каждого свои потребности и интересы в обучении. Благодаря нейробиологии мы знаем, что эти отличия так же разнообразны и уникальны как структура ДНК или отпечатки пальцев.  На первый план выходят три нейронные сети головного мозга.</vt:lpstr>
      <vt:lpstr>Основы UDL: разнообразие…</vt:lpstr>
      <vt:lpstr>Проектное обучение (PBL)</vt:lpstr>
      <vt:lpstr>Пример междисциплинарного проекта</vt:lpstr>
      <vt:lpstr>Формирующее и результирующее оценивание</vt:lpstr>
      <vt:lpstr>Формирующее оценивание</vt:lpstr>
      <vt:lpstr>Результирующее оценивание</vt:lpstr>
      <vt:lpstr>Пример рубрик</vt:lpstr>
      <vt:lpstr>Пример критериев</vt:lpstr>
      <vt:lpstr>Применение в рамках преподавания разных предметов</vt:lpstr>
      <vt:lpstr>Вопросы и ответы</vt:lpstr>
    </vt:vector>
  </TitlesOfParts>
  <Company>Montclair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Schools and innovations in the XXI century: Insights from current research</dc:title>
  <dc:creator>David Schwarzer</dc:creator>
  <cp:lastModifiedBy>Ратт Татьяна Андреевна</cp:lastModifiedBy>
  <cp:revision>60</cp:revision>
  <dcterms:created xsi:type="dcterms:W3CDTF">2017-03-17T16:29:27Z</dcterms:created>
  <dcterms:modified xsi:type="dcterms:W3CDTF">2017-03-29T10:58:47Z</dcterms:modified>
</cp:coreProperties>
</file>