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6" r:id="rId3"/>
    <p:sldId id="303" r:id="rId4"/>
    <p:sldId id="304" r:id="rId5"/>
    <p:sldId id="307" r:id="rId6"/>
    <p:sldId id="309" r:id="rId7"/>
    <p:sldId id="310" r:id="rId8"/>
    <p:sldId id="305" r:id="rId9"/>
    <p:sldId id="308" r:id="rId10"/>
    <p:sldId id="258" r:id="rId11"/>
    <p:sldId id="287" r:id="rId12"/>
    <p:sldId id="312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313" r:id="rId21"/>
    <p:sldId id="295" r:id="rId22"/>
    <p:sldId id="296" r:id="rId23"/>
    <p:sldId id="311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91" autoAdjust="0"/>
    <p:restoredTop sz="94660"/>
  </p:normalViewPr>
  <p:slideViewPr>
    <p:cSldViewPr>
      <p:cViewPr varScale="1">
        <p:scale>
          <a:sx n="68" d="100"/>
          <a:sy n="68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C3F96-6858-46F6-8ACA-C02647F266F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F9A53-CA1F-4946-A2FD-5C1FFBE3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F64EF-EDF2-448C-BB59-8F4736349D42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8DA8A-A36A-4516-ABC7-7E3B317C0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DA8A-A36A-4516-ABC7-7E3B317C0E2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280697-776D-4E38-B75E-768D8E1CD187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7D899-5F78-4CDB-B2FA-CCF41B462400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175BB-8D11-403F-A51B-7F061B800E7C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FCA9A-DC98-4A99-9579-A80BC79893FA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BC68F-266D-4FE5-8E3B-038F61B87541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7348B-D19F-4D32-BAAC-19CB35338EC1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F0109-3774-472D-8459-F875E4723398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3839C8-904F-4F62-B1CA-B1354BDAE8FF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EE6A6-1DB5-4540-A7E4-6CEF66A19371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36FF708-98C0-47FA-9064-86F07AC258BA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668B35-D333-4072-9FA6-446545D76DAF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73D742F-9B22-45B8-A3A2-4A0D68038AF1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1905000"/>
            <a:ext cx="3505200" cy="2057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Груздева 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Ирина Викторовна </a:t>
            </a:r>
          </a:p>
          <a:p>
            <a:pPr algn="ctr" eaLnBrk="1" hangingPunct="1"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Директор</a:t>
            </a:r>
          </a:p>
          <a:p>
            <a:pPr algn="ctr" eaLnBrk="1" hangingPunct="1"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 МАОУ «Гимназия №10»</a:t>
            </a:r>
          </a:p>
          <a:p>
            <a:pPr algn="ctr" eaLnBrk="1" hangingPunct="1"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 г.Пермь</a:t>
            </a:r>
          </a:p>
        </p:txBody>
      </p:sp>
      <p:pic>
        <p:nvPicPr>
          <p:cNvPr id="5123" name="Picture 5" descr="Гимназия № 10 герб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5181599" cy="494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5486400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«Современная социокультурная ситуация детства» 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ребенок: шаги к пониманию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1000" y="1905000"/>
            <a:ext cx="83820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742950" lvl="0" indent="-742950" algn="just">
              <a:spcBef>
                <a:spcPct val="0"/>
              </a:spcBef>
              <a:buFont typeface="+mj-lt"/>
              <a:buAutoNum type="arabicPeriod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Снизилось когнитивное развитие детей дошкольного возраста</a:t>
            </a:r>
          </a:p>
          <a:p>
            <a:pPr marL="742950" lvl="0" indent="-742950" algn="just">
              <a:spcBef>
                <a:spcPct val="0"/>
              </a:spcBef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 algn="ctr">
              <a:spcBef>
                <a:spcPct val="0"/>
              </a:spcBef>
            </a:pP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Пользователь\Desktop\феномен детства\картинки\2cb4dca7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372356"/>
            <a:ext cx="4191000" cy="2485644"/>
          </a:xfrm>
          <a:prstGeom prst="rect">
            <a:avLst/>
          </a:prstGeom>
          <a:noFill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89E-E873-4A54-9577-EEC76FEF7F13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ребенок: шаги к пониманию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600" y="1828800"/>
            <a:ext cx="57912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742950" lvl="0" indent="-742950" algn="just">
              <a:spcBef>
                <a:spcPct val="0"/>
              </a:spcBef>
            </a:pPr>
            <a:r>
              <a:rPr lang="ru-RU" sz="2800" dirty="0" smtClean="0"/>
              <a:t>2.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Снизилась энергичность детей, но возрос эмоциональный дискомфорт;</a:t>
            </a:r>
          </a:p>
          <a:p>
            <a:pPr marL="742950" lvl="0" indent="-742950" algn="just">
              <a:spcBef>
                <a:spcPct val="0"/>
              </a:spcBef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 algn="just">
              <a:spcBef>
                <a:spcPct val="0"/>
              </a:spcBef>
              <a:buAutoNum type="arabicPeriod" startAt="3"/>
            </a:pP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ужение уровня развития сюжетно-ролевой игры дошкольников, что приводит к недоразвитию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мотивационно-потребностной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сферы ребенка;</a:t>
            </a:r>
          </a:p>
          <a:p>
            <a:pPr marL="742950" lvl="0" indent="-742950" algn="just">
              <a:spcBef>
                <a:spcPct val="0"/>
              </a:spcBef>
              <a:buAutoNum type="arabicPeriod" startAt="3"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феномен детства\картинки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962400"/>
            <a:ext cx="2819400" cy="2895600"/>
          </a:xfrm>
          <a:prstGeom prst="rect">
            <a:avLst/>
          </a:prstGeom>
          <a:noFill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877A-3DBD-4634-832A-C2FC65A78B84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ребенок: шаги к пониманию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304800" y="1828800"/>
            <a:ext cx="54864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742950" lvl="0" indent="-742950" algn="just">
              <a:spcBef>
                <a:spcPct val="0"/>
              </a:spcBef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 algn="just">
              <a:spcBef>
                <a:spcPct val="0"/>
              </a:spcBef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4.Падение показателей познавательной сферы старших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дошкольников;  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 algn="just">
              <a:spcBef>
                <a:spcPct val="0"/>
              </a:spcBef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877A-3DBD-4634-832A-C2FC65A78B84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62" name="Picture 2" descr="C:\Users\Пользователь\Desktop\феномен детства\картинки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1" y="4271911"/>
            <a:ext cx="3886200" cy="2586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ребенок: шаги к пониманию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0" y="1828800"/>
            <a:ext cx="54864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just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Неразвитость тонкой моторики рук старших дошкольников;</a:t>
            </a:r>
          </a:p>
          <a:p>
            <a:pPr lvl="0" algn="just">
              <a:spcBef>
                <a:spcPct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Недостаточная социальная компетентность детей младшего школьного возраста;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феномен детства\картинки\1296022327_shkolniki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124200"/>
            <a:ext cx="2971800" cy="3733800"/>
          </a:xfrm>
          <a:prstGeom prst="rect">
            <a:avLst/>
          </a:prstGeom>
          <a:noFill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F7F8-FB34-4F50-89D2-728B174896A1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ребенок: шаги к пониманию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600" y="1905000"/>
            <a:ext cx="5029200" cy="403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just">
              <a:spcBef>
                <a:spcPct val="0"/>
              </a:spcBef>
            </a:pPr>
            <a:r>
              <a:rPr lang="ru-RU" sz="32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32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Особая потребность в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экранной стимуляции</a:t>
            </a:r>
          </a:p>
          <a:p>
            <a:pPr lvl="0" algn="just">
              <a:spcBef>
                <a:spcPct val="0"/>
              </a:spcBef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9" name="Picture 3" descr="C:\Users\Пользователь\Desktop\феномен детства\картинки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276600"/>
            <a:ext cx="3886201" cy="3581401"/>
          </a:xfrm>
          <a:prstGeom prst="rect">
            <a:avLst/>
          </a:prstGeom>
          <a:noFill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868-7C01-41BE-A9DB-0D0EC942749A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ребенок: шаги к пониманию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600" y="1828800"/>
            <a:ext cx="52578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8.</a:t>
            </a:r>
            <a:r>
              <a:rPr lang="ru-RU" sz="2800" dirty="0" smtClean="0"/>
              <a:t> Обеднение и ограничение общения детей</a:t>
            </a:r>
          </a:p>
          <a:p>
            <a:pPr lvl="0">
              <a:spcBef>
                <a:spcPct val="0"/>
              </a:spcBef>
            </a:pPr>
            <a:endParaRPr lang="ru-RU" sz="2800" dirty="0" smtClean="0"/>
          </a:p>
        </p:txBody>
      </p:sp>
      <p:pic>
        <p:nvPicPr>
          <p:cNvPr id="6" name="Picture 2" descr="C:\Users\Пользователь\Desktop\феномен детства\картинки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743200"/>
            <a:ext cx="3429000" cy="4114800"/>
          </a:xfrm>
          <a:prstGeom prst="rect">
            <a:avLst/>
          </a:prstGeom>
          <a:noFill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8B2A-3CF7-4670-BD9B-E6B09A1F9539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ребенок: шаги к пониманию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600" y="1828800"/>
            <a:ext cx="5562600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9.</a:t>
            </a:r>
            <a:r>
              <a:rPr lang="ru-RU" sz="2800" dirty="0" smtClean="0"/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Больше становится детей с эмоциональными проблемами</a:t>
            </a:r>
          </a:p>
          <a:p>
            <a:pPr lvl="0">
              <a:spcBef>
                <a:spcPct val="0"/>
              </a:spcBef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феномен детства\картинки\1311356926_1311162335_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590800"/>
            <a:ext cx="3505200" cy="4267200"/>
          </a:xfrm>
          <a:prstGeom prst="rect">
            <a:avLst/>
          </a:prstGeom>
          <a:noFill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7CAE-E852-4D6D-A0B2-B0900FD72778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ребенок: шаги к пониманию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600" y="2057400"/>
            <a:ext cx="4953000" cy="449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10. Р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егрессивные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изменения в мозговом обеспечении познавательной деятельности</a:t>
            </a:r>
          </a:p>
          <a:p>
            <a:pPr lvl="0">
              <a:spcBef>
                <a:spcPct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CAFB-1C7A-455F-A692-DC1359EE5CDE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7409" name="Picture 1" descr="C:\Users\Пользователь\Desktop\феномен детства\картинки\1311356882_1311162430_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86000"/>
            <a:ext cx="3962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ребенок: шаги к пониманию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1000" y="1524000"/>
            <a:ext cx="54864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11</a:t>
            </a: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Тенденция к прогрессивному снижению темпов продольного роста, нарастанию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астенизации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телосложения, отставанию в приросте мышечной массы;</a:t>
            </a:r>
          </a:p>
          <a:p>
            <a:pPr lvl="0">
              <a:spcBef>
                <a:spcPct val="0"/>
              </a:spcBef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12. Характерно неблагоприятное, проблемное течение психического развития в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онтогенезе;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Увеличение числа детей с ограниченными возможностями здоровья;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665D-B9C6-40BA-A548-B2DD8668825F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6385" name="Picture 1" descr="C:\Users\Пользователь\Desktop\феномен детства\картинки\5326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771775"/>
            <a:ext cx="3810000" cy="408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ребенок: шаги к пониманию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2057400"/>
            <a:ext cx="883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ru-RU" sz="3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14.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Увеличение числа одаренных детей;</a:t>
            </a:r>
            <a:endParaRPr kumimoji="0" lang="ru-RU" sz="33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феномен детства\картинки\1345492546_schoolchild-3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0937" y="3352801"/>
            <a:ext cx="5263063" cy="3505200"/>
          </a:xfrm>
          <a:prstGeom prst="rect">
            <a:avLst/>
          </a:prstGeom>
          <a:noFill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0705-97F2-401D-8C1F-0B8F96E36ACE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esktop\феномен детства\картинки\007.jpg.pagespeed.ce.H17l_XZ4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505200"/>
            <a:ext cx="4020144" cy="335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0" algn="ctr"/>
            <a:r>
              <a:rPr lang="ru-RU" sz="2800" i="1" dirty="0" smtClean="0">
                <a:solidFill>
                  <a:schemeClr val="tx1"/>
                </a:solidFill>
              </a:rPr>
              <a:t>Современный ребенок, какой он?</a:t>
            </a:r>
            <a:endParaRPr lang="ru-RU" sz="3200" i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ользователь\Desktop\феномен детства\картинки\005.jpg.pagespeed.ce.csPdWxlU4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752600"/>
            <a:ext cx="3428999" cy="2705481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феномен детства\картинки\images (1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1" y="1752600"/>
            <a:ext cx="3733800" cy="2484674"/>
          </a:xfrm>
          <a:prstGeom prst="rect">
            <a:avLst/>
          </a:prstGeom>
          <a:noFill/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E367-D108-44C0-9604-6C49A4982EFD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734800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ребенок: шаги к пониманию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1752600"/>
            <a:ext cx="70104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31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исследованиях В. Н. Дружинина, </a:t>
            </a:r>
          </a:p>
          <a:p>
            <a:pPr lvl="0">
              <a:spcBef>
                <a:spcPct val="0"/>
              </a:spcBef>
              <a:defRPr/>
            </a:pPr>
            <a:r>
              <a:rPr lang="ru-RU" sz="31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Н. С. </a:t>
            </a:r>
            <a:r>
              <a:rPr lang="ru-RU" sz="31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Лейтеса</a:t>
            </a:r>
            <a:r>
              <a:rPr lang="ru-RU" sz="31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Д.  В. Ушакова, В. С. Юркевич, </a:t>
            </a:r>
          </a:p>
          <a:p>
            <a:pPr lvl="0">
              <a:spcBef>
                <a:spcPct val="0"/>
              </a:spcBef>
              <a:defRPr/>
            </a:pPr>
            <a:r>
              <a:rPr lang="ru-RU" sz="31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Н. Б. Шумаковой выделяется шесть основных </a:t>
            </a:r>
          </a:p>
          <a:p>
            <a:pPr lvl="0">
              <a:spcBef>
                <a:spcPct val="0"/>
              </a:spcBef>
              <a:defRPr/>
            </a:pPr>
            <a:r>
              <a:rPr lang="ru-RU" sz="31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типов одаренности (интеллекта):</a:t>
            </a:r>
          </a:p>
          <a:p>
            <a:pPr lvl="0">
              <a:spcBef>
                <a:spcPct val="0"/>
              </a:spcBef>
              <a:defRPr/>
            </a:pPr>
            <a:endParaRPr lang="ru-RU" sz="3100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kumimoji="0" lang="ru-RU" sz="33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0705-97F2-401D-8C1F-0B8F96E36ACE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1986" name="Picture 2" descr="C:\Users\Пользователь\Desktop\феномен детства\картинки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440" y="3505201"/>
            <a:ext cx="4133559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ребенок: шаги к пониманию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1676400"/>
            <a:ext cx="5181600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15.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Свой, особый поиск смысла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16. Серьезные изменения ценностных ориентаций детей, подростков,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юношества;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феномен детства\картинки\1311356901_1311162402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09800"/>
            <a:ext cx="3581400" cy="4648200"/>
          </a:xfrm>
          <a:prstGeom prst="rect">
            <a:avLst/>
          </a:prstGeom>
          <a:noFill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5D38-20EB-4F0C-AD31-DB9F851DE117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800" y="1752600"/>
            <a:ext cx="8534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 fontScale="6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    Особую значимость сегодня приобретает задача установления ориентиров, направлений личностного развития растущих людей, которая никогда не стояла так остро, как в наши дни, когда, с одной стороны, взрослый мир стал значительно меньше прессинговать растущего человека, с другой — серьезно нивелировалось значение для ребенка, подростка проблемы будущего. 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    В данном случае возрастает важность раскрытия закономерностей не только когнитивного, социального, но и духовного развития детей, их переживаний, стремлений, сомнений. </a:t>
            </a:r>
            <a:endParaRPr lang="ru-RU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72200" y="5638800"/>
            <a:ext cx="2450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Давид ФЕЛЬДШТЕЙН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Детство как социальный феномен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A364-A814-4BBB-A602-850E0B6C3758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39938" name="Picture 2" descr="C:\Users\Пользователь\Desktop\феномен детства\картинки\1345492600_schoolchild-3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686175"/>
            <a:ext cx="4762500" cy="3171825"/>
          </a:xfrm>
          <a:prstGeom prst="rect">
            <a:avLst/>
          </a:prstGeom>
          <a:noFill/>
        </p:spPr>
      </p:pic>
      <p:pic>
        <p:nvPicPr>
          <p:cNvPr id="39939" name="Picture 3" descr="C:\Users\Пользователь\Desktop\феномен детства\картинки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4495800" cy="2991751"/>
          </a:xfrm>
          <a:prstGeom prst="rect">
            <a:avLst/>
          </a:prstGeom>
          <a:noFill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C56B-777B-455B-B60B-12B961F4EDAA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«Современная социокультурная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ситуация»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1000" y="1828800"/>
            <a:ext cx="87630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1.Информационне пространство;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2.Снятие общекультурных и психологических барьеров;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Смена мировоззренческих позиций;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Неустойчивость социальной, экономической, идеологической обстановки;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Дискредитация многих нравственных ориентиров;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6. Возникновение новых социальных заказов;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1603-DCCA-4DF1-8356-66EADA07DA9C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еномен детства\картинки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0338"/>
            <a:ext cx="2743200" cy="25776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Детство как социальный феномен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62200" y="1905000"/>
            <a:ext cx="65532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 fontScale="8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    Детство — это особое, целостно представленное социальное явление, имеющее определенную временную протяженность.</a:t>
            </a:r>
            <a:r>
              <a:rPr lang="ru-RU" sz="4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kumimoji="0" lang="ru-RU" sz="41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3600" y="5715000"/>
            <a:ext cx="2450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Давид ФЕЛЬДШТЕЙН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5556-6C90-4020-85C7-05764F4AFA07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«Современная социокультурная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детства»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1000" y="1828800"/>
            <a:ext cx="6553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«Диктат детства»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1CD1-C764-4D75-B59A-2C3F3A487E33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9" name="Picture 3" descr="C:\Users\Пользователь\Desktop\феномен детства\картинки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581400"/>
            <a:ext cx="2895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феномен детства\картинки\images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898605"/>
            <a:ext cx="5867401" cy="29593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«Современная социокультурная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детства»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1000" y="1752600"/>
            <a:ext cx="85344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8.Наблюдается отстранение взрослого мира от мира детства;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 Отсутствует доверие к «растущим людям»;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 Изменились отношения между детьми (усилились их «горизонтальные» связи);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48BC-54E7-49BA-AD83-BB510DEA0ED5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«Современная социокультурная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детства»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600" y="1752600"/>
            <a:ext cx="5029200" cy="403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 fontScale="7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8.Изменение отношений к детству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Маркетизация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Адопция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Маргинализация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Медикализация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Мобилизация.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«Наследование» опыта семейных неудач и родительской неэффективности.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Desktop\феномен детства\картинки\images (2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505200"/>
            <a:ext cx="3886200" cy="3352800"/>
          </a:xfrm>
          <a:prstGeom prst="rect">
            <a:avLst/>
          </a:prstGeom>
          <a:noFill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3F42-A1E6-450A-9EBC-BF7B6EDCD3EC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/>
              <a:t>сследования  проводили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1828800"/>
            <a:ext cx="7848600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 fontScale="8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Психологический институт РАО;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Московский городской психолого-педагогический университет;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Факультет психологии МГУ им. М. В. Ломоносова;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Институт психологии РАН;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Гуманитарно-художественный институт Нижегородского архитектурно-строительного университета.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3163-F18B-49BB-A429-31DD2AED4E3C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ребенок: шаги к пониманию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latin typeface="SimHei" pitchFamily="49" charset="-122"/>
                <a:ea typeface="SimHei" pitchFamily="49" charset="-122"/>
              </a:rPr>
              <a:t>МАОУ «ГИМНАЗИЯ № 10»</a:t>
            </a:r>
          </a:p>
        </p:txBody>
      </p:sp>
      <p:pic>
        <p:nvPicPr>
          <p:cNvPr id="7" name="Picture 3" descr="Гимназия № 10 гер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640" y="0"/>
            <a:ext cx="10083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Пользователь\Desktop\феномен детства\картинки\498924_1822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91640"/>
            <a:ext cx="6457950" cy="5166360"/>
          </a:xfrm>
          <a:prstGeom prst="rect">
            <a:avLst/>
          </a:prstGeom>
          <a:noFill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3E0A-F7D0-46BB-8A97-2F86AA8B799C}" type="datetime1">
              <a:rPr lang="en-US" smtClean="0"/>
              <a:pPr/>
              <a:t>2/19/2016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294</TotalTime>
  <Words>716</Words>
  <PresentationFormat>Экран (4:3)</PresentationFormat>
  <Paragraphs>156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  </vt:lpstr>
      <vt:lpstr>Современный ребенок, какой он?</vt:lpstr>
      <vt:lpstr> «Современная социокультурная  ситуация»  </vt:lpstr>
      <vt:lpstr>  Детство как социальный феномен</vt:lpstr>
      <vt:lpstr> «Современная социокультурная  ситуация детства»  </vt:lpstr>
      <vt:lpstr> «Современная социокультурная  ситуация детства»  </vt:lpstr>
      <vt:lpstr> «Современная социокультурная  ситуация детства»  </vt:lpstr>
      <vt:lpstr> Исследования  проводили </vt:lpstr>
      <vt:lpstr> Современный ребенок: шаги к пониманию </vt:lpstr>
      <vt:lpstr>Современный ребенок: шаги к пониманию</vt:lpstr>
      <vt:lpstr>Современный ребенок: шаги к пониманию</vt:lpstr>
      <vt:lpstr>Современный ребенок: шаги к пониманию</vt:lpstr>
      <vt:lpstr>Современный ребенок: шаги к пониманию</vt:lpstr>
      <vt:lpstr>Современный ребенок: шаги к пониманию</vt:lpstr>
      <vt:lpstr>Современный ребенок: шаги к пониманию</vt:lpstr>
      <vt:lpstr>Современный ребенок: шаги к пониманию</vt:lpstr>
      <vt:lpstr>Современный ребенок: шаги к пониманию</vt:lpstr>
      <vt:lpstr>Современный ребенок: шаги к пониманию</vt:lpstr>
      <vt:lpstr>Современный ребенок: шаги к пониманию</vt:lpstr>
      <vt:lpstr>Современный ребенок: шаги к пониманию</vt:lpstr>
      <vt:lpstr>Современный ребенок: шаги к пониманию</vt:lpstr>
      <vt:lpstr>  Детство как социальный феномен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Пользователь</dc:creator>
  <cp:lastModifiedBy>Пользователь</cp:lastModifiedBy>
  <cp:revision>31</cp:revision>
  <dcterms:created xsi:type="dcterms:W3CDTF">2016-02-14T16:51:14Z</dcterms:created>
  <dcterms:modified xsi:type="dcterms:W3CDTF">2016-02-19T16:17:23Z</dcterms:modified>
</cp:coreProperties>
</file>